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468" r:id="rId3"/>
    <p:sldId id="419" r:id="rId4"/>
    <p:sldId id="463" r:id="rId5"/>
    <p:sldId id="461" r:id="rId6"/>
    <p:sldId id="462" r:id="rId7"/>
    <p:sldId id="464" r:id="rId8"/>
    <p:sldId id="465" r:id="rId9"/>
    <p:sldId id="475" r:id="rId10"/>
    <p:sldId id="470" r:id="rId11"/>
    <p:sldId id="466" r:id="rId12"/>
    <p:sldId id="467" r:id="rId13"/>
    <p:sldId id="472" r:id="rId14"/>
    <p:sldId id="471" r:id="rId15"/>
    <p:sldId id="469" r:id="rId16"/>
    <p:sldId id="474" r:id="rId17"/>
    <p:sldId id="476" r:id="rId18"/>
    <p:sldId id="473" r:id="rId19"/>
    <p:sldId id="477" r:id="rId20"/>
    <p:sldId id="459" r:id="rId21"/>
    <p:sldId id="478" r:id="rId22"/>
    <p:sldId id="479" r:id="rId23"/>
    <p:sldId id="480" r:id="rId24"/>
    <p:sldId id="481" r:id="rId25"/>
    <p:sldId id="492" r:id="rId26"/>
    <p:sldId id="482" r:id="rId27"/>
    <p:sldId id="483" r:id="rId28"/>
    <p:sldId id="484" r:id="rId29"/>
    <p:sldId id="485" r:id="rId30"/>
    <p:sldId id="486" r:id="rId31"/>
    <p:sldId id="487" r:id="rId32"/>
    <p:sldId id="500" r:id="rId33"/>
    <p:sldId id="499" r:id="rId34"/>
    <p:sldId id="488" r:id="rId35"/>
    <p:sldId id="489" r:id="rId36"/>
    <p:sldId id="490" r:id="rId37"/>
    <p:sldId id="491" r:id="rId38"/>
    <p:sldId id="493" r:id="rId39"/>
    <p:sldId id="420" r:id="rId40"/>
    <p:sldId id="494" r:id="rId41"/>
    <p:sldId id="495" r:id="rId42"/>
    <p:sldId id="496" r:id="rId43"/>
    <p:sldId id="497" r:id="rId44"/>
    <p:sldId id="498" r:id="rId45"/>
    <p:sldId id="450" r:id="rId4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0AB6"/>
    <a:srgbClr val="E3B431"/>
    <a:srgbClr val="00CC00"/>
    <a:srgbClr val="CC0000"/>
    <a:srgbClr val="EAC12A"/>
    <a:srgbClr val="E3C131"/>
    <a:srgbClr val="B22C02"/>
    <a:srgbClr val="EBD429"/>
    <a:srgbClr val="BE2F02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70" autoAdjust="0"/>
    <p:restoredTop sz="90929"/>
  </p:normalViewPr>
  <p:slideViewPr>
    <p:cSldViewPr>
      <p:cViewPr varScale="1">
        <p:scale>
          <a:sx n="92" d="100"/>
          <a:sy n="92" d="100"/>
        </p:scale>
        <p:origin x="135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9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1D379-538E-4D59-A3E4-E1A8A10BB2FF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5EDB4-B5B8-411F-A6F2-BC84A61B3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3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DC798-4922-4FC5-ABF2-BEF3C3257AFB}" type="datetimeFigureOut">
              <a:rPr lang="en-US" smtClean="0"/>
              <a:pPr/>
              <a:t>12/11/2014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FF9B6-FB32-455F-ABF1-B8B3233480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03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1" name="Picture 10" descr="Formal_Marshall_GoldOnCard_NoBG.eps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8779" y="228600"/>
            <a:ext cx="1841968" cy="4337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52400"/>
            <a:ext cx="20574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0198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sz="2400" baseline="0"/>
            </a:lvl1pPr>
            <a:lvl2pPr>
              <a:lnSpc>
                <a:spcPct val="100000"/>
              </a:lnSpc>
              <a:spcAft>
                <a:spcPts val="800"/>
              </a:spcAft>
              <a:defRPr sz="2000" baseline="0"/>
            </a:lvl2pPr>
            <a:lvl3pPr>
              <a:lnSpc>
                <a:spcPct val="100000"/>
              </a:lnSpc>
              <a:spcAft>
                <a:spcPts val="800"/>
              </a:spcAft>
              <a:defRPr sz="1800" baseline="0"/>
            </a:lvl3pPr>
            <a:lvl4pPr>
              <a:lnSpc>
                <a:spcPct val="100000"/>
              </a:lnSpc>
              <a:spcAft>
                <a:spcPts val="800"/>
              </a:spcAft>
              <a:defRPr sz="1600" baseline="0"/>
            </a:lvl4pPr>
            <a:lvl5pPr>
              <a:lnSpc>
                <a:spcPct val="100000"/>
              </a:lnSpc>
              <a:spcAft>
                <a:spcPts val="800"/>
              </a:spcAf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58779" y="6571861"/>
            <a:ext cx="299085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+mn-lt"/>
              </a:rPr>
              <a:t>Solomon on </a:t>
            </a:r>
            <a:r>
              <a:rPr lang="en-US" sz="1600" dirty="0" smtClean="0">
                <a:solidFill>
                  <a:schemeClr val="bg1"/>
                </a:solidFill>
                <a:latin typeface="+mn-lt"/>
              </a:rPr>
              <a:t>Garcia</a:t>
            </a:r>
            <a:endParaRPr lang="en-US"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6121240" y="6581001"/>
            <a:ext cx="299085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600" baseline="0" dirty="0" smtClean="0">
                <a:solidFill>
                  <a:schemeClr val="bg1"/>
                </a:solidFill>
                <a:latin typeface="+mn-lt"/>
              </a:rPr>
              <a:t>The </a:t>
            </a:r>
            <a:r>
              <a:rPr lang="en-US" sz="1600" baseline="0" dirty="0" smtClean="0">
                <a:solidFill>
                  <a:schemeClr val="bg1"/>
                </a:solidFill>
                <a:latin typeface="+mn-lt"/>
              </a:rPr>
              <a:t>Kinks of Journalism</a:t>
            </a:r>
            <a:endParaRPr lang="en-US" sz="1600" baseline="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562724"/>
            <a:ext cx="9144000" cy="295275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066800"/>
            <a:ext cx="7315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 flipV="1">
            <a:off x="0" y="755552"/>
            <a:ext cx="9144000" cy="508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Small Use Shield_GoldOnTrans.eps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309348" y="6880"/>
            <a:ext cx="748239" cy="748239"/>
          </a:xfrm>
          <a:prstGeom prst="rect">
            <a:avLst/>
          </a:prstGeom>
        </p:spPr>
      </p:pic>
      <p:pic>
        <p:nvPicPr>
          <p:cNvPr id="11" name="Picture 10" descr="1-lineWordmark_GoldOnCard_NoBG.eps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660937" y="6632950"/>
            <a:ext cx="1822126" cy="1548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 baseline="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pPr algn="ctr"/>
            <a:r>
              <a:rPr lang="en-US" sz="2800" dirty="0" smtClean="0"/>
              <a:t>Discussion of </a:t>
            </a:r>
            <a:br>
              <a:rPr lang="en-US" sz="2800" dirty="0" smtClean="0"/>
            </a:br>
            <a:r>
              <a:rPr lang="en-US" sz="2800" dirty="0" smtClean="0"/>
              <a:t>‘The Kinks of Financial Journalism’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124200"/>
            <a:ext cx="7620000" cy="1752600"/>
          </a:xfrm>
        </p:spPr>
        <p:txBody>
          <a:bodyPr/>
          <a:lstStyle/>
          <a:p>
            <a:r>
              <a:rPr lang="en-US" sz="2400" dirty="0" smtClean="0"/>
              <a:t>Paper by: </a:t>
            </a:r>
            <a:br>
              <a:rPr lang="en-US" sz="2400" dirty="0" smtClean="0"/>
            </a:br>
            <a:r>
              <a:rPr lang="en-US" sz="2400" dirty="0" smtClean="0"/>
              <a:t>Diego Garcia (UNC)</a:t>
            </a:r>
            <a:endParaRPr lang="en-US" sz="1800" dirty="0" smtClean="0"/>
          </a:p>
          <a:p>
            <a:endParaRPr lang="en-US" sz="500" dirty="0" smtClean="0"/>
          </a:p>
          <a:p>
            <a:endParaRPr lang="en-US" sz="2000" dirty="0" smtClean="0"/>
          </a:p>
          <a:p>
            <a:r>
              <a:rPr lang="en-US" sz="2400" dirty="0" smtClean="0"/>
              <a:t>Discussion by:</a:t>
            </a:r>
          </a:p>
          <a:p>
            <a:r>
              <a:rPr lang="en-US" sz="2400" dirty="0" smtClean="0"/>
              <a:t>David Solomon (USC)</a:t>
            </a:r>
          </a:p>
          <a:p>
            <a:endParaRPr lang="en-US" sz="1050" dirty="0"/>
          </a:p>
          <a:p>
            <a:endParaRPr lang="en-US" sz="1050" dirty="0" smtClean="0"/>
          </a:p>
          <a:p>
            <a:r>
              <a:rPr lang="en-US" sz="2000" dirty="0" smtClean="0"/>
              <a:t>UC Davis Information and Asset Prices Conference</a:t>
            </a:r>
            <a:br>
              <a:rPr lang="en-US" sz="2000" dirty="0" smtClean="0"/>
            </a:br>
            <a:r>
              <a:rPr lang="en-US" sz="2000" dirty="0" smtClean="0"/>
              <a:t>December 11th </a:t>
            </a:r>
            <a:r>
              <a:rPr lang="en-US" sz="2000" dirty="0" smtClean="0"/>
              <a:t>2014</a:t>
            </a:r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756" y="1119011"/>
            <a:ext cx="8991600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complicated relationship between media and asset returns</a:t>
            </a:r>
          </a:p>
          <a:p>
            <a:endParaRPr lang="en-US" dirty="0"/>
          </a:p>
          <a:p>
            <a:endParaRPr lang="en-US" dirty="0"/>
          </a:p>
          <a:p>
            <a:endParaRPr lang="en-US" sz="1000" dirty="0"/>
          </a:p>
        </p:txBody>
      </p:sp>
      <p:sp>
        <p:nvSpPr>
          <p:cNvPr id="4" name="Rounded Rectangle 3"/>
          <p:cNvSpPr/>
          <p:nvPr/>
        </p:nvSpPr>
        <p:spPr>
          <a:xfrm>
            <a:off x="881374" y="2296483"/>
            <a:ext cx="1465466" cy="7078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8383" y="2293112"/>
            <a:ext cx="1465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Firm A</a:t>
            </a:r>
          </a:p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Information</a:t>
            </a:r>
            <a:endParaRPr lang="en-US" sz="20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313849" y="3124200"/>
            <a:ext cx="1419951" cy="1637422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3847909" y="4761622"/>
            <a:ext cx="990599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47909" y="4837822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  <a:latin typeface="+mj-lt"/>
              </a:rPr>
              <a:t>Media</a:t>
            </a:r>
            <a:endParaRPr lang="en-US" sz="2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09800" y="5575300"/>
            <a:ext cx="4681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Incentives of Firms to Manipulate Media</a:t>
            </a:r>
            <a:endParaRPr lang="en-US" sz="20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85081" y="2276353"/>
            <a:ext cx="2120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Firm A </a:t>
            </a:r>
          </a:p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Returns, Volume</a:t>
            </a:r>
            <a:endParaRPr lang="en-US" sz="20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152090" y="2293112"/>
            <a:ext cx="2306110" cy="70788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73756" y="3568699"/>
            <a:ext cx="23932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Firms manipulate their media coverage:</a:t>
            </a:r>
          </a:p>
          <a:p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Solomon (2012), Gurun and Butler (2012)</a:t>
            </a:r>
            <a:endParaRPr lang="en-US" sz="1800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218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756" y="1119011"/>
            <a:ext cx="8991600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complicated relationship between media and asset returns</a:t>
            </a:r>
          </a:p>
          <a:p>
            <a:endParaRPr lang="en-US" dirty="0"/>
          </a:p>
          <a:p>
            <a:endParaRPr lang="en-US" dirty="0"/>
          </a:p>
          <a:p>
            <a:endParaRPr lang="en-US" sz="1000" dirty="0"/>
          </a:p>
        </p:txBody>
      </p:sp>
      <p:sp>
        <p:nvSpPr>
          <p:cNvPr id="4" name="Rounded Rectangle 3"/>
          <p:cNvSpPr/>
          <p:nvPr/>
        </p:nvSpPr>
        <p:spPr>
          <a:xfrm>
            <a:off x="881374" y="2296483"/>
            <a:ext cx="1465466" cy="7078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8383" y="2293112"/>
            <a:ext cx="1465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Firm A</a:t>
            </a:r>
          </a:p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Information</a:t>
            </a:r>
            <a:endParaRPr lang="en-US" sz="20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313849" y="3124200"/>
            <a:ext cx="1419951" cy="1637422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3847909" y="4761622"/>
            <a:ext cx="990599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47909" y="4837822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  <a:latin typeface="+mj-lt"/>
              </a:rPr>
              <a:t>Media</a:t>
            </a:r>
            <a:endParaRPr lang="en-US" sz="2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09800" y="5575300"/>
            <a:ext cx="4681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Incentives of Firms to Manipulate Media</a:t>
            </a:r>
            <a:endParaRPr lang="en-US" sz="20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85081" y="2276353"/>
            <a:ext cx="2120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Firm A </a:t>
            </a:r>
          </a:p>
          <a:p>
            <a:pPr algn="ctr"/>
            <a:r>
              <a:rPr lang="en-US" sz="2000" dirty="0" smtClean="0">
                <a:solidFill>
                  <a:srgbClr val="7030A0"/>
                </a:solidFill>
                <a:latin typeface="+mj-lt"/>
              </a:rPr>
              <a:t>Returns</a:t>
            </a:r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, Volume</a:t>
            </a:r>
            <a:endParaRPr lang="en-US" sz="20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152090" y="2293112"/>
            <a:ext cx="2306110" cy="70788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73756" y="3568699"/>
            <a:ext cx="23932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Firms manipulate their media coverage:</a:t>
            </a:r>
          </a:p>
          <a:p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Solomon (2012), Gurun and Butler (2012)</a:t>
            </a:r>
            <a:endParaRPr lang="en-US" sz="18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82893" y="3553436"/>
            <a:ext cx="23932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Media coverage decisions in turn affect returns</a:t>
            </a:r>
            <a:endParaRPr lang="en-US" sz="1800" dirty="0">
              <a:solidFill>
                <a:srgbClr val="7030A0"/>
              </a:solidFill>
              <a:latin typeface="+mj-l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819273" y="3130550"/>
            <a:ext cx="1365808" cy="1583094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558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756" y="1119011"/>
            <a:ext cx="8991600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complicated relationship between media and asset returns</a:t>
            </a:r>
          </a:p>
          <a:p>
            <a:endParaRPr lang="en-US" dirty="0"/>
          </a:p>
          <a:p>
            <a:endParaRPr lang="en-US" dirty="0"/>
          </a:p>
          <a:p>
            <a:endParaRPr lang="en-US" sz="1000" dirty="0"/>
          </a:p>
        </p:txBody>
      </p:sp>
      <p:sp>
        <p:nvSpPr>
          <p:cNvPr id="4" name="Rounded Rectangle 3"/>
          <p:cNvSpPr/>
          <p:nvPr/>
        </p:nvSpPr>
        <p:spPr>
          <a:xfrm>
            <a:off x="881374" y="2296483"/>
            <a:ext cx="1465466" cy="7078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8383" y="2293112"/>
            <a:ext cx="1465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Market</a:t>
            </a:r>
          </a:p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Information</a:t>
            </a:r>
            <a:endParaRPr lang="en-US" sz="20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847909" y="4761622"/>
            <a:ext cx="990599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47909" y="4837822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Media</a:t>
            </a:r>
            <a:endParaRPr lang="en-US" sz="2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85081" y="2276353"/>
            <a:ext cx="2120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Market Returns</a:t>
            </a:r>
            <a:endParaRPr lang="en-US" sz="20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152090" y="2293112"/>
            <a:ext cx="2306110" cy="70788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62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756" y="1119011"/>
            <a:ext cx="8991600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complicated relationship between media and asset returns</a:t>
            </a:r>
          </a:p>
          <a:p>
            <a:endParaRPr lang="en-US" dirty="0"/>
          </a:p>
          <a:p>
            <a:endParaRPr lang="en-US" dirty="0"/>
          </a:p>
          <a:p>
            <a:endParaRPr lang="en-US" sz="1000" dirty="0"/>
          </a:p>
        </p:txBody>
      </p:sp>
      <p:sp>
        <p:nvSpPr>
          <p:cNvPr id="4" name="Rounded Rectangle 3"/>
          <p:cNvSpPr/>
          <p:nvPr/>
        </p:nvSpPr>
        <p:spPr>
          <a:xfrm>
            <a:off x="881374" y="2296483"/>
            <a:ext cx="1465466" cy="7078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8383" y="2293112"/>
            <a:ext cx="1465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Market</a:t>
            </a:r>
          </a:p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Information</a:t>
            </a:r>
            <a:endParaRPr lang="en-US" sz="20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847909" y="4761622"/>
            <a:ext cx="990599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47909" y="4837822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Media</a:t>
            </a:r>
            <a:endParaRPr lang="en-US" sz="2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48164" y="5665631"/>
            <a:ext cx="4681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Media </a:t>
            </a:r>
            <a:r>
              <a:rPr lang="en-US" sz="2000" i="1" dirty="0" smtClean="0">
                <a:latin typeface="+mj-lt"/>
              </a:rPr>
              <a:t>directly</a:t>
            </a:r>
            <a:r>
              <a:rPr lang="en-US" sz="2000" dirty="0" smtClean="0">
                <a:latin typeface="+mj-lt"/>
              </a:rPr>
              <a:t> affects markets</a:t>
            </a:r>
            <a:endParaRPr lang="en-US" sz="20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85081" y="2276353"/>
            <a:ext cx="2120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Market Returns</a:t>
            </a:r>
            <a:endParaRPr lang="en-US" sz="20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152090" y="2293112"/>
            <a:ext cx="2306110" cy="70788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819273" y="3130550"/>
            <a:ext cx="1365808" cy="1583094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68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756" y="1119011"/>
            <a:ext cx="8991600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complicated relationship between media and asset returns</a:t>
            </a:r>
          </a:p>
          <a:p>
            <a:endParaRPr lang="en-US" dirty="0"/>
          </a:p>
          <a:p>
            <a:endParaRPr lang="en-US" dirty="0"/>
          </a:p>
          <a:p>
            <a:endParaRPr lang="en-US" sz="1000" dirty="0"/>
          </a:p>
        </p:txBody>
      </p:sp>
      <p:sp>
        <p:nvSpPr>
          <p:cNvPr id="4" name="Rounded Rectangle 3"/>
          <p:cNvSpPr/>
          <p:nvPr/>
        </p:nvSpPr>
        <p:spPr>
          <a:xfrm>
            <a:off x="881374" y="2296483"/>
            <a:ext cx="1465466" cy="7078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8383" y="2293112"/>
            <a:ext cx="1465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Market</a:t>
            </a:r>
          </a:p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Information</a:t>
            </a:r>
            <a:endParaRPr lang="en-US" sz="20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847909" y="4761622"/>
            <a:ext cx="990599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47909" y="4837822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Media</a:t>
            </a:r>
            <a:endParaRPr lang="en-US" sz="2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48164" y="5665631"/>
            <a:ext cx="4681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Media directly affects markets</a:t>
            </a:r>
            <a:endParaRPr lang="en-US" sz="20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85081" y="2276353"/>
            <a:ext cx="2120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Market </a:t>
            </a:r>
            <a:r>
              <a:rPr lang="en-US" sz="2000" dirty="0" smtClean="0">
                <a:solidFill>
                  <a:srgbClr val="7030A0"/>
                </a:solidFill>
                <a:latin typeface="+mj-lt"/>
              </a:rPr>
              <a:t>Returns</a:t>
            </a:r>
            <a:endParaRPr lang="en-US" sz="2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152090" y="2293112"/>
            <a:ext cx="2306110" cy="70788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982893" y="3553436"/>
            <a:ext cx="23932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Media decisions on </a:t>
            </a:r>
            <a:r>
              <a:rPr lang="en-US" sz="1800" i="1" dirty="0" smtClean="0">
                <a:solidFill>
                  <a:srgbClr val="7030A0"/>
                </a:solidFill>
                <a:latin typeface="+mj-lt"/>
              </a:rPr>
              <a:t>what </a:t>
            </a: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to write affect returns:</a:t>
            </a:r>
          </a:p>
          <a:p>
            <a:r>
              <a:rPr lang="en-US" sz="1800" dirty="0" err="1" smtClean="0">
                <a:solidFill>
                  <a:srgbClr val="7030A0"/>
                </a:solidFill>
                <a:latin typeface="+mj-lt"/>
              </a:rPr>
              <a:t>Tetlock</a:t>
            </a: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 (2007), </a:t>
            </a:r>
            <a:r>
              <a:rPr lang="en-US" sz="1800" dirty="0" err="1" smtClean="0">
                <a:solidFill>
                  <a:srgbClr val="7030A0"/>
                </a:solidFill>
                <a:latin typeface="+mj-lt"/>
              </a:rPr>
              <a:t>Dougal</a:t>
            </a: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, </a:t>
            </a:r>
            <a:r>
              <a:rPr lang="en-US" sz="1800" dirty="0" err="1" smtClean="0">
                <a:solidFill>
                  <a:srgbClr val="7030A0"/>
                </a:solidFill>
                <a:latin typeface="+mj-lt"/>
              </a:rPr>
              <a:t>Engelberg</a:t>
            </a: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, Garcia and Parsons (2012), Garcia (2013) </a:t>
            </a:r>
            <a:endParaRPr lang="en-US" sz="1800" dirty="0">
              <a:solidFill>
                <a:srgbClr val="7030A0"/>
              </a:solidFill>
              <a:latin typeface="+mj-l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819273" y="3130550"/>
            <a:ext cx="1365808" cy="1583094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65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756" y="1119011"/>
            <a:ext cx="8991600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complicated relationship between media and asset returns</a:t>
            </a:r>
          </a:p>
          <a:p>
            <a:endParaRPr lang="en-US" dirty="0"/>
          </a:p>
          <a:p>
            <a:endParaRPr lang="en-US" dirty="0"/>
          </a:p>
          <a:p>
            <a:endParaRPr lang="en-US" sz="1000" dirty="0"/>
          </a:p>
        </p:txBody>
      </p:sp>
      <p:sp>
        <p:nvSpPr>
          <p:cNvPr id="4" name="Rounded Rectangle 3"/>
          <p:cNvSpPr/>
          <p:nvPr/>
        </p:nvSpPr>
        <p:spPr>
          <a:xfrm>
            <a:off x="881374" y="2296483"/>
            <a:ext cx="1465466" cy="7078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8383" y="2293112"/>
            <a:ext cx="1465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Market</a:t>
            </a:r>
          </a:p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Information</a:t>
            </a:r>
            <a:endParaRPr lang="en-US" sz="20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847909" y="4761622"/>
            <a:ext cx="990599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47909" y="4837822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Media</a:t>
            </a:r>
            <a:endParaRPr lang="en-US" sz="2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85081" y="2276353"/>
            <a:ext cx="2120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Market Returns</a:t>
            </a:r>
            <a:endParaRPr lang="en-US" sz="2000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152090" y="2293112"/>
            <a:ext cx="2306110" cy="70788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77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756" y="1119011"/>
            <a:ext cx="8991600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complicated relationship between media and asset returns</a:t>
            </a:r>
          </a:p>
          <a:p>
            <a:endParaRPr lang="en-US" dirty="0"/>
          </a:p>
          <a:p>
            <a:endParaRPr lang="en-US" dirty="0"/>
          </a:p>
          <a:p>
            <a:endParaRPr lang="en-US" sz="1000" dirty="0"/>
          </a:p>
        </p:txBody>
      </p:sp>
      <p:sp>
        <p:nvSpPr>
          <p:cNvPr id="12" name="Rounded Rectangle 11"/>
          <p:cNvSpPr/>
          <p:nvPr/>
        </p:nvSpPr>
        <p:spPr>
          <a:xfrm>
            <a:off x="3847909" y="4761622"/>
            <a:ext cx="990599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47909" y="4837822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  <a:latin typeface="+mj-lt"/>
              </a:rPr>
              <a:t>Media</a:t>
            </a:r>
            <a:endParaRPr lang="en-US" sz="2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85081" y="2276353"/>
            <a:ext cx="2120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Market Returns</a:t>
            </a:r>
            <a:r>
              <a:rPr lang="en-US" sz="2000" dirty="0" smtClean="0">
                <a:solidFill>
                  <a:srgbClr val="7030A0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(Information)</a:t>
            </a:r>
            <a:endParaRPr lang="en-US" sz="20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152090" y="2293112"/>
            <a:ext cx="2306110" cy="70788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74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756" y="1119011"/>
            <a:ext cx="8991600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complicated relationship between media and asset returns</a:t>
            </a:r>
          </a:p>
          <a:p>
            <a:endParaRPr lang="en-US" dirty="0"/>
          </a:p>
          <a:p>
            <a:endParaRPr lang="en-US" dirty="0"/>
          </a:p>
          <a:p>
            <a:endParaRPr lang="en-US" sz="1000" dirty="0"/>
          </a:p>
        </p:txBody>
      </p:sp>
      <p:sp>
        <p:nvSpPr>
          <p:cNvPr id="12" name="Rounded Rectangle 11"/>
          <p:cNvSpPr/>
          <p:nvPr/>
        </p:nvSpPr>
        <p:spPr>
          <a:xfrm>
            <a:off x="3847909" y="4761622"/>
            <a:ext cx="990599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47909" y="4837822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  <a:latin typeface="+mj-lt"/>
              </a:rPr>
              <a:t>Media</a:t>
            </a:r>
            <a:endParaRPr lang="en-US" sz="2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48164" y="5665631"/>
            <a:ext cx="4681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Market Returns in Turn Affect Media</a:t>
            </a:r>
            <a:endParaRPr lang="en-US" sz="20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85081" y="2276353"/>
            <a:ext cx="2120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Market Returns</a:t>
            </a:r>
            <a:r>
              <a:rPr lang="en-US" sz="2000" dirty="0" smtClean="0">
                <a:solidFill>
                  <a:srgbClr val="7030A0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(Information)</a:t>
            </a:r>
            <a:endParaRPr lang="en-US" sz="20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152090" y="2293112"/>
            <a:ext cx="2306110" cy="70788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324600" y="3597213"/>
            <a:ext cx="23932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Returns themselves affect media coverage:</a:t>
            </a:r>
          </a:p>
          <a:p>
            <a:r>
              <a:rPr lang="en-US" sz="1800" b="1" dirty="0" smtClean="0">
                <a:solidFill>
                  <a:srgbClr val="7030A0"/>
                </a:solidFill>
                <a:latin typeface="+mj-lt"/>
              </a:rPr>
              <a:t>This Paper</a:t>
            </a: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 </a:t>
            </a:r>
            <a:endParaRPr lang="en-US" sz="1800" dirty="0">
              <a:solidFill>
                <a:srgbClr val="7030A0"/>
              </a:solidFill>
              <a:latin typeface="+mj-l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988777" y="3158259"/>
            <a:ext cx="1335823" cy="154076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39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756" y="1119011"/>
            <a:ext cx="8991600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complicated relationship between media and asset returns</a:t>
            </a:r>
          </a:p>
          <a:p>
            <a:endParaRPr lang="en-US" dirty="0"/>
          </a:p>
          <a:p>
            <a:endParaRPr lang="en-US" dirty="0"/>
          </a:p>
          <a:p>
            <a:endParaRPr lang="en-US" sz="1000" dirty="0"/>
          </a:p>
        </p:txBody>
      </p:sp>
      <p:sp>
        <p:nvSpPr>
          <p:cNvPr id="12" name="Rounded Rectangle 11"/>
          <p:cNvSpPr/>
          <p:nvPr/>
        </p:nvSpPr>
        <p:spPr>
          <a:xfrm>
            <a:off x="3847909" y="4761622"/>
            <a:ext cx="990599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47909" y="4837822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  <a:latin typeface="+mj-lt"/>
              </a:rPr>
              <a:t>Media</a:t>
            </a:r>
            <a:endParaRPr lang="en-US" sz="2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48164" y="5665631"/>
            <a:ext cx="4681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Market Returns in Turn Affect Media</a:t>
            </a:r>
            <a:endParaRPr lang="en-US" sz="20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85081" y="2276353"/>
            <a:ext cx="2120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Market Returns</a:t>
            </a:r>
            <a:r>
              <a:rPr lang="en-US" sz="2000" dirty="0" smtClean="0">
                <a:solidFill>
                  <a:srgbClr val="7030A0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(Information)</a:t>
            </a:r>
            <a:endParaRPr lang="en-US" sz="20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152090" y="2293112"/>
            <a:ext cx="2306110" cy="70788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324600" y="3597213"/>
            <a:ext cx="23932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Returns themselves affect media coverage:</a:t>
            </a:r>
          </a:p>
          <a:p>
            <a:r>
              <a:rPr lang="en-US" sz="1800" b="1" dirty="0" smtClean="0">
                <a:solidFill>
                  <a:srgbClr val="7030A0"/>
                </a:solidFill>
                <a:latin typeface="+mj-lt"/>
              </a:rPr>
              <a:t>This Paper</a:t>
            </a: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 </a:t>
            </a:r>
            <a:endParaRPr lang="en-US" sz="1800" dirty="0">
              <a:solidFill>
                <a:srgbClr val="7030A0"/>
              </a:solidFill>
              <a:latin typeface="+mj-l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988777" y="3158259"/>
            <a:ext cx="1335823" cy="154076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342708" y="2297812"/>
            <a:ext cx="3848292" cy="189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18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2000" kern="0" dirty="0" smtClean="0"/>
              <a:t>Interesting because:</a:t>
            </a:r>
          </a:p>
          <a:p>
            <a:pPr marL="0" indent="0">
              <a:buFontTx/>
              <a:buNone/>
            </a:pPr>
            <a:r>
              <a:rPr lang="en-US" sz="2000" kern="0" dirty="0" smtClean="0"/>
              <a:t>Sheds light on the incentives of media as an organization</a:t>
            </a:r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sz="1000" kern="0" dirty="0"/>
          </a:p>
        </p:txBody>
      </p:sp>
    </p:spTree>
    <p:extLst>
      <p:ext uri="{BB962C8B-B14F-4D97-AF65-F5344CB8AC3E}">
        <p14:creationId xmlns:p14="http://schemas.microsoft.com/office/powerpoint/2010/main" val="100650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756" y="1119011"/>
            <a:ext cx="8991600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complicated relationship between media and asset returns</a:t>
            </a:r>
          </a:p>
          <a:p>
            <a:endParaRPr lang="en-US" dirty="0"/>
          </a:p>
          <a:p>
            <a:endParaRPr lang="en-US" dirty="0"/>
          </a:p>
          <a:p>
            <a:endParaRPr lang="en-US" sz="1000" dirty="0"/>
          </a:p>
        </p:txBody>
      </p:sp>
      <p:sp>
        <p:nvSpPr>
          <p:cNvPr id="12" name="Rounded Rectangle 11"/>
          <p:cNvSpPr/>
          <p:nvPr/>
        </p:nvSpPr>
        <p:spPr>
          <a:xfrm>
            <a:off x="3847909" y="4761622"/>
            <a:ext cx="990599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47909" y="4837822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  <a:latin typeface="+mj-lt"/>
              </a:rPr>
              <a:t>Media</a:t>
            </a:r>
            <a:endParaRPr lang="en-US" sz="2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48164" y="5665631"/>
            <a:ext cx="4681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Market Returns in Turn Affect Media</a:t>
            </a:r>
            <a:endParaRPr lang="en-US" sz="20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85081" y="2276353"/>
            <a:ext cx="2120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Market </a:t>
            </a:r>
            <a:r>
              <a:rPr lang="en-US" sz="2000" dirty="0" smtClean="0">
                <a:solidFill>
                  <a:srgbClr val="7030A0"/>
                </a:solidFill>
                <a:latin typeface="+mj-lt"/>
              </a:rPr>
              <a:t>Returns </a:t>
            </a:r>
            <a:r>
              <a:rPr lang="en-US" sz="2000" dirty="0" smtClean="0">
                <a:solidFill>
                  <a:srgbClr val="00B0F0"/>
                </a:solidFill>
                <a:latin typeface="+mj-lt"/>
              </a:rPr>
              <a:t>(Information)</a:t>
            </a:r>
            <a:endParaRPr lang="en-US" sz="2000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152090" y="2293112"/>
            <a:ext cx="2306110" cy="70788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988777" y="3158259"/>
            <a:ext cx="1335823" cy="154076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342708" y="2297812"/>
            <a:ext cx="3848292" cy="189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24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2000" baseline="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1800" baseline="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1600" baseline="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2000" kern="0" dirty="0" smtClean="0"/>
              <a:t>Interesting because:</a:t>
            </a:r>
          </a:p>
          <a:p>
            <a:pPr marL="0" indent="0">
              <a:buFontTx/>
              <a:buNone/>
            </a:pPr>
            <a:r>
              <a:rPr lang="en-US" sz="2000" kern="0" dirty="0" smtClean="0"/>
              <a:t>Raises the possibility of media and returns feeding back into each other</a:t>
            </a:r>
          </a:p>
          <a:p>
            <a:endParaRPr lang="en-US" kern="0" dirty="0" smtClean="0"/>
          </a:p>
          <a:p>
            <a:endParaRPr lang="en-US" kern="0" dirty="0" smtClean="0"/>
          </a:p>
          <a:p>
            <a:endParaRPr lang="en-US" sz="1000" kern="0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572000" y="2892680"/>
            <a:ext cx="1460681" cy="167932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756" y="1119011"/>
            <a:ext cx="8991600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complicated relationship between media and asset returns</a:t>
            </a:r>
          </a:p>
          <a:p>
            <a:endParaRPr lang="en-US" dirty="0"/>
          </a:p>
          <a:p>
            <a:endParaRPr lang="en-US" dirty="0"/>
          </a:p>
          <a:p>
            <a:endParaRPr lang="en-US" sz="1000" dirty="0"/>
          </a:p>
        </p:txBody>
      </p:sp>
      <p:sp>
        <p:nvSpPr>
          <p:cNvPr id="4" name="Rounded Rectangle 3"/>
          <p:cNvSpPr/>
          <p:nvPr/>
        </p:nvSpPr>
        <p:spPr>
          <a:xfrm>
            <a:off x="881374" y="2296483"/>
            <a:ext cx="1465466" cy="7078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8383" y="2293112"/>
            <a:ext cx="1465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Firm A</a:t>
            </a:r>
          </a:p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Information</a:t>
            </a:r>
            <a:endParaRPr lang="en-US" sz="20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85081" y="2276353"/>
            <a:ext cx="2120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Firm A </a:t>
            </a:r>
          </a:p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Returns, Volume</a:t>
            </a:r>
            <a:endParaRPr lang="en-US" sz="20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152090" y="2293112"/>
            <a:ext cx="2306110" cy="70788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4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finding: Media content reacts more strongly to negative returns than to positive returns</a:t>
            </a:r>
          </a:p>
          <a:p>
            <a:pPr lvl="1"/>
            <a:r>
              <a:rPr lang="en-US" dirty="0" smtClean="0"/>
              <a:t>Slope of tone on lagged returns steeper in losses than gains</a:t>
            </a:r>
          </a:p>
          <a:p>
            <a:pPr lvl="1"/>
            <a:r>
              <a:rPr lang="en-US" dirty="0" smtClean="0"/>
              <a:t>Steeper for intermediate returns (-1,1) than extremes     (-3,-1) and (1,3)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Littl</a:t>
            </a:r>
            <a:r>
              <a:rPr lang="en-US" dirty="0" smtClean="0"/>
              <a:t>e difference between mid-sized +</a:t>
            </a:r>
            <a:r>
              <a:rPr lang="en-US" dirty="0" err="1" smtClean="0"/>
              <a:t>ve</a:t>
            </a:r>
            <a:r>
              <a:rPr lang="en-US" dirty="0" smtClean="0"/>
              <a:t> and large +</a:t>
            </a:r>
            <a:r>
              <a:rPr lang="en-US" dirty="0" err="1" smtClean="0"/>
              <a:t>ve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Relationship stable across time, authors, though structure of the media is not</a:t>
            </a:r>
          </a:p>
          <a:p>
            <a:pPr lvl="1"/>
            <a:r>
              <a:rPr lang="en-US" dirty="0" smtClean="0"/>
              <a:t>Claim is that the pattern doesn’t depend on media-side variables</a:t>
            </a:r>
          </a:p>
        </p:txBody>
      </p:sp>
    </p:spTree>
    <p:extLst>
      <p:ext uri="{BB962C8B-B14F-4D97-AF65-F5344CB8AC3E}">
        <p14:creationId xmlns:p14="http://schemas.microsoft.com/office/powerpoint/2010/main" val="116064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paper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143000"/>
            <a:ext cx="7410450" cy="51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57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paper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143000"/>
            <a:ext cx="7448550" cy="519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87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Main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Interesting main finding!</a:t>
            </a:r>
          </a:p>
        </p:txBody>
      </p:sp>
    </p:spTree>
    <p:extLst>
      <p:ext uri="{BB962C8B-B14F-4D97-AF65-F5344CB8AC3E}">
        <p14:creationId xmlns:p14="http://schemas.microsoft.com/office/powerpoint/2010/main" val="252970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Main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Interesting main finding!</a:t>
            </a:r>
          </a:p>
          <a:p>
            <a:r>
              <a:rPr lang="en-US" dirty="0" smtClean="0"/>
              <a:t>A few quibbles with some claims: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552" y="2362200"/>
            <a:ext cx="7777575" cy="2700338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4038600" y="4191000"/>
            <a:ext cx="4343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38200" y="4419600"/>
            <a:ext cx="5257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379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Main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Interesting main finding!</a:t>
            </a:r>
          </a:p>
          <a:p>
            <a:r>
              <a:rPr lang="en-US" dirty="0" smtClean="0"/>
              <a:t>A few quibbles with some claims: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i="1" dirty="0" smtClean="0"/>
              <a:t>Large </a:t>
            </a:r>
            <a:r>
              <a:rPr lang="en-US" dirty="0" smtClean="0"/>
              <a:t>positive returns don’t, but </a:t>
            </a:r>
            <a:r>
              <a:rPr lang="en-US" i="1" dirty="0" smtClean="0"/>
              <a:t>positive </a:t>
            </a:r>
            <a:r>
              <a:rPr lang="en-US" dirty="0" smtClean="0"/>
              <a:t>returns in general do</a:t>
            </a:r>
            <a:endParaRPr lang="en-US" i="1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552" y="2362200"/>
            <a:ext cx="7777575" cy="2700338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4038600" y="4191000"/>
            <a:ext cx="4343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38200" y="4419600"/>
            <a:ext cx="5257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31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Main Result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143000"/>
            <a:ext cx="7448550" cy="5191125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4724400" y="6019800"/>
            <a:ext cx="990600" cy="0"/>
          </a:xfrm>
          <a:prstGeom prst="line">
            <a:avLst/>
          </a:prstGeom>
          <a:ln w="254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562600" y="5867400"/>
            <a:ext cx="15973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FF0000"/>
                </a:solidFill>
                <a:latin typeface="+mj-lt"/>
              </a:rPr>
              <a:t>Positive Returns</a:t>
            </a:r>
            <a:endParaRPr lang="en-US" sz="18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00200" y="1828800"/>
            <a:ext cx="0" cy="1066800"/>
          </a:xfrm>
          <a:prstGeom prst="line">
            <a:avLst/>
          </a:prstGeom>
          <a:ln w="254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" y="1828800"/>
            <a:ext cx="1371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FF0000"/>
                </a:solidFill>
                <a:latin typeface="+mj-lt"/>
              </a:rPr>
              <a:t>Typewriter ink being tainted</a:t>
            </a:r>
            <a:endParaRPr lang="en-US" sz="18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039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" y="1905000"/>
            <a:ext cx="8708238" cy="198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Quibble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Paper makes some note of the discontinuous shift at zero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i="1" dirty="0"/>
          </a:p>
          <a:p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33350" y="3505200"/>
            <a:ext cx="855345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3350" y="3886200"/>
            <a:ext cx="855345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162800" y="3048000"/>
            <a:ext cx="167878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49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" y="1905000"/>
            <a:ext cx="8708238" cy="198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Quibble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Paper makes some note of the discontinuous shift at zero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But most of this is by construction – the function is </a:t>
            </a:r>
            <a:r>
              <a:rPr lang="en-US" i="1" dirty="0" smtClean="0"/>
              <a:t>allowed </a:t>
            </a:r>
            <a:r>
              <a:rPr lang="en-US" dirty="0" smtClean="0"/>
              <a:t>to have a kink at zero, but not at most other points</a:t>
            </a:r>
          </a:p>
          <a:p>
            <a:r>
              <a:rPr lang="en-US" dirty="0" smtClean="0"/>
              <a:t>This doesn’t necessarily mean zero is special, just that zero is the intersection between two regions with potentially different slopes by design</a:t>
            </a:r>
          </a:p>
          <a:p>
            <a:endParaRPr lang="en-US" i="1" dirty="0"/>
          </a:p>
          <a:p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33350" y="3505200"/>
            <a:ext cx="855345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3350" y="3886200"/>
            <a:ext cx="855345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162800" y="3048000"/>
            <a:ext cx="167878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071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Discontinuous at zero?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143000"/>
            <a:ext cx="7410450" cy="51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8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756" y="1119011"/>
            <a:ext cx="8991600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complicated relationship between media and asset returns</a:t>
            </a:r>
          </a:p>
          <a:p>
            <a:endParaRPr lang="en-US" dirty="0"/>
          </a:p>
          <a:p>
            <a:endParaRPr lang="en-US" dirty="0"/>
          </a:p>
          <a:p>
            <a:endParaRPr lang="en-US" sz="1000" dirty="0"/>
          </a:p>
        </p:txBody>
      </p:sp>
      <p:sp>
        <p:nvSpPr>
          <p:cNvPr id="4" name="Rounded Rectangle 3"/>
          <p:cNvSpPr/>
          <p:nvPr/>
        </p:nvSpPr>
        <p:spPr>
          <a:xfrm>
            <a:off x="881374" y="2296483"/>
            <a:ext cx="1465466" cy="7078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8383" y="2293112"/>
            <a:ext cx="1465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Firm A</a:t>
            </a:r>
          </a:p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Information</a:t>
            </a:r>
            <a:endParaRPr lang="en-US" sz="20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85081" y="2276353"/>
            <a:ext cx="2120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Firm A </a:t>
            </a:r>
          </a:p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Returns, Volume</a:t>
            </a:r>
            <a:endParaRPr lang="en-US" sz="20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152090" y="2293112"/>
            <a:ext cx="2306110" cy="70788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26456" y="2667000"/>
            <a:ext cx="3079044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826456" y="275826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+mj-lt"/>
              </a:rPr>
              <a:t>Standard asset </a:t>
            </a:r>
            <a:r>
              <a:rPr lang="en-US" sz="1800" dirty="0" smtClean="0">
                <a:latin typeface="+mj-lt"/>
              </a:rPr>
              <a:t>pricing:</a:t>
            </a:r>
            <a:endParaRPr lang="en-US" sz="1800" dirty="0">
              <a:latin typeface="+mj-lt"/>
            </a:endParaRPr>
          </a:p>
          <a:p>
            <a:r>
              <a:rPr lang="en-US" sz="1800" dirty="0" smtClean="0">
                <a:latin typeface="+mj-lt"/>
              </a:rPr>
              <a:t>Information gets disclosed, incorporated into prices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8877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Discontinuous at zero?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066800"/>
            <a:ext cx="4800600" cy="532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87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Discontinuous at zero?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315200" cy="5029200"/>
          </a:xfrm>
        </p:spPr>
        <p:txBody>
          <a:bodyPr/>
          <a:lstStyle/>
          <a:p>
            <a:r>
              <a:rPr lang="en-US" dirty="0" smtClean="0"/>
              <a:t>Would be nice to see additional evidence that discontinuity at zero is not an artefact of the specification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686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Discontinuous at zero?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315200" cy="5029200"/>
          </a:xfrm>
        </p:spPr>
        <p:txBody>
          <a:bodyPr/>
          <a:lstStyle/>
          <a:p>
            <a:r>
              <a:rPr lang="en-US" dirty="0" smtClean="0"/>
              <a:t>Would be nice to see additional evidence that discontinuity at zero is not an artefact of the specification</a:t>
            </a:r>
          </a:p>
          <a:p>
            <a:endParaRPr lang="en-US" dirty="0" smtClean="0"/>
          </a:p>
          <a:p>
            <a:r>
              <a:rPr lang="en-US" dirty="0" smtClean="0"/>
              <a:t>The good news? It works with splines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12" y="3733800"/>
            <a:ext cx="8777288" cy="47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11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Discontinuous at zero?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315200" cy="5029200"/>
          </a:xfrm>
        </p:spPr>
        <p:txBody>
          <a:bodyPr/>
          <a:lstStyle/>
          <a:p>
            <a:r>
              <a:rPr lang="en-US" dirty="0" smtClean="0"/>
              <a:t>Would be nice to see additional evidence that discontinuity at zero is not an artefact of the specification</a:t>
            </a:r>
          </a:p>
          <a:p>
            <a:endParaRPr lang="en-US" dirty="0" smtClean="0"/>
          </a:p>
          <a:p>
            <a:r>
              <a:rPr lang="en-US" dirty="0" smtClean="0"/>
              <a:t>The good news? It works with splines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bad news? Discontinuities show up at other less salient places when changes in slope are allowed there, suggesting some mechanical effect</a:t>
            </a:r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12" y="3733800"/>
            <a:ext cx="8777288" cy="478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98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066800"/>
            <a:ext cx="6934200" cy="29051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Discontinuous at zero?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315200" cy="5029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597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Discontinuous at zero?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315200" cy="5029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Strong discontinuities at other points when slope is allowed to change there</a:t>
            </a:r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066800"/>
            <a:ext cx="6934200" cy="290512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905000" y="3124200"/>
            <a:ext cx="6858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51778" y="3124200"/>
            <a:ext cx="6858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15200" y="3124200"/>
            <a:ext cx="685800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05000" y="2057400"/>
            <a:ext cx="9144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937478" y="2057400"/>
            <a:ext cx="8001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199" y="2057400"/>
            <a:ext cx="722489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4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066800"/>
            <a:ext cx="6934200" cy="29051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Discontinuous at zero?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315200" cy="5029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Strong discontinuities at other points when slope is allowed to change there</a:t>
            </a:r>
          </a:p>
          <a:p>
            <a:r>
              <a:rPr lang="en-US" dirty="0" smtClean="0"/>
              <a:t>Discontinuity at zero is not nearly as significant either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1905000" y="2813771"/>
            <a:ext cx="762000" cy="3104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034395" y="2816585"/>
            <a:ext cx="703183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91400" y="2813771"/>
            <a:ext cx="627944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4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Discontinuous at zero?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315200" cy="5029200"/>
          </a:xfrm>
        </p:spPr>
        <p:txBody>
          <a:bodyPr/>
          <a:lstStyle/>
          <a:p>
            <a:r>
              <a:rPr lang="en-US" dirty="0" smtClean="0"/>
              <a:t>Possible saving grace: all the examples given have shifts at round numbers that may actually </a:t>
            </a:r>
            <a:r>
              <a:rPr lang="en-US" i="1" dirty="0" smtClean="0"/>
              <a:t>be </a:t>
            </a:r>
            <a:r>
              <a:rPr lang="en-US" dirty="0" smtClean="0"/>
              <a:t>reference points</a:t>
            </a:r>
          </a:p>
          <a:p>
            <a:endParaRPr lang="en-US" dirty="0" smtClean="0"/>
          </a:p>
          <a:p>
            <a:r>
              <a:rPr lang="en-US" dirty="0"/>
              <a:t>One suggestion – </a:t>
            </a:r>
            <a:r>
              <a:rPr lang="en-US" dirty="0" smtClean="0"/>
              <a:t>Try putting in placebo breaks at other non-round numbers and see if that has the same effect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569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Null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result is believable – more focus on bad news</a:t>
            </a:r>
          </a:p>
          <a:p>
            <a:endParaRPr lang="en-US" dirty="0" smtClean="0"/>
          </a:p>
          <a:p>
            <a:r>
              <a:rPr lang="en-US" dirty="0" smtClean="0"/>
              <a:t>Two big related questions though:</a:t>
            </a:r>
          </a:p>
          <a:p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What should our null hypothesis be?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What do the results tell us about the media and investors?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544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Null Hypothesis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Should</a:t>
            </a:r>
            <a:r>
              <a:rPr lang="en-US" dirty="0" smtClean="0"/>
              <a:t> an article about today’s returns simply be a deterministic linear transformation of returns into tone?</a:t>
            </a:r>
          </a:p>
          <a:p>
            <a:pPr lvl="1"/>
            <a:r>
              <a:rPr lang="en-US" dirty="0" smtClean="0"/>
              <a:t>If so, why not just report the return? Why write a column?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Main value of column versus the S&amp;P500 is </a:t>
            </a:r>
            <a:r>
              <a:rPr lang="en-US" i="1" dirty="0"/>
              <a:t>forward-looking </a:t>
            </a:r>
            <a:r>
              <a:rPr lang="en-US" dirty="0" smtClean="0"/>
              <a:t>analysis useful to readers</a:t>
            </a:r>
          </a:p>
          <a:p>
            <a:endParaRPr lang="en-US" dirty="0" smtClean="0"/>
          </a:p>
          <a:p>
            <a:r>
              <a:rPr lang="en-US" dirty="0" smtClean="0"/>
              <a:t>So are positive and negative returns today equally important for things investors care about?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87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756" y="1119011"/>
            <a:ext cx="8991600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complicated relationship between media and asset returns</a:t>
            </a:r>
          </a:p>
          <a:p>
            <a:endParaRPr lang="en-US" dirty="0"/>
          </a:p>
          <a:p>
            <a:endParaRPr lang="en-US" dirty="0"/>
          </a:p>
          <a:p>
            <a:endParaRPr lang="en-US" sz="1000" dirty="0"/>
          </a:p>
        </p:txBody>
      </p:sp>
      <p:sp>
        <p:nvSpPr>
          <p:cNvPr id="4" name="Rounded Rectangle 3"/>
          <p:cNvSpPr/>
          <p:nvPr/>
        </p:nvSpPr>
        <p:spPr>
          <a:xfrm>
            <a:off x="881374" y="2296483"/>
            <a:ext cx="1465466" cy="7078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8383" y="2293112"/>
            <a:ext cx="1465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Firm A</a:t>
            </a:r>
          </a:p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Information</a:t>
            </a:r>
            <a:endParaRPr lang="en-US" sz="20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85081" y="2276353"/>
            <a:ext cx="2120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Firm A </a:t>
            </a:r>
          </a:p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Returns, Volume</a:t>
            </a:r>
            <a:endParaRPr lang="en-US" sz="20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152090" y="2293112"/>
            <a:ext cx="2306110" cy="70788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26456" y="2667000"/>
            <a:ext cx="3079044" cy="0"/>
          </a:xfrm>
          <a:prstGeom prst="straightConnector1">
            <a:avLst/>
          </a:prstGeom>
          <a:ln w="22225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056995" y="2819400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Hirshleifer, Lim and Teoh (2008), Della </a:t>
            </a:r>
            <a:r>
              <a:rPr lang="en-US" sz="1800" dirty="0" err="1" smtClean="0">
                <a:latin typeface="+mj-lt"/>
              </a:rPr>
              <a:t>Vigna</a:t>
            </a:r>
            <a:r>
              <a:rPr lang="en-US" sz="1800" dirty="0" smtClean="0">
                <a:latin typeface="+mj-lt"/>
              </a:rPr>
              <a:t> and </a:t>
            </a:r>
            <a:r>
              <a:rPr lang="en-US" sz="1800" dirty="0" err="1" smtClean="0">
                <a:latin typeface="+mj-lt"/>
              </a:rPr>
              <a:t>Pollet</a:t>
            </a:r>
            <a:r>
              <a:rPr lang="en-US" sz="1800" dirty="0" smtClean="0">
                <a:latin typeface="+mj-lt"/>
              </a:rPr>
              <a:t> (2009), many others…</a:t>
            </a:r>
            <a:endParaRPr lang="en-US" sz="1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85321" y="1922425"/>
            <a:ext cx="22450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Limited Attention</a:t>
            </a:r>
            <a:br>
              <a:rPr lang="en-US" sz="2000" dirty="0" smtClean="0">
                <a:latin typeface="+mj-lt"/>
              </a:rPr>
            </a:br>
            <a:r>
              <a:rPr lang="en-US" sz="2000" dirty="0" smtClean="0">
                <a:latin typeface="+mj-lt"/>
              </a:rPr>
              <a:t>Costly Processing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0115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Returns and </a:t>
            </a:r>
            <a:r>
              <a:rPr lang="en-US" dirty="0" smtClean="0"/>
              <a:t>Investor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Entertainment</a:t>
            </a:r>
          </a:p>
          <a:p>
            <a:pPr lvl="1"/>
            <a:r>
              <a:rPr lang="en-US" dirty="0" smtClean="0"/>
              <a:t>Financial car crashes just like real car crashes</a:t>
            </a:r>
          </a:p>
          <a:p>
            <a:pPr lvl="1"/>
            <a:r>
              <a:rPr lang="en-US" dirty="0" smtClean="0"/>
              <a:t>If so, does coverage depend on other variables correlated with entertainment, like volume or volatility?</a:t>
            </a:r>
          </a:p>
          <a:p>
            <a:endParaRPr lang="en-US" sz="1400" dirty="0"/>
          </a:p>
          <a:p>
            <a:r>
              <a:rPr lang="en-US" dirty="0" smtClean="0"/>
              <a:t>Preferences over returns</a:t>
            </a:r>
          </a:p>
          <a:p>
            <a:pPr lvl="1"/>
            <a:r>
              <a:rPr lang="en-US" dirty="0" smtClean="0"/>
              <a:t>Investors may </a:t>
            </a:r>
            <a:r>
              <a:rPr lang="en-US" i="1" dirty="0" smtClean="0"/>
              <a:t>worry </a:t>
            </a:r>
            <a:r>
              <a:rPr lang="en-US" dirty="0" smtClean="0"/>
              <a:t>more about negative news, such as due to prospect theory preferences, and want more descriptions and information when news is bad</a:t>
            </a:r>
          </a:p>
          <a:p>
            <a:pPr lvl="1"/>
            <a:endParaRPr lang="en-US" sz="1200" dirty="0"/>
          </a:p>
          <a:p>
            <a:r>
              <a:rPr lang="en-US" dirty="0" smtClean="0"/>
              <a:t>Relevance for future events</a:t>
            </a:r>
          </a:p>
          <a:p>
            <a:pPr lvl="1"/>
            <a:r>
              <a:rPr lang="en-US" dirty="0" smtClean="0"/>
              <a:t>Bad news may be more relevant for outcomes</a:t>
            </a:r>
          </a:p>
          <a:p>
            <a:pPr lvl="1"/>
            <a:r>
              <a:rPr lang="en-US" dirty="0" smtClean="0"/>
              <a:t>Especially true if readers include debt-holders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093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Returns and </a:t>
            </a:r>
            <a:r>
              <a:rPr lang="en-US" dirty="0" smtClean="0"/>
              <a:t>Investor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test of informational relevance – does the same pattern hold true when forecasting next day’s returns?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85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Returns and </a:t>
            </a:r>
            <a:r>
              <a:rPr lang="en-US" dirty="0" smtClean="0"/>
              <a:t>Investor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test of informational relevance – does the same pattern hold true when forecasting next day’s returns?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Negative returns somewhat less informative for next day’s returns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438400"/>
            <a:ext cx="4953000" cy="2867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32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Returns and </a:t>
            </a:r>
            <a:r>
              <a:rPr lang="en-US" dirty="0" smtClean="0"/>
              <a:t>Investor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the other hand, increased slope between       (-1,1) versus (-3,-1) and (1,3) </a:t>
            </a:r>
            <a:r>
              <a:rPr lang="en-US" i="1" dirty="0" smtClean="0"/>
              <a:t>is </a:t>
            </a:r>
            <a:r>
              <a:rPr lang="en-US" dirty="0" smtClean="0"/>
              <a:t>true for returns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9213" y="1981200"/>
            <a:ext cx="3395387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55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Theories of Investor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always possible to tell these theories apart, particularly with only time-series market data</a:t>
            </a:r>
          </a:p>
          <a:p>
            <a:endParaRPr lang="en-US" dirty="0"/>
          </a:p>
          <a:p>
            <a:r>
              <a:rPr lang="en-US" dirty="0" smtClean="0"/>
              <a:t>Could do more with a panel of firms (e.g. does more firm debt make the focus more negative for a given level of earnings news?), but needs extra data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950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Neat Paper documenting an interesting asymmetry in </a:t>
            </a:r>
            <a:r>
              <a:rPr lang="en-US" dirty="0" smtClean="0"/>
              <a:t>media coverage</a:t>
            </a:r>
          </a:p>
          <a:p>
            <a:endParaRPr lang="en-US" dirty="0"/>
          </a:p>
          <a:p>
            <a:r>
              <a:rPr lang="en-US" dirty="0" smtClean="0"/>
              <a:t>Try to think more about testing different theories of investor demand for negative coverage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93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756" y="1119011"/>
            <a:ext cx="8991600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complicated relationship between media and asset returns</a:t>
            </a:r>
          </a:p>
          <a:p>
            <a:endParaRPr lang="en-US" dirty="0"/>
          </a:p>
          <a:p>
            <a:endParaRPr lang="en-US" dirty="0"/>
          </a:p>
          <a:p>
            <a:endParaRPr lang="en-US" sz="1000" dirty="0"/>
          </a:p>
        </p:txBody>
      </p:sp>
      <p:sp>
        <p:nvSpPr>
          <p:cNvPr id="4" name="Rounded Rectangle 3"/>
          <p:cNvSpPr/>
          <p:nvPr/>
        </p:nvSpPr>
        <p:spPr>
          <a:xfrm>
            <a:off x="881374" y="2296483"/>
            <a:ext cx="1465466" cy="7078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8383" y="2293112"/>
            <a:ext cx="1465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Firm A</a:t>
            </a:r>
          </a:p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Information</a:t>
            </a:r>
            <a:endParaRPr lang="en-US" sz="20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313849" y="3124200"/>
            <a:ext cx="1419951" cy="1637422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3847909" y="4761622"/>
            <a:ext cx="990599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47909" y="4837822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Media</a:t>
            </a:r>
            <a:endParaRPr lang="en-US" sz="20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826456" y="2667000"/>
            <a:ext cx="3079044" cy="0"/>
          </a:xfrm>
          <a:prstGeom prst="straightConnector1">
            <a:avLst/>
          </a:prstGeom>
          <a:ln w="22225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185081" y="2276353"/>
            <a:ext cx="2120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Firm A </a:t>
            </a:r>
          </a:p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Returns, Volume</a:t>
            </a:r>
            <a:endParaRPr lang="en-US" sz="20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152090" y="2293112"/>
            <a:ext cx="2306110" cy="70788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4819273" y="3130550"/>
            <a:ext cx="1365808" cy="1583094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09800" y="5575300"/>
            <a:ext cx="4681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Media as information dissemination</a:t>
            </a:r>
            <a:endParaRPr lang="en-US" sz="20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85321" y="1922425"/>
            <a:ext cx="22450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Limited Attention</a:t>
            </a:r>
            <a:br>
              <a:rPr lang="en-US" sz="2000" dirty="0" smtClean="0">
                <a:latin typeface="+mj-lt"/>
              </a:rPr>
            </a:br>
            <a:r>
              <a:rPr lang="en-US" sz="2000" dirty="0" smtClean="0">
                <a:latin typeface="+mj-lt"/>
              </a:rPr>
              <a:t>Costly Processing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598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756" y="1119011"/>
            <a:ext cx="8991600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complicated relationship between media and asset returns</a:t>
            </a:r>
          </a:p>
          <a:p>
            <a:endParaRPr lang="en-US" dirty="0"/>
          </a:p>
          <a:p>
            <a:endParaRPr lang="en-US" dirty="0"/>
          </a:p>
          <a:p>
            <a:endParaRPr lang="en-US" sz="1000" dirty="0"/>
          </a:p>
        </p:txBody>
      </p:sp>
      <p:sp>
        <p:nvSpPr>
          <p:cNvPr id="4" name="Rounded Rectangle 3"/>
          <p:cNvSpPr/>
          <p:nvPr/>
        </p:nvSpPr>
        <p:spPr>
          <a:xfrm>
            <a:off x="881374" y="2296483"/>
            <a:ext cx="1465466" cy="7078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8383" y="2293112"/>
            <a:ext cx="1465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Firm A</a:t>
            </a:r>
          </a:p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Information</a:t>
            </a:r>
            <a:endParaRPr lang="en-US" sz="20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313849" y="3124200"/>
            <a:ext cx="1419951" cy="1637422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3847909" y="4761622"/>
            <a:ext cx="990599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47909" y="4837822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Media</a:t>
            </a:r>
            <a:endParaRPr lang="en-US" sz="20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826456" y="2667000"/>
            <a:ext cx="3079044" cy="0"/>
          </a:xfrm>
          <a:prstGeom prst="straightConnector1">
            <a:avLst/>
          </a:prstGeom>
          <a:ln w="22225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09800" y="5575300"/>
            <a:ext cx="4681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Media as information dissemination</a:t>
            </a:r>
            <a:endParaRPr lang="en-US" sz="20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85081" y="2276353"/>
            <a:ext cx="2120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Firm A </a:t>
            </a:r>
          </a:p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Returns, </a:t>
            </a:r>
            <a:r>
              <a:rPr lang="en-US" sz="2000" dirty="0" smtClean="0">
                <a:solidFill>
                  <a:srgbClr val="7030A0"/>
                </a:solidFill>
                <a:latin typeface="+mj-lt"/>
              </a:rPr>
              <a:t>Volume</a:t>
            </a:r>
            <a:endParaRPr lang="en-US" sz="2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152090" y="2293112"/>
            <a:ext cx="2306110" cy="70788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4819273" y="3130550"/>
            <a:ext cx="1365808" cy="1583094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285321" y="1922425"/>
            <a:ext cx="22450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Limited Attention</a:t>
            </a:r>
            <a:br>
              <a:rPr lang="en-US" sz="2000" dirty="0" smtClean="0">
                <a:latin typeface="+mj-lt"/>
              </a:rPr>
            </a:br>
            <a:r>
              <a:rPr lang="en-US" sz="2000" dirty="0" smtClean="0">
                <a:latin typeface="+mj-lt"/>
              </a:rPr>
              <a:t>Costly Processing</a:t>
            </a:r>
            <a:endParaRPr lang="en-US" sz="20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85080" y="3451488"/>
            <a:ext cx="27303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Media affects firm volume via information transmission: </a:t>
            </a:r>
          </a:p>
          <a:p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Barber and Odean (2008), </a:t>
            </a:r>
            <a:r>
              <a:rPr lang="en-US" sz="1800" dirty="0" err="1" smtClean="0">
                <a:solidFill>
                  <a:srgbClr val="7030A0"/>
                </a:solidFill>
                <a:latin typeface="+mj-lt"/>
              </a:rPr>
              <a:t>Engelberg</a:t>
            </a: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 and Parsons (2011) </a:t>
            </a:r>
            <a:endParaRPr lang="en-US" sz="1800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2452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756" y="1119011"/>
            <a:ext cx="8991600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complicated relationship between media and asset returns</a:t>
            </a:r>
          </a:p>
          <a:p>
            <a:endParaRPr lang="en-US" dirty="0"/>
          </a:p>
          <a:p>
            <a:endParaRPr lang="en-US" dirty="0"/>
          </a:p>
          <a:p>
            <a:endParaRPr lang="en-US" sz="1000" dirty="0"/>
          </a:p>
        </p:txBody>
      </p:sp>
      <p:sp>
        <p:nvSpPr>
          <p:cNvPr id="4" name="Rounded Rectangle 3"/>
          <p:cNvSpPr/>
          <p:nvPr/>
        </p:nvSpPr>
        <p:spPr>
          <a:xfrm>
            <a:off x="881374" y="2296483"/>
            <a:ext cx="1465466" cy="7078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8383" y="2293112"/>
            <a:ext cx="1465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Firm A</a:t>
            </a:r>
          </a:p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Information</a:t>
            </a:r>
            <a:endParaRPr lang="en-US" sz="20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313849" y="3124200"/>
            <a:ext cx="1419951" cy="1637422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3847909" y="4761622"/>
            <a:ext cx="990599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47909" y="4837822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Media</a:t>
            </a:r>
            <a:endParaRPr lang="en-US" sz="2000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826456" y="2667000"/>
            <a:ext cx="3079044" cy="0"/>
          </a:xfrm>
          <a:prstGeom prst="straightConnector1">
            <a:avLst/>
          </a:prstGeom>
          <a:ln w="22225">
            <a:solidFill>
              <a:schemeClr val="tx1"/>
            </a:solidFill>
            <a:prstDash val="sysDot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09800" y="5575300"/>
            <a:ext cx="4681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Media as information dissemination</a:t>
            </a:r>
            <a:endParaRPr lang="en-US" sz="20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85081" y="2276353"/>
            <a:ext cx="2120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Firm A </a:t>
            </a:r>
          </a:p>
          <a:p>
            <a:pPr algn="ctr"/>
            <a:r>
              <a:rPr lang="en-US" sz="2000" dirty="0" smtClean="0">
                <a:solidFill>
                  <a:srgbClr val="7030A0"/>
                </a:solidFill>
                <a:latin typeface="+mj-lt"/>
              </a:rPr>
              <a:t>Returns</a:t>
            </a:r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, Volume</a:t>
            </a:r>
            <a:endParaRPr lang="en-US" sz="20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152090" y="2293112"/>
            <a:ext cx="2306110" cy="70788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4819273" y="3130550"/>
            <a:ext cx="1365808" cy="1583094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285321" y="1922425"/>
            <a:ext cx="22450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Limited Attention</a:t>
            </a:r>
            <a:br>
              <a:rPr lang="en-US" sz="2000" dirty="0" smtClean="0">
                <a:latin typeface="+mj-lt"/>
              </a:rPr>
            </a:br>
            <a:r>
              <a:rPr lang="en-US" sz="2000" dirty="0" smtClean="0">
                <a:latin typeface="+mj-lt"/>
              </a:rPr>
              <a:t>Costly Processing</a:t>
            </a:r>
            <a:endParaRPr lang="en-US" sz="20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85080" y="3451488"/>
            <a:ext cx="273031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7030A0"/>
                </a:solidFill>
                <a:latin typeface="+mj-lt"/>
              </a:rPr>
              <a:t>Media affects firm </a:t>
            </a: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returns </a:t>
            </a:r>
            <a:r>
              <a:rPr lang="en-US" sz="1800" dirty="0">
                <a:solidFill>
                  <a:srgbClr val="7030A0"/>
                </a:solidFill>
                <a:latin typeface="+mj-lt"/>
              </a:rPr>
              <a:t>via information </a:t>
            </a: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transmission: </a:t>
            </a:r>
          </a:p>
          <a:p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Fang and </a:t>
            </a:r>
            <a:r>
              <a:rPr lang="en-US" sz="1800" dirty="0" err="1" smtClean="0">
                <a:solidFill>
                  <a:srgbClr val="7030A0"/>
                </a:solidFill>
                <a:latin typeface="+mj-lt"/>
              </a:rPr>
              <a:t>Peress</a:t>
            </a: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 (2009), </a:t>
            </a:r>
            <a:r>
              <a:rPr lang="en-US" sz="1800" dirty="0" err="1" smtClean="0">
                <a:solidFill>
                  <a:srgbClr val="7030A0"/>
                </a:solidFill>
                <a:latin typeface="+mj-lt"/>
              </a:rPr>
              <a:t>Peress</a:t>
            </a:r>
            <a:r>
              <a:rPr lang="en-US" sz="1800" dirty="0">
                <a:solidFill>
                  <a:srgbClr val="7030A0"/>
                </a:solidFill>
                <a:latin typeface="+mj-lt"/>
              </a:rPr>
              <a:t> (2014), </a:t>
            </a:r>
            <a:r>
              <a:rPr lang="en-US" sz="1800" dirty="0" err="1">
                <a:solidFill>
                  <a:srgbClr val="7030A0"/>
                </a:solidFill>
                <a:latin typeface="+mj-lt"/>
              </a:rPr>
              <a:t>Hillert</a:t>
            </a:r>
            <a:r>
              <a:rPr lang="en-US" sz="1800" dirty="0">
                <a:solidFill>
                  <a:srgbClr val="7030A0"/>
                </a:solidFill>
                <a:latin typeface="+mj-lt"/>
              </a:rPr>
              <a:t>, </a:t>
            </a: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Jacobs</a:t>
            </a:r>
            <a:r>
              <a:rPr lang="en-US" sz="1800" dirty="0">
                <a:solidFill>
                  <a:srgbClr val="7030A0"/>
                </a:solidFill>
                <a:latin typeface="+mj-lt"/>
              </a:rPr>
              <a:t>, and </a:t>
            </a:r>
            <a:r>
              <a:rPr lang="en-US" sz="1800" dirty="0" smtClean="0">
                <a:solidFill>
                  <a:srgbClr val="7030A0"/>
                </a:solidFill>
                <a:latin typeface="+mj-lt"/>
              </a:rPr>
              <a:t>Müller (2014)</a:t>
            </a:r>
            <a:endParaRPr lang="en-US" sz="1800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660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756" y="1119011"/>
            <a:ext cx="8991600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complicated relationship between media and asset returns</a:t>
            </a:r>
          </a:p>
          <a:p>
            <a:endParaRPr lang="en-US" dirty="0"/>
          </a:p>
          <a:p>
            <a:endParaRPr lang="en-US" dirty="0"/>
          </a:p>
          <a:p>
            <a:endParaRPr lang="en-US" sz="1000" dirty="0"/>
          </a:p>
        </p:txBody>
      </p:sp>
      <p:sp>
        <p:nvSpPr>
          <p:cNvPr id="4" name="Rounded Rectangle 3"/>
          <p:cNvSpPr/>
          <p:nvPr/>
        </p:nvSpPr>
        <p:spPr>
          <a:xfrm>
            <a:off x="881374" y="2296483"/>
            <a:ext cx="1465466" cy="7078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8383" y="2293112"/>
            <a:ext cx="1465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Firm A</a:t>
            </a:r>
          </a:p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Information</a:t>
            </a:r>
            <a:endParaRPr lang="en-US" sz="20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847909" y="4761622"/>
            <a:ext cx="990599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47909" y="4837822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Media</a:t>
            </a:r>
            <a:endParaRPr lang="en-US" sz="2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85081" y="2276353"/>
            <a:ext cx="2120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Firm A </a:t>
            </a:r>
          </a:p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Returns, Volume</a:t>
            </a:r>
            <a:endParaRPr lang="en-US" sz="20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152090" y="2293112"/>
            <a:ext cx="2306110" cy="70788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6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756" y="1119011"/>
            <a:ext cx="8991600" cy="533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complicated relationship between media and asset returns</a:t>
            </a:r>
          </a:p>
          <a:p>
            <a:endParaRPr lang="en-US" dirty="0"/>
          </a:p>
          <a:p>
            <a:endParaRPr lang="en-US" dirty="0"/>
          </a:p>
          <a:p>
            <a:endParaRPr lang="en-US" sz="1000" dirty="0"/>
          </a:p>
        </p:txBody>
      </p:sp>
      <p:sp>
        <p:nvSpPr>
          <p:cNvPr id="4" name="Rounded Rectangle 3"/>
          <p:cNvSpPr/>
          <p:nvPr/>
        </p:nvSpPr>
        <p:spPr>
          <a:xfrm>
            <a:off x="881374" y="2296483"/>
            <a:ext cx="1465466" cy="707886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8383" y="2293112"/>
            <a:ext cx="1465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Firm A</a:t>
            </a:r>
          </a:p>
          <a:p>
            <a:pPr algn="ctr"/>
            <a:r>
              <a:rPr lang="en-US" sz="2000" dirty="0" smtClean="0">
                <a:solidFill>
                  <a:srgbClr val="0070C0"/>
                </a:solidFill>
                <a:latin typeface="+mj-lt"/>
              </a:rPr>
              <a:t>Information</a:t>
            </a:r>
            <a:endParaRPr lang="en-US" sz="2000" dirty="0">
              <a:solidFill>
                <a:srgbClr val="0070C0"/>
              </a:solidFill>
              <a:latin typeface="+mj-lt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313849" y="3124200"/>
            <a:ext cx="1419951" cy="1637422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3847909" y="4761622"/>
            <a:ext cx="990599" cy="609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847909" y="4837822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+mj-lt"/>
              </a:rPr>
              <a:t>Media</a:t>
            </a:r>
            <a:endParaRPr lang="en-US" sz="2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09800" y="5575300"/>
            <a:ext cx="4681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+mj-lt"/>
              </a:rPr>
              <a:t>Incentives of Firms to Manipulate Media</a:t>
            </a:r>
            <a:endParaRPr lang="en-US" sz="20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85081" y="2276353"/>
            <a:ext cx="2120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Firm A </a:t>
            </a:r>
          </a:p>
          <a:p>
            <a:pPr algn="ctr"/>
            <a:r>
              <a:rPr lang="en-US" sz="2000" dirty="0" smtClean="0">
                <a:solidFill>
                  <a:srgbClr val="00B050"/>
                </a:solidFill>
                <a:latin typeface="+mj-lt"/>
              </a:rPr>
              <a:t>Returns, Volume</a:t>
            </a:r>
            <a:endParaRPr lang="en-US" sz="20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6152090" y="2293112"/>
            <a:ext cx="2306110" cy="70788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50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24923</TotalTime>
  <Words>1340</Words>
  <Application>Microsoft Office PowerPoint</Application>
  <PresentationFormat>On-screen Show (4:3)</PresentationFormat>
  <Paragraphs>335</Paragraphs>
  <Slides>45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Arial</vt:lpstr>
      <vt:lpstr>Calibri</vt:lpstr>
      <vt:lpstr>Times New Roman</vt:lpstr>
      <vt:lpstr>Default Design</vt:lpstr>
      <vt:lpstr>Discussion of  ‘The Kinks of Financial Journalism’</vt:lpstr>
      <vt:lpstr>The Big Picture</vt:lpstr>
      <vt:lpstr>The Big Picture</vt:lpstr>
      <vt:lpstr>The Big Picture</vt:lpstr>
      <vt:lpstr>The Big Picture</vt:lpstr>
      <vt:lpstr>The Big Picture</vt:lpstr>
      <vt:lpstr>The Big Picture</vt:lpstr>
      <vt:lpstr>The Big Picture</vt:lpstr>
      <vt:lpstr>The Big Picture</vt:lpstr>
      <vt:lpstr>The Big Picture</vt:lpstr>
      <vt:lpstr>The Big Picture</vt:lpstr>
      <vt:lpstr>The Big Picture</vt:lpstr>
      <vt:lpstr>The Big Picture</vt:lpstr>
      <vt:lpstr>The Big Picture</vt:lpstr>
      <vt:lpstr>The Big Picture</vt:lpstr>
      <vt:lpstr>The Big Picture</vt:lpstr>
      <vt:lpstr>The Big Picture</vt:lpstr>
      <vt:lpstr>The Big Picture</vt:lpstr>
      <vt:lpstr>The Big Picture</vt:lpstr>
      <vt:lpstr>This paper</vt:lpstr>
      <vt:lpstr>This paper</vt:lpstr>
      <vt:lpstr>This paper</vt:lpstr>
      <vt:lpstr>The Main Result</vt:lpstr>
      <vt:lpstr>The Main Result</vt:lpstr>
      <vt:lpstr>The Main Result</vt:lpstr>
      <vt:lpstr>The Main Result</vt:lpstr>
      <vt:lpstr>Quibble #2</vt:lpstr>
      <vt:lpstr>Quibble #2</vt:lpstr>
      <vt:lpstr>Discontinuous at zero?</vt:lpstr>
      <vt:lpstr>Discontinuous at zero?</vt:lpstr>
      <vt:lpstr>Discontinuous at zero?</vt:lpstr>
      <vt:lpstr>Discontinuous at zero?</vt:lpstr>
      <vt:lpstr>Discontinuous at zero?</vt:lpstr>
      <vt:lpstr>Discontinuous at zero?</vt:lpstr>
      <vt:lpstr>Discontinuous at zero?</vt:lpstr>
      <vt:lpstr>Discontinuous at zero?</vt:lpstr>
      <vt:lpstr>Discontinuous at zero?</vt:lpstr>
      <vt:lpstr>The Null Hypothesis</vt:lpstr>
      <vt:lpstr>The Null Hypothesis</vt:lpstr>
      <vt:lpstr>Negative Returns and Investor Interest</vt:lpstr>
      <vt:lpstr>Negative Returns and Investor Interest</vt:lpstr>
      <vt:lpstr>Negative Returns and Investor Interest</vt:lpstr>
      <vt:lpstr>Negative Returns and Investor Interest</vt:lpstr>
      <vt:lpstr>Theories of Investor Interest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Solomon</dc:creator>
  <cp:lastModifiedBy>Windows User</cp:lastModifiedBy>
  <cp:revision>868</cp:revision>
  <dcterms:created xsi:type="dcterms:W3CDTF">2006-10-18T02:33:47Z</dcterms:created>
  <dcterms:modified xsi:type="dcterms:W3CDTF">2014-12-12T08:16:00Z</dcterms:modified>
</cp:coreProperties>
</file>