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03" r:id="rId2"/>
    <p:sldId id="527" r:id="rId3"/>
    <p:sldId id="528" r:id="rId4"/>
    <p:sldId id="529" r:id="rId5"/>
    <p:sldId id="530" r:id="rId6"/>
    <p:sldId id="531" r:id="rId7"/>
    <p:sldId id="532" r:id="rId8"/>
    <p:sldId id="533" r:id="rId9"/>
    <p:sldId id="534" r:id="rId10"/>
    <p:sldId id="535" r:id="rId11"/>
    <p:sldId id="683" r:id="rId12"/>
    <p:sldId id="684" r:id="rId13"/>
    <p:sldId id="277" r:id="rId14"/>
    <p:sldId id="278" r:id="rId15"/>
    <p:sldId id="279" r:id="rId16"/>
    <p:sldId id="280" r:id="rId17"/>
    <p:sldId id="282" r:id="rId18"/>
    <p:sldId id="690" r:id="rId19"/>
    <p:sldId id="281" r:id="rId20"/>
    <p:sldId id="685" r:id="rId21"/>
    <p:sldId id="686" r:id="rId22"/>
    <p:sldId id="687" r:id="rId23"/>
    <p:sldId id="688" r:id="rId24"/>
    <p:sldId id="68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29"/>
  </p:normalViewPr>
  <p:slideViewPr>
    <p:cSldViewPr>
      <p:cViewPr varScale="1">
        <p:scale>
          <a:sx n="104" d="100"/>
          <a:sy n="104" d="100"/>
        </p:scale>
        <p:origin x="1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066800"/>
            <a:ext cx="8001000" cy="50292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MPSU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 Retail Investors Respond to the ZLB?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9144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br>
              <a:rPr lang="en-US" sz="3600" dirty="0"/>
            </a:br>
            <a:r>
              <a:rPr lang="en-US" sz="2800" dirty="0"/>
              <a:t>“Mispricing and Anomalies: An Exogenous Shock to</a:t>
            </a:r>
            <a:br>
              <a:rPr lang="en-US" sz="2800" dirty="0"/>
            </a:br>
            <a:r>
              <a:rPr lang="en-US" sz="2800" dirty="0"/>
              <a:t>Short Selling from the Dividend Tax Law Change?”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52700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 err="1"/>
              <a:t>Yufeng</a:t>
            </a:r>
            <a:r>
              <a:rPr lang="en-US" sz="2400" dirty="0"/>
              <a:t> Han </a:t>
            </a:r>
            <a:r>
              <a:rPr lang="en-US" sz="2000" dirty="0"/>
              <a:t>(UNC Charlotte)</a:t>
            </a:r>
            <a:br>
              <a:rPr lang="en-US" sz="2400" dirty="0"/>
            </a:br>
            <a:r>
              <a:rPr lang="en-US" sz="2400" dirty="0" err="1"/>
              <a:t>Yueliang</a:t>
            </a:r>
            <a:r>
              <a:rPr lang="en-US" sz="2400" dirty="0"/>
              <a:t> Lu </a:t>
            </a:r>
            <a:r>
              <a:rPr lang="en-US" sz="2000" dirty="0"/>
              <a:t>(UNC Charlotte)</a:t>
            </a:r>
          </a:p>
          <a:p>
            <a:r>
              <a:rPr lang="en-US" sz="2400" dirty="0" err="1"/>
              <a:t>Weike</a:t>
            </a:r>
            <a:r>
              <a:rPr lang="en-US" sz="2400" dirty="0"/>
              <a:t> Xu </a:t>
            </a:r>
            <a:r>
              <a:rPr lang="en-US" sz="2000" dirty="0"/>
              <a:t>(Clemson)</a:t>
            </a:r>
            <a:endParaRPr lang="en-US" sz="2400" dirty="0"/>
          </a:p>
          <a:p>
            <a:r>
              <a:rPr lang="en-US" sz="2400" dirty="0" err="1"/>
              <a:t>Guofu</a:t>
            </a:r>
            <a:r>
              <a:rPr lang="en-US" sz="2400" dirty="0"/>
              <a:t> Zhou </a:t>
            </a:r>
            <a:r>
              <a:rPr lang="en-US" sz="2000" dirty="0"/>
              <a:t>(Wash U.)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r>
              <a:rPr lang="en-US" sz="2400" dirty="0"/>
              <a:t>Finance Cavalcade, May 26</a:t>
            </a:r>
            <a:r>
              <a:rPr lang="en-US" sz="2400" baseline="30000" dirty="0"/>
              <a:t>th</a:t>
            </a:r>
            <a:r>
              <a:rPr lang="en-US" sz="2400" dirty="0"/>
              <a:t>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Eternal Question: Risk or Mispricing?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are these returns driven by risk or mispricing?</a:t>
            </a:r>
          </a:p>
          <a:p>
            <a:pPr lvl="1"/>
            <a:r>
              <a:rPr lang="en-US" dirty="0"/>
              <a:t>Several ways to approach the issue</a:t>
            </a:r>
          </a:p>
          <a:p>
            <a:pPr marL="457200" lvl="1" indent="0">
              <a:buNone/>
            </a:pPr>
            <a:endParaRPr lang="en-US" sz="500" dirty="0"/>
          </a:p>
          <a:p>
            <a:r>
              <a:rPr lang="en-US" dirty="0"/>
              <a:t>Are there really 97 independent drivers of returns?</a:t>
            </a:r>
          </a:p>
          <a:p>
            <a:pPr lvl="1"/>
            <a:r>
              <a:rPr lang="en-US" dirty="0"/>
              <a:t>If so, we’re done. There aren’t 97 separate risk factors</a:t>
            </a:r>
          </a:p>
          <a:p>
            <a:pPr lvl="1"/>
            <a:endParaRPr lang="en-US" sz="700" dirty="0"/>
          </a:p>
          <a:p>
            <a:r>
              <a:rPr lang="en-US" dirty="0"/>
              <a:t>Key insight: if high returns vary with short sales constraints, more easily explained with mispricing than risk</a:t>
            </a:r>
          </a:p>
          <a:p>
            <a:endParaRPr lang="en-US" sz="1050" dirty="0"/>
          </a:p>
          <a:p>
            <a:r>
              <a:rPr lang="en-US" dirty="0"/>
              <a:t>The problem: Half of “Short sales constraints” variables measure firm size (e.g. institutional ownership), the other half measure overvaluation (e.g. short rate, short interest)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6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Passage of JGTRRA (2003) meant that taxable investors should (and do) withdraw securities lending before dividend</a:t>
            </a:r>
          </a:p>
          <a:p>
            <a:pPr lvl="1"/>
            <a:r>
              <a:rPr lang="en-US" dirty="0"/>
              <a:t>Otherwise just paying higher taxation on the dividend</a:t>
            </a:r>
          </a:p>
          <a:p>
            <a:endParaRPr lang="en-US" sz="700" dirty="0"/>
          </a:p>
          <a:p>
            <a:r>
              <a:rPr lang="en-US" dirty="0"/>
              <a:t>Nearly everyone else has just focused on the mean return around this period</a:t>
            </a:r>
          </a:p>
          <a:p>
            <a:endParaRPr lang="en-US" sz="800" dirty="0"/>
          </a:p>
          <a:p>
            <a:r>
              <a:rPr lang="en-US" dirty="0"/>
              <a:t>Crazily strong identification – manages to have both an overall time series (before and after law) </a:t>
            </a:r>
            <a:r>
              <a:rPr lang="en-US" i="1" dirty="0"/>
              <a:t>and </a:t>
            </a:r>
            <a:r>
              <a:rPr lang="en-US" dirty="0"/>
              <a:t>a recurring, within-firm time series (monthly cycles for dividend firms)</a:t>
            </a:r>
          </a:p>
          <a:p>
            <a:pPr lvl="1"/>
            <a:r>
              <a:rPr lang="en-US" dirty="0"/>
              <a:t>Mispricing worse after dividend months, especially after 03</a:t>
            </a:r>
          </a:p>
          <a:p>
            <a:pPr lvl="1"/>
            <a:r>
              <a:rPr lang="en-US" dirty="0"/>
              <a:t>Driven by the short side of the portfolio</a:t>
            </a:r>
          </a:p>
          <a:p>
            <a:pPr lvl="1"/>
            <a:r>
              <a:rPr lang="en-US" dirty="0"/>
              <a:t>Really cool finding!</a:t>
            </a:r>
          </a:p>
        </p:txBody>
      </p:sp>
    </p:spTree>
    <p:extLst>
      <p:ext uri="{BB962C8B-B14F-4D97-AF65-F5344CB8AC3E}">
        <p14:creationId xmlns:p14="http://schemas.microsoft.com/office/powerpoint/2010/main" val="171544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more with the within-firm aspect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results use panel regressions with triple interactions</a:t>
            </a:r>
          </a:p>
          <a:p>
            <a:pPr lvl="1"/>
            <a:r>
              <a:rPr lang="en-US" dirty="0"/>
              <a:t>Dividend month has both cross-sectional (do you pay a dividend) and within-firm time series (do you pay </a:t>
            </a:r>
            <a:r>
              <a:rPr lang="en-US" i="1" dirty="0"/>
              <a:t>this month</a:t>
            </a:r>
            <a:r>
              <a:rPr lang="en-US" dirty="0"/>
              <a:t>) aspects</a:t>
            </a:r>
          </a:p>
          <a:p>
            <a:pPr lvl="1"/>
            <a:r>
              <a:rPr lang="en-US" dirty="0"/>
              <a:t>Add firm fixed effects to strip out cross-sectional aspects</a:t>
            </a:r>
          </a:p>
          <a:p>
            <a:endParaRPr lang="en-US" sz="800" dirty="0"/>
          </a:p>
          <a:p>
            <a:r>
              <a:rPr lang="en-US" dirty="0"/>
              <a:t>Alternative: Construct calendar time portfolios using only dividend paying firms, regress on standard factors</a:t>
            </a:r>
          </a:p>
          <a:p>
            <a:pPr lvl="1"/>
            <a:r>
              <a:rPr lang="en-US" dirty="0"/>
              <a:t>All variation is now within dividend-paying firms</a:t>
            </a:r>
          </a:p>
          <a:p>
            <a:pPr lvl="1"/>
            <a:r>
              <a:rPr lang="en-US" dirty="0"/>
              <a:t>Long each firm 4 months per year, short 8 months at half the weight</a:t>
            </a:r>
          </a:p>
          <a:p>
            <a:pPr lvl="1"/>
            <a:r>
              <a:rPr lang="en-US" dirty="0"/>
              <a:t>Used in </a:t>
            </a:r>
            <a:r>
              <a:rPr lang="en-US" dirty="0" err="1"/>
              <a:t>Hartzmark</a:t>
            </a:r>
            <a:r>
              <a:rPr lang="en-US" dirty="0"/>
              <a:t> and Solomon (2013) to show high returns in months with an expected dividend</a:t>
            </a:r>
          </a:p>
        </p:txBody>
      </p:sp>
    </p:spTree>
    <p:extLst>
      <p:ext uri="{BB962C8B-B14F-4D97-AF65-F5344CB8AC3E}">
        <p14:creationId xmlns:p14="http://schemas.microsoft.com/office/powerpoint/2010/main" val="20984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Abnormal Returns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70633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Abnormal Returns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70633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209800" y="4191000"/>
            <a:ext cx="1219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4267200"/>
            <a:ext cx="1219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Abnormal Returns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70633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057400" y="5791200"/>
            <a:ext cx="13716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5791200"/>
            <a:ext cx="1219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Abnormal Returns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70633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886200" y="5791200"/>
            <a:ext cx="13716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91400" y="5791200"/>
            <a:ext cx="1219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Loadings on Risk Factors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4829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14600" y="4038600"/>
            <a:ext cx="6172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Loadings on Risk Factors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819944-0326-4051-B379-757F046802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066800"/>
            <a:ext cx="7620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5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integrate with main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test then becomes a double difference portfolio, done entirely within dividend-paying firms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( (Underpriced, Post </a:t>
            </a:r>
            <a:r>
              <a:rPr lang="en-US" dirty="0" err="1"/>
              <a:t>Div</a:t>
            </a:r>
            <a:r>
              <a:rPr lang="en-US" dirty="0"/>
              <a:t>) – (Overpriced, Post </a:t>
            </a:r>
            <a:r>
              <a:rPr lang="en-US" dirty="0" err="1"/>
              <a:t>Div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- ( (Underpriced, Other Months) – (Overpriced, Other Months))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Extra evidence for mispricing comes not just from high returns of this portfolio, but (likely!) zero loadings on other factors</a:t>
            </a:r>
          </a:p>
          <a:p>
            <a:pPr lvl="1"/>
            <a:r>
              <a:rPr lang="en-US" dirty="0"/>
              <a:t>If you’re a value firm in February, you’re a value firm in March</a:t>
            </a:r>
          </a:p>
          <a:p>
            <a:pPr lvl="1"/>
            <a:r>
              <a:rPr lang="en-US" dirty="0"/>
              <a:t>Zero net loading on any firm over the course of the year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test before and after 2003 – construct time series of double difference portfolio, regress on a dummy for “post 2003”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96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Link with Calendar Seasonality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Weird outstanding finding – Heston and </a:t>
            </a:r>
            <a:r>
              <a:rPr lang="en-US" dirty="0" err="1"/>
              <a:t>Sadka</a:t>
            </a:r>
            <a:r>
              <a:rPr lang="en-US" dirty="0"/>
              <a:t> (2008) calendar seasonality. If you have high returns last January, and the January before that etc. you have high returns </a:t>
            </a:r>
            <a:r>
              <a:rPr lang="en-US" i="1" dirty="0"/>
              <a:t>this 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81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Link with Calendar Seasonality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9F085E4-B087-413F-A8FB-4275EBFBB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29" y="1633538"/>
            <a:ext cx="76422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710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Link with Calendar Seasonality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Weird outstanding finding – Heston and </a:t>
            </a:r>
            <a:r>
              <a:rPr lang="en-US" dirty="0" err="1"/>
              <a:t>Sadka</a:t>
            </a:r>
            <a:r>
              <a:rPr lang="en-US" dirty="0"/>
              <a:t> (2008) calendar seasonality. If you have high returns last January, and the January before that etc. you have high returns </a:t>
            </a:r>
            <a:r>
              <a:rPr lang="en-US" i="1" dirty="0"/>
              <a:t>this January</a:t>
            </a:r>
          </a:p>
          <a:p>
            <a:endParaRPr lang="en-US" sz="800" i="1" dirty="0"/>
          </a:p>
          <a:p>
            <a:r>
              <a:rPr lang="en-US" dirty="0"/>
              <a:t>Partial answer – </a:t>
            </a:r>
            <a:r>
              <a:rPr lang="en-US" dirty="0" err="1"/>
              <a:t>Keloharju</a:t>
            </a:r>
            <a:r>
              <a:rPr lang="en-US" dirty="0"/>
              <a:t>, </a:t>
            </a:r>
            <a:r>
              <a:rPr lang="en-US" dirty="0" err="1"/>
              <a:t>Linnainmaa</a:t>
            </a:r>
            <a:r>
              <a:rPr lang="en-US" dirty="0"/>
              <a:t> &amp; Nyberg (2016). If there’s seasonality in underlying factors, then sorting on past returns produces time-varying factor exposure</a:t>
            </a:r>
          </a:p>
          <a:p>
            <a:endParaRPr lang="en-US" sz="800" dirty="0"/>
          </a:p>
          <a:p>
            <a:r>
              <a:rPr lang="en-US" dirty="0"/>
              <a:t>Somewhat kicks the can down the road – okay, so why is there seasonality in factor returns?</a:t>
            </a:r>
          </a:p>
          <a:p>
            <a:pPr lvl="1"/>
            <a:r>
              <a:rPr lang="en-US" dirty="0"/>
              <a:t>No good answers here</a:t>
            </a:r>
          </a:p>
        </p:txBody>
      </p:sp>
    </p:spTree>
    <p:extLst>
      <p:ext uri="{BB962C8B-B14F-4D97-AF65-F5344CB8AC3E}">
        <p14:creationId xmlns:p14="http://schemas.microsoft.com/office/powerpoint/2010/main" val="2922828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Link with Calendar Seasonality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angle – different anomalies have different levels of exposure to dividend-paying stocks</a:t>
            </a:r>
          </a:p>
          <a:p>
            <a:pPr lvl="1"/>
            <a:r>
              <a:rPr lang="en-US" dirty="0"/>
              <a:t>Some might have high exposure, and so work very well in some months but lousy in others</a:t>
            </a:r>
          </a:p>
          <a:p>
            <a:pPr lvl="1"/>
            <a:r>
              <a:rPr lang="en-US" dirty="0"/>
              <a:t>Others might have low exposure, and be relatively smooth</a:t>
            </a:r>
          </a:p>
          <a:p>
            <a:pPr lvl="1"/>
            <a:endParaRPr lang="en-US" sz="700" dirty="0"/>
          </a:p>
          <a:p>
            <a:r>
              <a:rPr lang="en-US" dirty="0"/>
              <a:t>This would potentially produce factor seasonality (factors which work well in past Januaries tend to work well this January)</a:t>
            </a:r>
          </a:p>
          <a:p>
            <a:endParaRPr lang="en-US" sz="800" dirty="0"/>
          </a:p>
          <a:p>
            <a:r>
              <a:rPr lang="en-US" dirty="0"/>
              <a:t>Does this actually happen, in terms of a) differing factor exposure to dividend-paying firms, and b) different seasonal returns?</a:t>
            </a:r>
          </a:p>
          <a:p>
            <a:endParaRPr lang="en-US" sz="800" dirty="0"/>
          </a:p>
          <a:p>
            <a:r>
              <a:rPr lang="en-US" dirty="0"/>
              <a:t>How much does this explain seasonality in factors overall?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89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08E1-43F7-48AC-B880-F4B95282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A8FE-22A2-40B8-8EDA-FCE7DCD6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cool paper, persuasive evidence of mispricing driving anomaly returns</a:t>
            </a:r>
          </a:p>
          <a:p>
            <a:pPr lvl="1"/>
            <a:r>
              <a:rPr lang="en-US" dirty="0"/>
              <a:t>I was convinced of this already, your mileage may vary</a:t>
            </a:r>
          </a:p>
          <a:p>
            <a:endParaRPr lang="en-US" dirty="0"/>
          </a:p>
          <a:p>
            <a:r>
              <a:rPr lang="en-US" dirty="0"/>
              <a:t>Can get more mileage out of within-firm time series (see </a:t>
            </a:r>
            <a:r>
              <a:rPr lang="en-US" dirty="0" err="1"/>
              <a:t>Hartzmark</a:t>
            </a:r>
            <a:r>
              <a:rPr lang="en-US" dirty="0"/>
              <a:t> and Solomon (2018) for a review)</a:t>
            </a:r>
          </a:p>
        </p:txBody>
      </p:sp>
    </p:spTree>
    <p:extLst>
      <p:ext uri="{BB962C8B-B14F-4D97-AF65-F5344CB8AC3E}">
        <p14:creationId xmlns:p14="http://schemas.microsoft.com/office/powerpoint/2010/main" val="293679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image there be drag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35"/>
          <a:stretch/>
        </p:blipFill>
        <p:spPr bwMode="auto">
          <a:xfrm>
            <a:off x="1364585" y="2733695"/>
            <a:ext cx="2023745" cy="92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737360" y="3855642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6513" y="5327130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 20C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368" y="4513181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66976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12677" y="3793946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67582" y="5292511"/>
            <a:ext cx="81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1900 - 1960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05136" y="2911931"/>
            <a:ext cx="162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Graham &amp; Dodd (1934) Valuation Factors?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3331" y="4485577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5-10?</a:t>
            </a:r>
          </a:p>
        </p:txBody>
      </p:sp>
    </p:spTree>
    <p:extLst>
      <p:ext uri="{BB962C8B-B14F-4D97-AF65-F5344CB8AC3E}">
        <p14:creationId xmlns:p14="http://schemas.microsoft.com/office/powerpoint/2010/main" val="391279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37507" y="4305306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0576" y="5278773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1961 – 75ish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9768" y="3500194"/>
            <a:ext cx="177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CAPM: Only </a:t>
            </a:r>
            <a:r>
              <a:rPr lang="el-G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β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Treynor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Sharpe,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Lintner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Mossin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346" y="4867804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cxnSp>
        <p:nvCxnSpPr>
          <p:cNvPr id="17" name="Straight Connector 16"/>
          <p:cNvCxnSpPr>
            <a:stCxn id="9" idx="3"/>
          </p:cNvCxnSpPr>
          <p:nvPr/>
        </p:nvCxnSpPr>
        <p:spPr>
          <a:xfrm flipH="1">
            <a:off x="1099185" y="5023305"/>
            <a:ext cx="1997279" cy="1377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97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089433" y="2804203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Anomalies accumulate:</a:t>
            </a: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B/M, D/P, P/E, Size, PEAD…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3640113"/>
            <a:ext cx="186813" cy="627087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5281181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1975-92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353" y="3722277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7?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099185" y="3878729"/>
            <a:ext cx="4230785" cy="2565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4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391900" y="3611575"/>
            <a:ext cx="159876" cy="1197695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58826" y="5219287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1993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8826" y="2753251"/>
            <a:ext cx="1490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Fama and French (1992):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Mkt, ME &amp; B/M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5947" y="4677301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104950" y="4836720"/>
            <a:ext cx="4230785" cy="2565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2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165669" y="2352399"/>
            <a:ext cx="514092" cy="391595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42523" y="5246345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9418" y="2721730"/>
            <a:ext cx="1490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“Anomalies” no longer anomalous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802" y="2159219"/>
            <a:ext cx="1001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97? 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400?</a:t>
            </a:r>
          </a:p>
        </p:txBody>
      </p:sp>
      <p:cxnSp>
        <p:nvCxnSpPr>
          <p:cNvPr id="21" name="Straight Connector 20"/>
          <p:cNvCxnSpPr>
            <a:endCxn id="20" idx="0"/>
          </p:cNvCxnSpPr>
          <p:nvPr/>
        </p:nvCxnSpPr>
        <p:spPr>
          <a:xfrm flipH="1">
            <a:off x="1078649" y="2153978"/>
            <a:ext cx="5732650" cy="524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23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Embarrassment of Riches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responses to so many anomalies:</a:t>
            </a:r>
            <a:br>
              <a:rPr lang="en-US" dirty="0"/>
            </a:br>
            <a:endParaRPr lang="en-US" sz="1400" dirty="0"/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Need another great consolidation to reduce the number of puzzling facts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Fama and French (2015), </a:t>
            </a:r>
            <a:r>
              <a:rPr lang="en-US" dirty="0" err="1"/>
              <a:t>Novy</a:t>
            </a:r>
            <a:r>
              <a:rPr lang="en-US" dirty="0"/>
              <a:t>-Marx (2013), </a:t>
            </a:r>
            <a:r>
              <a:rPr lang="en-US" dirty="0" err="1"/>
              <a:t>Hou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and Zhang (2015), Stambaugh and Yuan (2016), Daniel Hirshleifer and Sun (2016)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BUT Jacobs and Muller (2015) – 42 out of 161 significant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Need to start thinking about anomalies </a:t>
            </a:r>
            <a:r>
              <a:rPr lang="en-US" i="1" dirty="0"/>
              <a:t>as a whole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McLean and Pontiff (2016), </a:t>
            </a:r>
            <a:r>
              <a:rPr lang="en-US" dirty="0" err="1"/>
              <a:t>Engelberg</a:t>
            </a:r>
            <a:r>
              <a:rPr lang="en-US" dirty="0"/>
              <a:t>, McLean and Pontiff (2017), this paper</a:t>
            </a:r>
          </a:p>
        </p:txBody>
      </p:sp>
    </p:spTree>
    <p:extLst>
      <p:ext uri="{BB962C8B-B14F-4D97-AF65-F5344CB8AC3E}">
        <p14:creationId xmlns:p14="http://schemas.microsoft.com/office/powerpoint/2010/main" val="26820773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40559</TotalTime>
  <Words>1059</Words>
  <Application>Microsoft Office PowerPoint</Application>
  <PresentationFormat>On-screen Show (4:3)</PresentationFormat>
  <Paragraphs>131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Default Design</vt:lpstr>
      <vt:lpstr>Discussion of “Mispricing and Anomalies: An Exogenous Shock to Short Selling from the Dividend Tax Law Change?”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An Embarrassment of Riches</vt:lpstr>
      <vt:lpstr>The Eternal Question: Risk or Mispricing?</vt:lpstr>
      <vt:lpstr>The Solution</vt:lpstr>
      <vt:lpstr>Doing more with the within-firm aspect</vt:lpstr>
      <vt:lpstr>Abnormal Returns</vt:lpstr>
      <vt:lpstr>Abnormal Returns</vt:lpstr>
      <vt:lpstr>Abnormal Returns</vt:lpstr>
      <vt:lpstr>Abnormal Returns</vt:lpstr>
      <vt:lpstr>Loadings on Risk Factors</vt:lpstr>
      <vt:lpstr>Loadings on Risk Factors</vt:lpstr>
      <vt:lpstr>How to integrate with main test</vt:lpstr>
      <vt:lpstr>Possible Link with Calendar Seasonality</vt:lpstr>
      <vt:lpstr>Possible Link with Calendar Seasonality</vt:lpstr>
      <vt:lpstr>Possible Link with Calendar Seasonality</vt:lpstr>
      <vt:lpstr>Possible Link with Calendar Seasonality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1158</cp:revision>
  <dcterms:created xsi:type="dcterms:W3CDTF">2006-10-18T02:33:47Z</dcterms:created>
  <dcterms:modified xsi:type="dcterms:W3CDTF">2021-05-26T03:01:43Z</dcterms:modified>
</cp:coreProperties>
</file>