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03" r:id="rId2"/>
    <p:sldId id="544" r:id="rId3"/>
    <p:sldId id="619" r:id="rId4"/>
    <p:sldId id="620" r:id="rId5"/>
    <p:sldId id="623" r:id="rId6"/>
    <p:sldId id="545" r:id="rId7"/>
    <p:sldId id="621" r:id="rId8"/>
    <p:sldId id="622" r:id="rId9"/>
    <p:sldId id="624" r:id="rId10"/>
    <p:sldId id="625" r:id="rId11"/>
    <p:sldId id="626" r:id="rId12"/>
    <p:sldId id="627" r:id="rId13"/>
    <p:sldId id="629" r:id="rId14"/>
    <p:sldId id="632" r:id="rId15"/>
    <p:sldId id="633" r:id="rId16"/>
    <p:sldId id="631" r:id="rId17"/>
    <p:sldId id="61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D1E"/>
    <a:srgbClr val="F79A2D"/>
    <a:srgbClr val="98012E"/>
    <a:srgbClr val="9E2240"/>
    <a:srgbClr val="E7BC03"/>
    <a:srgbClr val="9D2323"/>
    <a:srgbClr val="FCBB04"/>
    <a:srgbClr val="A11F28"/>
    <a:srgbClr val="A9172F"/>
    <a:srgbClr val="B50B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6" autoAdjust="0"/>
    <p:restoredTop sz="90929"/>
  </p:normalViewPr>
  <p:slideViewPr>
    <p:cSldViewPr>
      <p:cViewPr varScale="1">
        <p:scale>
          <a:sx n="131" d="100"/>
          <a:sy n="131" d="100"/>
        </p:scale>
        <p:origin x="117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9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1D379-538E-4D59-A3E4-E1A8A10BB2FF}" type="datetimeFigureOut">
              <a:rPr lang="en-US" smtClean="0"/>
              <a:t>10/8/24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5EDB4-B5B8-411F-A6F2-BC84A61B3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3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DC798-4922-4FC5-ABF2-BEF3C3257AFB}" type="datetimeFigureOut">
              <a:rPr lang="en-US" smtClean="0"/>
              <a:pPr/>
              <a:t>10/8/24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FF9B6-FB32-455F-ABF1-B8B3233480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065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39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652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199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477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875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81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70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53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66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62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335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201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64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57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24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050" name="Picture 2" descr="Image result for Boston College carroll school of management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74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20574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0198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24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00000"/>
              </a:lnSpc>
              <a:spcAft>
                <a:spcPts val="800"/>
              </a:spcAft>
              <a:defRPr sz="20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00000"/>
              </a:lnSpc>
              <a:spcAft>
                <a:spcPts val="800"/>
              </a:spcAft>
              <a:defRPr sz="18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00000"/>
              </a:lnSpc>
              <a:spcAft>
                <a:spcPts val="800"/>
              </a:spcAft>
              <a:defRPr sz="16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00000"/>
              </a:lnSpc>
              <a:spcAft>
                <a:spcPts val="800"/>
              </a:spcAft>
              <a:defRPr sz="140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58779" y="6571861"/>
            <a:ext cx="299085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aseline="0" dirty="0">
                <a:solidFill>
                  <a:schemeClr val="bg1"/>
                </a:solidFill>
                <a:latin typeface="Calibri Light" panose="020F0302020204030204" pitchFamily="34" charset="0"/>
              </a:rPr>
              <a:t>Solomon on </a:t>
            </a:r>
            <a:r>
              <a:rPr lang="en-US" sz="1600" baseline="0" dirty="0" err="1">
                <a:solidFill>
                  <a:schemeClr val="bg1"/>
                </a:solidFill>
                <a:latin typeface="Calibri Light" panose="020F0302020204030204" pitchFamily="34" charset="0"/>
              </a:rPr>
              <a:t>Cassella</a:t>
            </a:r>
            <a:r>
              <a:rPr lang="en-US" sz="1600" baseline="0" dirty="0">
                <a:solidFill>
                  <a:schemeClr val="bg1"/>
                </a:solidFill>
                <a:latin typeface="Calibri Light" panose="020F0302020204030204" pitchFamily="34" charset="0"/>
              </a:rPr>
              <a:t> &amp; </a:t>
            </a:r>
            <a:r>
              <a:rPr lang="en-US" sz="1600" baseline="0" dirty="0" err="1">
                <a:solidFill>
                  <a:schemeClr val="bg1"/>
                </a:solidFill>
                <a:latin typeface="Calibri Light" panose="020F0302020204030204" pitchFamily="34" charset="0"/>
              </a:rPr>
              <a:t>Gulen</a:t>
            </a:r>
            <a:endParaRPr lang="en-US" sz="1600" baseline="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5410200" y="6581001"/>
            <a:ext cx="370189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600" baseline="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Sentiment &amp; The Stock Market</a:t>
            </a:r>
          </a:p>
          <a:p>
            <a:pPr algn="r"/>
            <a:endParaRPr lang="en-US" sz="1600" baseline="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562724"/>
            <a:ext cx="9144000" cy="295275"/>
          </a:xfrm>
          <a:prstGeom prst="rect">
            <a:avLst/>
          </a:prstGeom>
          <a:solidFill>
            <a:srgbClr val="98012E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98012E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731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755552"/>
            <a:ext cx="9144000" cy="50800"/>
          </a:xfrm>
          <a:prstGeom prst="rect">
            <a:avLst/>
          </a:prstGeom>
          <a:solidFill>
            <a:srgbClr val="F38D1E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4" descr="Related image"/>
          <p:cNvSpPr>
            <a:spLocks noChangeAspect="1" noChangeArrowheads="1"/>
          </p:cNvSpPr>
          <p:nvPr userDrawn="1"/>
        </p:nvSpPr>
        <p:spPr bwMode="auto">
          <a:xfrm>
            <a:off x="11582400" y="-2611120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Related imag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910" y="254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2" descr="Image result for Boston College logo"/>
          <p:cNvSpPr>
            <a:spLocks noChangeAspect="1" noChangeArrowheads="1"/>
          </p:cNvSpPr>
          <p:nvPr userDrawn="1"/>
        </p:nvSpPr>
        <p:spPr bwMode="auto">
          <a:xfrm>
            <a:off x="4943475" y="4894383"/>
            <a:ext cx="271973" cy="2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Image result for Boston College carroll school of management logo"/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7" t="16565" r="2560" b="54203"/>
          <a:stretch/>
        </p:blipFill>
        <p:spPr bwMode="auto">
          <a:xfrm>
            <a:off x="3371849" y="6625408"/>
            <a:ext cx="2095501" cy="169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2000"/>
            <a:ext cx="8763000" cy="1470025"/>
          </a:xfrm>
        </p:spPr>
        <p:txBody>
          <a:bodyPr/>
          <a:lstStyle/>
          <a:p>
            <a:pPr algn="ctr"/>
            <a:r>
              <a:rPr lang="en-US" sz="2400" dirty="0"/>
              <a:t>Discussion of</a:t>
            </a:r>
            <a:br>
              <a:rPr lang="en-US" sz="3600" dirty="0"/>
            </a:br>
            <a:r>
              <a:rPr lang="en-US" sz="2800" dirty="0"/>
              <a:t>“Return Expectations, Sentiment, and the Stock Market”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264183"/>
            <a:ext cx="7772400" cy="1752600"/>
          </a:xfrm>
        </p:spPr>
        <p:txBody>
          <a:bodyPr/>
          <a:lstStyle/>
          <a:p>
            <a:r>
              <a:rPr lang="en-US" sz="2400" dirty="0"/>
              <a:t>Paper by:</a:t>
            </a:r>
          </a:p>
          <a:p>
            <a:r>
              <a:rPr lang="en-US" sz="2400" dirty="0"/>
              <a:t>Stefano </a:t>
            </a:r>
            <a:r>
              <a:rPr lang="en-US" sz="2400" dirty="0" err="1"/>
              <a:t>Cassella</a:t>
            </a:r>
            <a:r>
              <a:rPr lang="en-US" sz="2400" dirty="0"/>
              <a:t> (Tilburg) and </a:t>
            </a:r>
            <a:r>
              <a:rPr lang="en-US" sz="2400" dirty="0" err="1"/>
              <a:t>Huseyin</a:t>
            </a:r>
            <a:r>
              <a:rPr lang="en-US" sz="2400" dirty="0"/>
              <a:t> </a:t>
            </a:r>
            <a:r>
              <a:rPr lang="en-US" sz="2400" dirty="0" err="1"/>
              <a:t>Gulen</a:t>
            </a:r>
            <a:r>
              <a:rPr lang="en-US" sz="2400" dirty="0"/>
              <a:t> (Purdue)</a:t>
            </a:r>
          </a:p>
          <a:p>
            <a:endParaRPr lang="en-US" sz="2400" dirty="0"/>
          </a:p>
          <a:p>
            <a:r>
              <a:rPr lang="en-US" sz="2400" dirty="0"/>
              <a:t>Discussion by:</a:t>
            </a:r>
            <a:endParaRPr lang="en-US" sz="900" dirty="0"/>
          </a:p>
          <a:p>
            <a:endParaRPr lang="en-US" sz="600" dirty="0"/>
          </a:p>
          <a:p>
            <a:r>
              <a:rPr lang="en-US" sz="2400" dirty="0"/>
              <a:t>David Solomon </a:t>
            </a:r>
            <a:r>
              <a:rPr lang="en-US" sz="2000" dirty="0"/>
              <a:t>(Boston College)</a:t>
            </a:r>
          </a:p>
          <a:p>
            <a:endParaRPr lang="en-US" sz="1050" dirty="0"/>
          </a:p>
          <a:p>
            <a:endParaRPr lang="en-US" sz="1050" dirty="0"/>
          </a:p>
          <a:p>
            <a:endParaRPr lang="en-US" sz="1050" dirty="0"/>
          </a:p>
          <a:p>
            <a:r>
              <a:rPr lang="en-US" sz="2400" dirty="0"/>
              <a:t>EFA</a:t>
            </a:r>
          </a:p>
          <a:p>
            <a:r>
              <a:rPr lang="en-US" sz="2400" dirty="0"/>
              <a:t>August 23</a:t>
            </a:r>
            <a:r>
              <a:rPr lang="en-US" sz="2400" baseline="30000" dirty="0"/>
              <a:t>rd</a:t>
            </a:r>
            <a:r>
              <a:rPr lang="en-US" sz="2400" dirty="0"/>
              <a:t>, 2018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54012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“Judgment Errors”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67600" cy="5029200"/>
          </a:xfrm>
        </p:spPr>
        <p:txBody>
          <a:bodyPr/>
          <a:lstStyle/>
          <a:p>
            <a:r>
              <a:rPr lang="en-US" dirty="0"/>
              <a:t>Basic question: is this meant to be erroneous beliefs, or just beliefs in general?</a:t>
            </a:r>
          </a:p>
          <a:p>
            <a:pPr lvl="1"/>
            <a:r>
              <a:rPr lang="en-US" dirty="0"/>
              <a:t>Not clear in the paper</a:t>
            </a:r>
          </a:p>
          <a:p>
            <a:pPr lvl="1"/>
            <a:r>
              <a:rPr lang="en-US" dirty="0"/>
              <a:t>Greenwood &amp; Shleifer (2014) argue beliefs incorrectly follow extrapolative </a:t>
            </a:r>
            <a:r>
              <a:rPr lang="en-US" dirty="0" err="1"/>
              <a:t>proess</a:t>
            </a:r>
            <a:endParaRPr lang="en-US" dirty="0"/>
          </a:p>
          <a:p>
            <a:r>
              <a:rPr lang="en-US" dirty="0"/>
              <a:t>But in that case, why not just model extrapolation component?</a:t>
            </a:r>
          </a:p>
          <a:p>
            <a:pPr lvl="1"/>
            <a:r>
              <a:rPr lang="en-US" dirty="0"/>
              <a:t>Earlier time series already does this (no actual expectation data)</a:t>
            </a:r>
          </a:p>
          <a:p>
            <a:pPr lvl="1"/>
            <a:r>
              <a:rPr lang="en-US" dirty="0" err="1"/>
              <a:t>Orthogonalize</a:t>
            </a:r>
            <a:r>
              <a:rPr lang="en-US" dirty="0"/>
              <a:t> to economic variables, a la Baker and </a:t>
            </a:r>
            <a:r>
              <a:rPr lang="en-US" dirty="0" err="1"/>
              <a:t>Wurgler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Distinguish between fitted value (from extrapolation alone) and residual</a:t>
            </a:r>
          </a:p>
          <a:p>
            <a:pPr lvl="1"/>
            <a:r>
              <a:rPr lang="en-US" dirty="0"/>
              <a:t>Would improve things greatly to take a stand on what the mistake 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52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Fewer Results, More Intuition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67600" cy="5029200"/>
          </a:xfrm>
        </p:spPr>
        <p:txBody>
          <a:bodyPr/>
          <a:lstStyle/>
          <a:p>
            <a:r>
              <a:rPr lang="en-US" dirty="0"/>
              <a:t>Broke: Too many degrees of freedom means that results have a high risk of just being data-mined</a:t>
            </a:r>
          </a:p>
          <a:p>
            <a:pPr lvl="1"/>
            <a:r>
              <a:rPr lang="en-US" dirty="0"/>
              <a:t>Simple solution: out of sample tests</a:t>
            </a:r>
          </a:p>
          <a:p>
            <a:pPr lvl="1"/>
            <a:endParaRPr lang="en-US" sz="800" dirty="0"/>
          </a:p>
          <a:p>
            <a:r>
              <a:rPr lang="en-US" dirty="0"/>
              <a:t>Woke: Too many degrees of freedom makes it hard to interpret what the results are actually telling you</a:t>
            </a:r>
          </a:p>
          <a:p>
            <a:endParaRPr lang="en-US" sz="700" dirty="0"/>
          </a:p>
          <a:p>
            <a:r>
              <a:rPr lang="en-US" dirty="0"/>
              <a:t>Two survey measures. Historical values taken from fitted regression. Weighting done by equity share</a:t>
            </a:r>
          </a:p>
          <a:p>
            <a:pPr lvl="1"/>
            <a:r>
              <a:rPr lang="en-US" dirty="0"/>
              <a:t>Are changes coming from beliefs, or shares? Not clear </a:t>
            </a:r>
          </a:p>
          <a:p>
            <a:pPr lvl="1"/>
            <a:r>
              <a:rPr lang="en-US" dirty="0"/>
              <a:t>A little ad hoc, but defensible</a:t>
            </a:r>
          </a:p>
          <a:p>
            <a:endParaRPr lang="en-US" sz="800" dirty="0"/>
          </a:p>
          <a:p>
            <a:r>
              <a:rPr lang="en-US" dirty="0"/>
              <a:t>What should this matter for, exactly?</a:t>
            </a:r>
          </a:p>
        </p:txBody>
      </p:sp>
    </p:spTree>
    <p:extLst>
      <p:ext uri="{BB962C8B-B14F-4D97-AF65-F5344CB8AC3E}">
        <p14:creationId xmlns:p14="http://schemas.microsoft.com/office/powerpoint/2010/main" val="3019891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Fewer Results, More Intuition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67600" cy="5029200"/>
          </a:xfrm>
        </p:spPr>
        <p:txBody>
          <a:bodyPr/>
          <a:lstStyle/>
          <a:p>
            <a:r>
              <a:rPr lang="en-US" dirty="0"/>
              <a:t>Cross-sectional predictions about “hard to value” stocks</a:t>
            </a:r>
          </a:p>
          <a:p>
            <a:endParaRPr lang="en-US" dirty="0"/>
          </a:p>
          <a:p>
            <a:r>
              <a:rPr lang="en-US" dirty="0"/>
              <a:t>Hard-to-value: Small, high beta, volatile, young, no dividends</a:t>
            </a:r>
          </a:p>
          <a:p>
            <a:pPr lvl="1"/>
            <a:r>
              <a:rPr lang="en-US" dirty="0"/>
              <a:t>Reasonable, BUT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Maybe hard-to-value: Profitability? Intangibles? R&amp;D? Book-to-market? Sales growth? External financing?</a:t>
            </a:r>
          </a:p>
          <a:p>
            <a:pPr lvl="1"/>
            <a:r>
              <a:rPr lang="en-US" dirty="0"/>
              <a:t>Beats me</a:t>
            </a:r>
          </a:p>
          <a:p>
            <a:pPr lvl="1"/>
            <a:r>
              <a:rPr lang="en-US" dirty="0"/>
              <a:t>Some work, some don’t</a:t>
            </a:r>
          </a:p>
          <a:p>
            <a:pPr lvl="1"/>
            <a:r>
              <a:rPr lang="en-US" dirty="0"/>
              <a:t>Why? Should we be surprised? Hard to say.</a:t>
            </a:r>
          </a:p>
        </p:txBody>
      </p:sp>
    </p:spTree>
    <p:extLst>
      <p:ext uri="{BB962C8B-B14F-4D97-AF65-F5344CB8AC3E}">
        <p14:creationId xmlns:p14="http://schemas.microsoft.com/office/powerpoint/2010/main" val="2909151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Sentiment, Sentiment everywhere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67600" cy="5029200"/>
          </a:xfrm>
        </p:spPr>
        <p:txBody>
          <a:bodyPr/>
          <a:lstStyle/>
          <a:p>
            <a:r>
              <a:rPr lang="en-US" dirty="0"/>
              <a:t>Results of EXP differ from results of Baker &amp; </a:t>
            </a:r>
            <a:r>
              <a:rPr lang="en-US" dirty="0" err="1"/>
              <a:t>Wurlger</a:t>
            </a:r>
            <a:r>
              <a:rPr lang="en-US" dirty="0"/>
              <a:t> sentiment using measures of mispricing.</a:t>
            </a:r>
          </a:p>
          <a:p>
            <a:r>
              <a:rPr lang="en-US" dirty="0"/>
              <a:t>Explanation: Two types of sentiment. “General” and “Speculative”</a:t>
            </a:r>
          </a:p>
          <a:p>
            <a:pPr lvl="1"/>
            <a:r>
              <a:rPr lang="en-US" dirty="0"/>
              <a:t>Which one is which?</a:t>
            </a:r>
          </a:p>
          <a:p>
            <a:r>
              <a:rPr lang="en-US" dirty="0"/>
              <a:t>Different investor habitats, between institutional and retail, so different stocks are affected differently</a:t>
            </a:r>
          </a:p>
          <a:p>
            <a:r>
              <a:rPr lang="en-US" dirty="0"/>
              <a:t>Two forms of sentiment interact, so changes in general sentiment can also affect levels of speculative sentiment</a:t>
            </a:r>
          </a:p>
          <a:p>
            <a:r>
              <a:rPr lang="en-US" dirty="0"/>
              <a:t>82 pages in pdf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796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Sentiment, Sentiment everywhere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67600" cy="5029200"/>
          </a:xfrm>
        </p:spPr>
        <p:txBody>
          <a:bodyPr/>
          <a:lstStyle/>
          <a:p>
            <a:r>
              <a:rPr lang="en-US" dirty="0"/>
              <a:t>The good news: the authors do a good job trying to give content to what each variable is measuring</a:t>
            </a:r>
          </a:p>
          <a:p>
            <a:pPr lvl="1"/>
            <a:r>
              <a:rPr lang="en-US" dirty="0"/>
              <a:t>Levels vs cross-section, formal model of effects</a:t>
            </a:r>
          </a:p>
          <a:p>
            <a:r>
              <a:rPr lang="en-US" dirty="0"/>
              <a:t>The bad news: Instead of there being one sentiment measure I don’t really understand, there’s now two</a:t>
            </a:r>
          </a:p>
          <a:p>
            <a:r>
              <a:rPr lang="en-US" dirty="0"/>
              <a:t>The worse news: They also interact with each 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626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Sentiment, Sentiment everywhere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67600" cy="5029200"/>
          </a:xfrm>
        </p:spPr>
        <p:txBody>
          <a:bodyPr/>
          <a:lstStyle/>
          <a:p>
            <a:r>
              <a:rPr lang="en-US" dirty="0"/>
              <a:t>The good news: the authors do a good job trying to give content to what each variable is measuring</a:t>
            </a:r>
          </a:p>
          <a:p>
            <a:pPr lvl="1"/>
            <a:r>
              <a:rPr lang="en-US" dirty="0"/>
              <a:t>Levels vs cross-section, formal model of effects</a:t>
            </a:r>
          </a:p>
          <a:p>
            <a:r>
              <a:rPr lang="en-US" dirty="0"/>
              <a:t>The bad news: Instead of there being one sentiment measure I don’t really understand, there’s now two</a:t>
            </a:r>
          </a:p>
          <a:p>
            <a:r>
              <a:rPr lang="en-US" dirty="0"/>
              <a:t>The worse news: They also interact with each other</a:t>
            </a:r>
          </a:p>
          <a:p>
            <a:endParaRPr lang="en-US" dirty="0"/>
          </a:p>
        </p:txBody>
      </p:sp>
      <p:pic>
        <p:nvPicPr>
          <p:cNvPr id="4" name="Picture 2" descr="Image result for jackie chan bra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62400"/>
            <a:ext cx="3925789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940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Through the Confusion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67600" cy="5029200"/>
          </a:xfrm>
        </p:spPr>
        <p:txBody>
          <a:bodyPr/>
          <a:lstStyle/>
          <a:p>
            <a:r>
              <a:rPr lang="en-US" dirty="0"/>
              <a:t>Not really the authors’ fault – sentiment itself is confusing and hard to measure</a:t>
            </a:r>
          </a:p>
          <a:p>
            <a:endParaRPr lang="en-US" sz="800" dirty="0"/>
          </a:p>
          <a:p>
            <a:r>
              <a:rPr lang="en-US" dirty="0"/>
              <a:t>Encouraging attempt to formalize with model and give psychological content to what each measure is</a:t>
            </a:r>
          </a:p>
          <a:p>
            <a:endParaRPr lang="en-US" sz="700" dirty="0"/>
          </a:p>
          <a:p>
            <a:r>
              <a:rPr lang="en-US" dirty="0"/>
              <a:t>More would be helpful, especially focus on psychology</a:t>
            </a:r>
          </a:p>
          <a:p>
            <a:pPr lvl="1"/>
            <a:r>
              <a:rPr lang="en-US" dirty="0"/>
              <a:t>Extrapolative aspect reasonably well established. Other parts of beliefs much more opaque</a:t>
            </a:r>
          </a:p>
          <a:p>
            <a:pPr lvl="1"/>
            <a:endParaRPr lang="en-US" sz="500" dirty="0"/>
          </a:p>
          <a:p>
            <a:r>
              <a:rPr lang="en-US" dirty="0"/>
              <a:t>Try to simplify predictions</a:t>
            </a:r>
          </a:p>
          <a:p>
            <a:pPr lvl="1"/>
            <a:r>
              <a:rPr lang="en-US" dirty="0"/>
              <a:t>Add more understanding of what sentiment is, and why it arises</a:t>
            </a:r>
          </a:p>
          <a:p>
            <a:pPr lvl="1"/>
            <a:r>
              <a:rPr lang="en-US" dirty="0"/>
              <a:t>Habitat stuff seemed a bit unrelated (or maybe I didn’t get it)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275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67600" cy="5029200"/>
          </a:xfrm>
        </p:spPr>
        <p:txBody>
          <a:bodyPr/>
          <a:lstStyle/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219200"/>
            <a:ext cx="7467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Interesting new measure tackling a big and hard question</a:t>
            </a:r>
          </a:p>
          <a:p>
            <a:endParaRPr lang="en-US" kern="0" dirty="0"/>
          </a:p>
          <a:p>
            <a:r>
              <a:rPr lang="en-US" kern="0" dirty="0"/>
              <a:t>Good attempt to link to psychology, and generate theoretical predictions</a:t>
            </a:r>
          </a:p>
          <a:p>
            <a:endParaRPr lang="en-US" kern="0" dirty="0"/>
          </a:p>
          <a:p>
            <a:r>
              <a:rPr lang="en-US" kern="0" dirty="0"/>
              <a:t>More steps towards understand why and how sentiment arises would be very helpful</a:t>
            </a:r>
          </a:p>
        </p:txBody>
      </p:sp>
    </p:spTree>
    <p:extLst>
      <p:ext uri="{BB962C8B-B14F-4D97-AF65-F5344CB8AC3E}">
        <p14:creationId xmlns:p14="http://schemas.microsoft.com/office/powerpoint/2010/main" val="2456235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Siren-Song of Sentiment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Weak Law of Behavioral Finance:</a:t>
            </a:r>
          </a:p>
          <a:p>
            <a:pPr lvl="1"/>
            <a:r>
              <a:rPr lang="en-US" dirty="0"/>
              <a:t>Sooner or later, everyone writes an alpha paper</a:t>
            </a:r>
          </a:p>
          <a:p>
            <a:endParaRPr lang="en-US" dirty="0"/>
          </a:p>
          <a:p>
            <a:r>
              <a:rPr lang="en-US" dirty="0"/>
              <a:t>The Strong Law of Behavioral Finance:</a:t>
            </a:r>
          </a:p>
          <a:p>
            <a:pPr lvl="1"/>
            <a:r>
              <a:rPr lang="en-US" dirty="0"/>
              <a:t>Sooner or later, everyone writes a sentiment paper</a:t>
            </a:r>
          </a:p>
          <a:p>
            <a:pPr lvl="1"/>
            <a:endParaRPr lang="en-US" dirty="0"/>
          </a:p>
          <a:p>
            <a:r>
              <a:rPr lang="en-US" dirty="0"/>
              <a:t>Why?</a:t>
            </a:r>
          </a:p>
          <a:p>
            <a:pPr lvl="1"/>
            <a:r>
              <a:rPr lang="en-US" dirty="0"/>
              <a:t>It’s so damn interesting</a:t>
            </a:r>
          </a:p>
          <a:p>
            <a:pPr lvl="1"/>
            <a:r>
              <a:rPr lang="en-US" dirty="0"/>
              <a:t>Every now and again, really weird stuff happens that cries out for an explanation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29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Siren-Song of Sentiment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093" y="2362200"/>
            <a:ext cx="4019790" cy="2971800"/>
          </a:xfrm>
          <a:prstGeom prst="rect">
            <a:avLst/>
          </a:prstGeom>
        </p:spPr>
      </p:pic>
      <p:pic>
        <p:nvPicPr>
          <p:cNvPr id="1026" name="Picture 2" descr="Image result for image pets.co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90600"/>
            <a:ext cx="1216025" cy="12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2514600" y="990059"/>
            <a:ext cx="1447800" cy="687658"/>
          </a:xfrm>
          <a:prstGeom prst="wedgeRoundRectCallout">
            <a:avLst>
              <a:gd name="adj1" fmla="val -76768"/>
              <a:gd name="adj2" fmla="val 38110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Look at me, I’m a bubble! </a:t>
            </a:r>
          </a:p>
        </p:txBody>
      </p:sp>
    </p:spTree>
    <p:extLst>
      <p:ext uri="{BB962C8B-B14F-4D97-AF65-F5344CB8AC3E}">
        <p14:creationId xmlns:p14="http://schemas.microsoft.com/office/powerpoint/2010/main" val="1450751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Siren-Song of Sentiment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3200400"/>
            <a:ext cx="4268426" cy="2640980"/>
          </a:xfrm>
          <a:prstGeom prst="rect">
            <a:avLst/>
          </a:prstGeom>
        </p:spPr>
      </p:pic>
      <p:pic>
        <p:nvPicPr>
          <p:cNvPr id="1028" name="Picture 4" descr="Image result for image s&amp;P50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459" y="1645164"/>
            <a:ext cx="1135319" cy="67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ounded Rectangular Callout 11"/>
          <p:cNvSpPr/>
          <p:nvPr/>
        </p:nvSpPr>
        <p:spPr>
          <a:xfrm>
            <a:off x="6035622" y="957506"/>
            <a:ext cx="1493581" cy="687658"/>
          </a:xfrm>
          <a:prstGeom prst="wedgeRoundRectCallout">
            <a:avLst>
              <a:gd name="adj1" fmla="val -79754"/>
              <a:gd name="adj2" fmla="val 77029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 earned 87% since 2013!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177505" y="1731449"/>
            <a:ext cx="1632290" cy="795328"/>
          </a:xfrm>
          <a:prstGeom prst="wedgeRoundRectCallout">
            <a:avLst>
              <a:gd name="adj1" fmla="val 79522"/>
              <a:gd name="adj2" fmla="val 9108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That’s cute, you look like a flat line to 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D794D4-969A-AEEB-BB33-D4F0C105B9E1}"/>
              </a:ext>
            </a:extLst>
          </p:cNvPr>
          <p:cNvSpPr txBox="1"/>
          <p:nvPr/>
        </p:nvSpPr>
        <p:spPr>
          <a:xfrm>
            <a:off x="8382000" y="26670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BTC</a:t>
            </a:r>
          </a:p>
        </p:txBody>
      </p:sp>
    </p:spTree>
    <p:extLst>
      <p:ext uri="{BB962C8B-B14F-4D97-AF65-F5344CB8AC3E}">
        <p14:creationId xmlns:p14="http://schemas.microsoft.com/office/powerpoint/2010/main" val="4202572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Siren-Song of Sentiment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093" y="2362200"/>
            <a:ext cx="4019790" cy="2971800"/>
          </a:xfrm>
          <a:prstGeom prst="rect">
            <a:avLst/>
          </a:prstGeom>
        </p:spPr>
      </p:pic>
      <p:pic>
        <p:nvPicPr>
          <p:cNvPr id="1026" name="Picture 2" descr="Image result for image pets.co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90600"/>
            <a:ext cx="1216025" cy="121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2514600" y="990059"/>
            <a:ext cx="1447800" cy="687658"/>
          </a:xfrm>
          <a:prstGeom prst="wedgeRoundRectCallout">
            <a:avLst>
              <a:gd name="adj1" fmla="val -76768"/>
              <a:gd name="adj2" fmla="val 38110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Look at me, I’m a bubble!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8200" y="3200400"/>
            <a:ext cx="4268426" cy="2640980"/>
          </a:xfrm>
          <a:prstGeom prst="rect">
            <a:avLst/>
          </a:prstGeom>
        </p:spPr>
      </p:pic>
      <p:pic>
        <p:nvPicPr>
          <p:cNvPr id="1028" name="Picture 4" descr="Image result for image s&amp;P50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459" y="1645164"/>
            <a:ext cx="1135319" cy="67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ounded Rectangular Callout 11"/>
          <p:cNvSpPr/>
          <p:nvPr/>
        </p:nvSpPr>
        <p:spPr>
          <a:xfrm>
            <a:off x="6035622" y="957506"/>
            <a:ext cx="1493581" cy="687658"/>
          </a:xfrm>
          <a:prstGeom prst="wedgeRoundRectCallout">
            <a:avLst>
              <a:gd name="adj1" fmla="val -79754"/>
              <a:gd name="adj2" fmla="val 77029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I earned 87% since 2013!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6177505" y="1731449"/>
            <a:ext cx="1632290" cy="795328"/>
          </a:xfrm>
          <a:prstGeom prst="wedgeRoundRectCallout">
            <a:avLst>
              <a:gd name="adj1" fmla="val 79522"/>
              <a:gd name="adj2" fmla="val 91083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That’s cute, you look like a flat line to 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2C1866-9D8A-3D81-CBA4-14E1777F0986}"/>
              </a:ext>
            </a:extLst>
          </p:cNvPr>
          <p:cNvSpPr txBox="1"/>
          <p:nvPr/>
        </p:nvSpPr>
        <p:spPr>
          <a:xfrm>
            <a:off x="8382000" y="2667000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BTC</a:t>
            </a:r>
          </a:p>
        </p:txBody>
      </p:sp>
    </p:spTree>
    <p:extLst>
      <p:ext uri="{BB962C8B-B14F-4D97-AF65-F5344CB8AC3E}">
        <p14:creationId xmlns:p14="http://schemas.microsoft.com/office/powerpoint/2010/main" val="1273448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Cochrane Critique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67600" cy="5029200"/>
          </a:xfrm>
        </p:spPr>
        <p:txBody>
          <a:bodyPr/>
          <a:lstStyle/>
          <a:p>
            <a:r>
              <a:rPr lang="en-US" dirty="0"/>
              <a:t>“Good behavioral finance starts with psychology”</a:t>
            </a:r>
          </a:p>
          <a:p>
            <a:pPr lvl="1"/>
            <a:r>
              <a:rPr lang="en-US" dirty="0"/>
              <a:t>John Cochrane</a:t>
            </a:r>
          </a:p>
          <a:p>
            <a:pPr lvl="1"/>
            <a:endParaRPr lang="en-US" dirty="0"/>
          </a:p>
          <a:p>
            <a:r>
              <a:rPr lang="en-US" dirty="0"/>
              <a:t>Gold standard: Anchoring</a:t>
            </a:r>
            <a:r>
              <a:rPr lang="en-US" sz="1600" dirty="0"/>
              <a:t> </a:t>
            </a:r>
          </a:p>
          <a:p>
            <a:pPr marL="0" indent="0">
              <a:buNone/>
            </a:pPr>
            <a:r>
              <a:rPr lang="en-US" sz="2000" dirty="0"/>
              <a:t>(Dougal, </a:t>
            </a:r>
            <a:r>
              <a:rPr lang="en-US" sz="2000" dirty="0" err="1"/>
              <a:t>Engelberg</a:t>
            </a:r>
            <a:r>
              <a:rPr lang="en-US" sz="2000" dirty="0"/>
              <a:t>, Parsons &amp; Van </a:t>
            </a:r>
            <a:r>
              <a:rPr lang="en-US" sz="2000" dirty="0" err="1"/>
              <a:t>Wesep</a:t>
            </a:r>
            <a:r>
              <a:rPr lang="en-US" sz="2000" dirty="0"/>
              <a:t> (2015)</a:t>
            </a:r>
          </a:p>
          <a:p>
            <a:pPr marL="0" indent="0">
              <a:buNone/>
            </a:pPr>
            <a:endParaRPr lang="en-US" sz="1600" dirty="0"/>
          </a:p>
          <a:p>
            <a:pPr lvl="1"/>
            <a:r>
              <a:rPr lang="en-US" dirty="0"/>
              <a:t>Strong basis in lab experiments. People anchor on salient but uninformative numbers (</a:t>
            </a:r>
            <a:r>
              <a:rPr lang="en-US" dirty="0" err="1"/>
              <a:t>Tversky</a:t>
            </a:r>
            <a:r>
              <a:rPr lang="en-US" dirty="0"/>
              <a:t> and </a:t>
            </a:r>
            <a:r>
              <a:rPr lang="en-US" dirty="0" err="1"/>
              <a:t>Kahneman</a:t>
            </a:r>
            <a:r>
              <a:rPr lang="en-US" dirty="0"/>
              <a:t> (1974))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Sharp prediction that’s difficult to explain under other theories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53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the Cochrane Critique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524000"/>
            <a:ext cx="6899817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715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Failing the Cochrane Critique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67600" cy="5029200"/>
          </a:xfrm>
        </p:spPr>
        <p:txBody>
          <a:bodyPr/>
          <a:lstStyle/>
          <a:p>
            <a:r>
              <a:rPr lang="en-US" dirty="0"/>
              <a:t>Sentiment scores very poorly under this metric </a:t>
            </a:r>
          </a:p>
          <a:p>
            <a:endParaRPr lang="en-US" sz="800" dirty="0"/>
          </a:p>
          <a:p>
            <a:r>
              <a:rPr lang="en-US" dirty="0"/>
              <a:t>“Common judgment errors made by a substantial number of investors” (Shleifer (2000))</a:t>
            </a:r>
          </a:p>
          <a:p>
            <a:endParaRPr lang="en-US" sz="800" dirty="0"/>
          </a:p>
          <a:p>
            <a:r>
              <a:rPr lang="en-US" dirty="0"/>
              <a:t>Without further elaboration, no predictions about</a:t>
            </a:r>
          </a:p>
          <a:p>
            <a:pPr lvl="1"/>
            <a:r>
              <a:rPr lang="en-US" dirty="0"/>
              <a:t>Direction</a:t>
            </a:r>
          </a:p>
          <a:p>
            <a:pPr lvl="1"/>
            <a:r>
              <a:rPr lang="en-US" dirty="0"/>
              <a:t>Timing</a:t>
            </a:r>
          </a:p>
          <a:p>
            <a:pPr lvl="1"/>
            <a:r>
              <a:rPr lang="en-US" dirty="0"/>
              <a:t>Magnitude</a:t>
            </a:r>
          </a:p>
          <a:p>
            <a:endParaRPr lang="en-US" sz="800" dirty="0"/>
          </a:p>
          <a:p>
            <a:r>
              <a:rPr lang="en-US" dirty="0"/>
              <a:t>How do I measure it?</a:t>
            </a:r>
          </a:p>
          <a:p>
            <a:endParaRPr lang="en-US" sz="800" dirty="0"/>
          </a:p>
          <a:p>
            <a:r>
              <a:rPr lang="en-US" dirty="0"/>
              <a:t>More importantly, how do I </a:t>
            </a:r>
            <a:r>
              <a:rPr lang="en-US" i="1" dirty="0"/>
              <a:t>falsify </a:t>
            </a:r>
            <a:r>
              <a:rPr lang="en-US" dirty="0"/>
              <a:t>it?</a:t>
            </a:r>
          </a:p>
        </p:txBody>
      </p:sp>
    </p:spTree>
    <p:extLst>
      <p:ext uri="{BB962C8B-B14F-4D97-AF65-F5344CB8AC3E}">
        <p14:creationId xmlns:p14="http://schemas.microsoft.com/office/powerpoint/2010/main" val="3063104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“Judgment Errors”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67600" cy="5029200"/>
          </a:xfrm>
        </p:spPr>
        <p:txBody>
          <a:bodyPr/>
          <a:lstStyle/>
          <a:p>
            <a:r>
              <a:rPr lang="en-US" dirty="0"/>
              <a:t>Approach 1: Measure errors, if not judgment </a:t>
            </a:r>
          </a:p>
          <a:p>
            <a:pPr lvl="1"/>
            <a:r>
              <a:rPr lang="en-US" dirty="0"/>
              <a:t>Amalgamate things likely to be errors</a:t>
            </a:r>
          </a:p>
          <a:p>
            <a:pPr lvl="1"/>
            <a:r>
              <a:rPr lang="en-US" dirty="0"/>
              <a:t>Closed end fund discount, share turnover, # IPOs, Share of equity issues, dividend premium(…) Baker and </a:t>
            </a:r>
            <a:r>
              <a:rPr lang="en-US" dirty="0" err="1"/>
              <a:t>Wurgler</a:t>
            </a:r>
            <a:r>
              <a:rPr lang="en-US" dirty="0"/>
              <a:t> (2007)</a:t>
            </a:r>
          </a:p>
          <a:p>
            <a:pPr lvl="1"/>
            <a:r>
              <a:rPr lang="en-US" dirty="0"/>
              <a:t>Principal components, </a:t>
            </a:r>
            <a:r>
              <a:rPr lang="en-US" dirty="0" err="1"/>
              <a:t>orthogonalize</a:t>
            </a:r>
            <a:r>
              <a:rPr lang="en-US" dirty="0"/>
              <a:t> to economic variables</a:t>
            </a:r>
          </a:p>
          <a:p>
            <a:pPr lvl="1"/>
            <a:endParaRPr lang="en-US" sz="800" dirty="0"/>
          </a:p>
          <a:p>
            <a:r>
              <a:rPr lang="en-US" dirty="0"/>
              <a:t>Approach 2: Measure judgment, if not errors</a:t>
            </a:r>
          </a:p>
          <a:p>
            <a:pPr lvl="1"/>
            <a:r>
              <a:rPr lang="en-US" dirty="0"/>
              <a:t>Shleifer and Greenwood (2014), this paper</a:t>
            </a:r>
          </a:p>
          <a:p>
            <a:pPr lvl="1"/>
            <a:r>
              <a:rPr lang="en-US" dirty="0"/>
              <a:t>Measure expectations directly via surveys. </a:t>
            </a:r>
          </a:p>
          <a:p>
            <a:pPr lvl="1"/>
            <a:r>
              <a:rPr lang="en-US" dirty="0"/>
              <a:t>Gallup Investor Optimism for retail investors </a:t>
            </a:r>
          </a:p>
          <a:p>
            <a:pPr lvl="1"/>
            <a:r>
              <a:rPr lang="en-US" dirty="0"/>
              <a:t> Investor Intelligence Survey for institutions</a:t>
            </a:r>
          </a:p>
          <a:p>
            <a:pPr lvl="1"/>
            <a:r>
              <a:rPr lang="en-US" dirty="0"/>
              <a:t>Weight by the equity fraction of retail &amp; institutional investors</a:t>
            </a:r>
          </a:p>
        </p:txBody>
      </p:sp>
    </p:spTree>
    <p:extLst>
      <p:ext uri="{BB962C8B-B14F-4D97-AF65-F5344CB8AC3E}">
        <p14:creationId xmlns:p14="http://schemas.microsoft.com/office/powerpoint/2010/main" val="330436756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30167</TotalTime>
  <Words>966</Words>
  <Application>Microsoft Macintosh PowerPoint</Application>
  <PresentationFormat>On-screen Show (4:3)</PresentationFormat>
  <Paragraphs>149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Default Design</vt:lpstr>
      <vt:lpstr>Discussion of “Return Expectations, Sentiment, and the Stock Market”</vt:lpstr>
      <vt:lpstr>The Siren-Song of Sentiment</vt:lpstr>
      <vt:lpstr>The Siren-Song of Sentiment</vt:lpstr>
      <vt:lpstr>The Siren-Song of Sentiment</vt:lpstr>
      <vt:lpstr>The Siren-Song of Sentiment</vt:lpstr>
      <vt:lpstr>The Cochrane Critique</vt:lpstr>
      <vt:lpstr>Passing the Cochrane Critique</vt:lpstr>
      <vt:lpstr>Failing the Cochrane Critique</vt:lpstr>
      <vt:lpstr>“Judgment Errors”</vt:lpstr>
      <vt:lpstr>“Judgment Errors”</vt:lpstr>
      <vt:lpstr>Fewer Results, More Intuition</vt:lpstr>
      <vt:lpstr>Fewer Results, More Intuition</vt:lpstr>
      <vt:lpstr>Sentiment, Sentiment everywhere</vt:lpstr>
      <vt:lpstr>Sentiment, Sentiment everywhere</vt:lpstr>
      <vt:lpstr>Sentiment, Sentiment everywhere</vt:lpstr>
      <vt:lpstr>Breaking Through the Confusion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Solomon</dc:creator>
  <cp:lastModifiedBy>David Solomon</cp:lastModifiedBy>
  <cp:revision>1033</cp:revision>
  <dcterms:created xsi:type="dcterms:W3CDTF">2006-10-18T02:33:47Z</dcterms:created>
  <dcterms:modified xsi:type="dcterms:W3CDTF">2024-10-08T20:23:18Z</dcterms:modified>
</cp:coreProperties>
</file>