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3" r:id="rId2"/>
    <p:sldId id="544" r:id="rId3"/>
    <p:sldId id="634" r:id="rId4"/>
    <p:sldId id="643" r:id="rId5"/>
    <p:sldId id="645" r:id="rId6"/>
    <p:sldId id="647" r:id="rId7"/>
    <p:sldId id="649" r:id="rId8"/>
    <p:sldId id="650" r:id="rId9"/>
    <p:sldId id="651" r:id="rId10"/>
    <p:sldId id="652" r:id="rId11"/>
    <p:sldId id="653" r:id="rId12"/>
    <p:sldId id="657" r:id="rId13"/>
    <p:sldId id="654" r:id="rId14"/>
    <p:sldId id="656" r:id="rId15"/>
    <p:sldId id="658" r:id="rId16"/>
    <p:sldId id="655" r:id="rId17"/>
    <p:sldId id="61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D1E"/>
    <a:srgbClr val="F79A2D"/>
    <a:srgbClr val="98012E"/>
    <a:srgbClr val="9E2240"/>
    <a:srgbClr val="E7BC03"/>
    <a:srgbClr val="9D2323"/>
    <a:srgbClr val="FCBB04"/>
    <a:srgbClr val="A11F28"/>
    <a:srgbClr val="A9172F"/>
    <a:srgbClr val="B50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0929"/>
  </p:normalViewPr>
  <p:slideViewPr>
    <p:cSldViewPr>
      <p:cViewPr varScale="1">
        <p:scale>
          <a:sx n="79" d="100"/>
          <a:sy n="79" d="100"/>
        </p:scale>
        <p:origin x="3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06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80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72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60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898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22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7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53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3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44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13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95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53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3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050" name="Picture 2" descr="Image result for Boston College carroll school of management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74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00000"/>
              </a:lnSpc>
              <a:spcAft>
                <a:spcPts val="800"/>
              </a:spcAft>
              <a:defRPr sz="20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00000"/>
              </a:lnSpc>
              <a:spcAft>
                <a:spcPts val="800"/>
              </a:spcAft>
              <a:defRPr sz="18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00000"/>
              </a:lnSpc>
              <a:spcAft>
                <a:spcPts val="800"/>
              </a:spcAft>
              <a:defRPr sz="16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00000"/>
              </a:lnSpc>
              <a:spcAft>
                <a:spcPts val="800"/>
              </a:spcAft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611778"/>
            <a:ext cx="3429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Solomon on </a:t>
            </a:r>
            <a:r>
              <a:rPr lang="en-US" sz="1400" baseline="0" dirty="0" err="1" smtClean="0">
                <a:solidFill>
                  <a:schemeClr val="bg1"/>
                </a:solidFill>
                <a:latin typeface="Calibri Light" panose="020F0302020204030204" pitchFamily="34" charset="0"/>
              </a:rPr>
              <a:t>Hansman</a:t>
            </a:r>
            <a:r>
              <a:rPr lang="en-US" sz="1400" baseline="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, Hong, Li &amp; Xu </a:t>
            </a:r>
            <a:endParaRPr lang="en-US" sz="1400" baseline="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0" y="6611778"/>
            <a:ext cx="370189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Climate Risks of Sales Forecasts</a:t>
            </a:r>
            <a:endParaRPr lang="en-US" sz="1400" baseline="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38D1E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4" descr="Related image"/>
          <p:cNvSpPr>
            <a:spLocks noChangeAspect="1" noChangeArrowheads="1"/>
          </p:cNvSpPr>
          <p:nvPr userDrawn="1"/>
        </p:nvSpPr>
        <p:spPr bwMode="auto">
          <a:xfrm>
            <a:off x="11582400" y="-2611120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10" y="25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2" descr="Image result for Boston College logo"/>
          <p:cNvSpPr>
            <a:spLocks noChangeAspect="1" noChangeArrowheads="1"/>
          </p:cNvSpPr>
          <p:nvPr userDrawn="1"/>
        </p:nvSpPr>
        <p:spPr bwMode="auto">
          <a:xfrm>
            <a:off x="4943475" y="4894383"/>
            <a:ext cx="271973" cy="2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Image result for Boston College carroll school of management logo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7" t="16565" r="2560" b="54203"/>
          <a:stretch/>
        </p:blipFill>
        <p:spPr bwMode="auto">
          <a:xfrm>
            <a:off x="3371849" y="6625408"/>
            <a:ext cx="2095501" cy="16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aseline="0">
          <a:solidFill>
            <a:schemeClr val="tx1"/>
          </a:solidFill>
          <a:latin typeface="Calibri Light" panose="020F03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aseline="0">
          <a:solidFill>
            <a:schemeClr val="tx1"/>
          </a:solidFill>
          <a:latin typeface="Calibri Light" panose="020F03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Calibri Light" panose="020F03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Calibri Light" panose="020F03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763000" cy="1470025"/>
          </a:xfrm>
        </p:spPr>
        <p:txBody>
          <a:bodyPr/>
          <a:lstStyle/>
          <a:p>
            <a:pPr algn="ctr"/>
            <a:r>
              <a:rPr lang="en-US" sz="2400" dirty="0"/>
              <a:t>Discussion of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/>
              <a:t>“Climate Risks of Sales Forecasts: Evidence from Satellite</a:t>
            </a:r>
            <a:br>
              <a:rPr lang="en-US" sz="2800" dirty="0"/>
            </a:br>
            <a:r>
              <a:rPr lang="en-US" sz="2800" dirty="0"/>
              <a:t>Readings of Soil </a:t>
            </a:r>
            <a:r>
              <a:rPr lang="en-US" sz="2800" dirty="0" smtClean="0"/>
              <a:t>Moisture”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64183"/>
            <a:ext cx="7772400" cy="1752600"/>
          </a:xfrm>
        </p:spPr>
        <p:txBody>
          <a:bodyPr/>
          <a:lstStyle/>
          <a:p>
            <a:r>
              <a:rPr lang="en-US" sz="2400" dirty="0"/>
              <a:t>Paper by:</a:t>
            </a:r>
          </a:p>
          <a:p>
            <a:r>
              <a:rPr lang="en-US" sz="2400" dirty="0"/>
              <a:t>Christopher </a:t>
            </a:r>
            <a:r>
              <a:rPr lang="en-US" sz="2400" dirty="0" err="1" smtClean="0"/>
              <a:t>Hansman</a:t>
            </a:r>
            <a:r>
              <a:rPr lang="en-US" sz="2400" dirty="0" smtClean="0"/>
              <a:t> (Imperial)</a:t>
            </a:r>
          </a:p>
          <a:p>
            <a:r>
              <a:rPr lang="en-US" sz="2400" dirty="0" smtClean="0"/>
              <a:t>Harrison Hong (Columbia)</a:t>
            </a:r>
          </a:p>
          <a:p>
            <a:r>
              <a:rPr lang="en-US" sz="2400" dirty="0" smtClean="0"/>
              <a:t>Frank </a:t>
            </a:r>
            <a:r>
              <a:rPr lang="en-US" sz="2400" dirty="0" err="1" smtClean="0"/>
              <a:t>Weikai</a:t>
            </a:r>
            <a:r>
              <a:rPr lang="en-US" sz="2400" dirty="0" smtClean="0"/>
              <a:t> Li (SMU)</a:t>
            </a:r>
          </a:p>
          <a:p>
            <a:r>
              <a:rPr lang="en-US" sz="2400" dirty="0" err="1" smtClean="0"/>
              <a:t>Jiangmin</a:t>
            </a:r>
            <a:r>
              <a:rPr lang="en-US" sz="2400" dirty="0" smtClean="0"/>
              <a:t> Xu (Peking)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Discussion </a:t>
            </a:r>
            <a:r>
              <a:rPr lang="en-US" sz="2400" dirty="0"/>
              <a:t>by:</a:t>
            </a:r>
            <a:endParaRPr lang="en-US" sz="900" dirty="0"/>
          </a:p>
          <a:p>
            <a:r>
              <a:rPr lang="en-US" sz="2400" dirty="0" smtClean="0"/>
              <a:t>David </a:t>
            </a:r>
            <a:r>
              <a:rPr lang="en-US" sz="2400" dirty="0"/>
              <a:t>Solomon </a:t>
            </a:r>
            <a:r>
              <a:rPr lang="en-US" sz="2000" dirty="0"/>
              <a:t>(Boston College)</a:t>
            </a:r>
          </a:p>
          <a:p>
            <a:r>
              <a:rPr lang="en-US" sz="2400" dirty="0" smtClean="0"/>
              <a:t>American Finance Association Meetings, January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2019</a:t>
            </a:r>
            <a:endParaRPr lang="en-US" sz="2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40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Sort </a:t>
            </a:r>
            <a:r>
              <a:rPr lang="en-US" sz="2800" dirty="0" smtClean="0"/>
              <a:t>of </a:t>
            </a:r>
            <a:r>
              <a:rPr lang="en-US" sz="2800" dirty="0" smtClean="0"/>
              <a:t>predictability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8828198" cy="3733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805034"/>
            <a:ext cx="4806983" cy="2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09900" y="847853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“Insignificant” t-stat of 1.32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1751" y="847854"/>
            <a:ext cx="3124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“Almost significant” t-stat of 1.60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43523" y="1524000"/>
            <a:ext cx="676177" cy="1447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715671" y="1602432"/>
            <a:ext cx="314947" cy="252262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" y="931247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“Positive impact”</a:t>
            </a:r>
            <a:b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t-stat of 1.17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05000" y="1762244"/>
            <a:ext cx="838200" cy="13619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68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More Power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Okay to be upfront about level of evidence</a:t>
            </a:r>
          </a:p>
          <a:p>
            <a:pPr lvl="1"/>
            <a:r>
              <a:rPr lang="en-US" dirty="0"/>
              <a:t>“definitively conclude”, “powerful instrument”, “stark difference”, “robust </a:t>
            </a:r>
            <a:r>
              <a:rPr lang="en-US" dirty="0" err="1"/>
              <a:t>comovement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Ctrl-F “Suggestive” = No </a:t>
            </a:r>
            <a:r>
              <a:rPr lang="en-US" dirty="0" smtClean="0"/>
              <a:t>hits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If lack of power is the problem, try disaggregating to firm-level observations</a:t>
            </a:r>
          </a:p>
          <a:p>
            <a:endParaRPr lang="en-US" sz="900" dirty="0"/>
          </a:p>
          <a:p>
            <a:r>
              <a:rPr lang="en-US" dirty="0" smtClean="0"/>
              <a:t>Not clear what small vs large firms buys you anyway</a:t>
            </a:r>
          </a:p>
          <a:p>
            <a:endParaRPr lang="en-US" sz="800" dirty="0"/>
          </a:p>
          <a:p>
            <a:r>
              <a:rPr lang="en-US" dirty="0" smtClean="0"/>
              <a:t>Try to add extra controls for demand-side effects and see if negative result changes?</a:t>
            </a:r>
          </a:p>
          <a:p>
            <a:pPr lvl="1"/>
            <a:r>
              <a:rPr lang="en-US" dirty="0" smtClean="0"/>
              <a:t>Not sure what to add though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6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Taking the negative relationship seriously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might a point estimate be large and negative in the early period?</a:t>
            </a:r>
          </a:p>
          <a:p>
            <a:r>
              <a:rPr lang="en-US" dirty="0" smtClean="0"/>
              <a:t>Early period satellite data may be poorer.</a:t>
            </a:r>
          </a:p>
          <a:p>
            <a:pPr lvl="1"/>
            <a:r>
              <a:rPr lang="en-US" dirty="0" smtClean="0"/>
              <a:t>Good news: Would explain the negative first half</a:t>
            </a:r>
          </a:p>
          <a:p>
            <a:pPr lvl="1"/>
            <a:r>
              <a:rPr lang="en-US" dirty="0" smtClean="0"/>
              <a:t>Bad news: Would call into question diff b/w early and late</a:t>
            </a:r>
          </a:p>
          <a:p>
            <a:r>
              <a:rPr lang="en-US" dirty="0" smtClean="0"/>
              <a:t>Fundamental nature of crops changed in 2005?</a:t>
            </a:r>
          </a:p>
          <a:p>
            <a:r>
              <a:rPr lang="en-US" dirty="0" smtClean="0"/>
              <a:t>Alternative: Food </a:t>
            </a:r>
            <a:r>
              <a:rPr lang="en-US" i="1" dirty="0" smtClean="0"/>
              <a:t>sales </a:t>
            </a:r>
            <a:r>
              <a:rPr lang="en-US" dirty="0" smtClean="0"/>
              <a:t>differ from food </a:t>
            </a:r>
            <a:r>
              <a:rPr lang="en-US" i="1" dirty="0" smtClean="0"/>
              <a:t>production</a:t>
            </a:r>
          </a:p>
          <a:p>
            <a:r>
              <a:rPr lang="en-US" dirty="0" smtClean="0"/>
              <a:t>$ Sales = Quantity Produced * Fraction Sold * Price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 rot="16200000" flipH="1">
            <a:off x="3771900" y="4076700"/>
            <a:ext cx="381000" cy="2133600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 rot="16200000" flipH="1">
            <a:off x="6400800" y="3886199"/>
            <a:ext cx="381000" cy="2514600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73894" y="5333999"/>
            <a:ext cx="2055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Strong Predictions</a:t>
            </a: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3647" y="5292356"/>
            <a:ext cx="237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Unknown Predictions</a:t>
            </a: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78730" y="5760181"/>
            <a:ext cx="291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Endogenously Determined</a:t>
            </a: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2895601" y="5950224"/>
            <a:ext cx="983129" cy="1001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789270" y="5960236"/>
            <a:ext cx="983129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Production vs Sales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production may make consumers substitute to more vs less expensive foods</a:t>
            </a:r>
          </a:p>
          <a:p>
            <a:pPr lvl="1"/>
            <a:r>
              <a:rPr lang="en-US" dirty="0" smtClean="0"/>
              <a:t>Richer economy, changing diet -&gt; different substitutions</a:t>
            </a:r>
          </a:p>
          <a:p>
            <a:pPr lvl="1"/>
            <a:endParaRPr lang="en-US" sz="1000" dirty="0"/>
          </a:p>
          <a:p>
            <a:r>
              <a:rPr lang="en-US" dirty="0" smtClean="0"/>
              <a:t>Changes in moisture may make farmers switch crops</a:t>
            </a:r>
          </a:p>
          <a:p>
            <a:pPr lvl="1"/>
            <a:r>
              <a:rPr lang="en-US" dirty="0" smtClean="0"/>
              <a:t>e.g. California’s insane almond industry</a:t>
            </a:r>
            <a:br>
              <a:rPr lang="en-US" dirty="0" smtClean="0"/>
            </a:br>
            <a:endParaRPr lang="en-US" sz="1000" dirty="0" smtClean="0"/>
          </a:p>
          <a:p>
            <a:r>
              <a:rPr lang="en-US" dirty="0" smtClean="0"/>
              <a:t>Changes in global supply chains might affect ability of consumers to substitute foreign crops in local drought</a:t>
            </a:r>
          </a:p>
          <a:p>
            <a:endParaRPr lang="en-US" sz="1100" dirty="0" smtClean="0"/>
          </a:p>
          <a:p>
            <a:r>
              <a:rPr lang="en-US" dirty="0" smtClean="0"/>
              <a:t>Changes in importance of agriculture might mean that drought has a larger impact on the overall </a:t>
            </a:r>
            <a:r>
              <a:rPr lang="en-US" dirty="0" err="1" smtClean="0"/>
              <a:t>macroeconomy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53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Instrumenting Moisture with Drought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Instrument solves for reverse causality (more farming reduces soil moisture) but not for demand</a:t>
            </a:r>
          </a:p>
          <a:p>
            <a:endParaRPr lang="en-US" sz="1000" dirty="0" smtClean="0"/>
          </a:p>
          <a:p>
            <a:r>
              <a:rPr lang="en-US" dirty="0" smtClean="0"/>
              <a:t>Exclusion restriction almost certainly fails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Drought -&gt; Worse Economy -&gt; </a:t>
            </a:r>
            <a:r>
              <a:rPr lang="en-US" i="1" dirty="0" smtClean="0"/>
              <a:t>Less </a:t>
            </a:r>
            <a:r>
              <a:rPr lang="en-US" dirty="0" smtClean="0"/>
              <a:t>food spending</a:t>
            </a:r>
          </a:p>
          <a:p>
            <a:r>
              <a:rPr lang="en-US" dirty="0" smtClean="0"/>
              <a:t>Unpersuasive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3048000"/>
            <a:ext cx="8883771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Testing Demand-Side Effects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test one prediction of demand-side channels: the bigger the agricultural sector, the more likely that a drought is also a major macroeconomic event</a:t>
            </a:r>
          </a:p>
          <a:p>
            <a:endParaRPr lang="en-US" sz="300" dirty="0"/>
          </a:p>
          <a:p>
            <a:r>
              <a:rPr lang="en-US" dirty="0" smtClean="0"/>
              <a:t>% Crop production change affected roughly equivalently regardless of industry size</a:t>
            </a:r>
          </a:p>
          <a:p>
            <a:endParaRPr lang="en-US" sz="400" dirty="0" smtClean="0"/>
          </a:p>
          <a:p>
            <a:r>
              <a:rPr lang="en-US" dirty="0" smtClean="0"/>
              <a:t>Do the effects of soil moisture on sales get bigger when the agricultural sector is more important?</a:t>
            </a:r>
          </a:p>
          <a:p>
            <a:pPr lvl="1"/>
            <a:r>
              <a:rPr lang="en-US" dirty="0" smtClean="0"/>
              <a:t>No: looks more like a production effect</a:t>
            </a:r>
          </a:p>
          <a:p>
            <a:pPr lvl="1"/>
            <a:r>
              <a:rPr lang="en-US" dirty="0" smtClean="0"/>
              <a:t>Yes: Suggests other channels</a:t>
            </a:r>
          </a:p>
          <a:p>
            <a:pPr lvl="1"/>
            <a:endParaRPr lang="en-US" sz="300" dirty="0" smtClean="0"/>
          </a:p>
          <a:p>
            <a:r>
              <a:rPr lang="en-US" dirty="0" smtClean="0"/>
              <a:t>Effect of this on analyst forecast errors less clear</a:t>
            </a:r>
          </a:p>
          <a:p>
            <a:pPr lvl="1"/>
            <a:r>
              <a:rPr lang="en-US" dirty="0" smtClean="0"/>
              <a:t>Larger sector may mean more attention paid by analysts</a:t>
            </a:r>
          </a:p>
        </p:txBody>
      </p:sp>
    </p:spTree>
    <p:extLst>
      <p:ext uri="{BB962C8B-B14F-4D97-AF65-F5344CB8AC3E}">
        <p14:creationId xmlns:p14="http://schemas.microsoft.com/office/powerpoint/2010/main" val="53825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Interpreting the Structural Break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 in coefficients described as a “structural break”</a:t>
            </a:r>
          </a:p>
          <a:p>
            <a:r>
              <a:rPr lang="en-US" dirty="0" smtClean="0"/>
              <a:t>But 2005 is an entirely arbitrary year! Only significance is the middle of the satellite data sample. Why </a:t>
            </a:r>
            <a:r>
              <a:rPr lang="en-US" i="1" dirty="0" smtClean="0"/>
              <a:t>should </a:t>
            </a:r>
            <a:r>
              <a:rPr lang="en-US" dirty="0" smtClean="0"/>
              <a:t>there be a structural break?</a:t>
            </a:r>
          </a:p>
          <a:p>
            <a:r>
              <a:rPr lang="en-US" dirty="0" smtClean="0"/>
              <a:t>Not clear ex ante which half should have bigger effects</a:t>
            </a:r>
          </a:p>
          <a:p>
            <a:pPr lvl="1"/>
            <a:r>
              <a:rPr lang="en-US" dirty="0" smtClean="0"/>
              <a:t>Temperatures are higher -&gt; bigger effects</a:t>
            </a:r>
            <a:endParaRPr lang="en-US" dirty="0"/>
          </a:p>
          <a:p>
            <a:pPr lvl="1"/>
            <a:r>
              <a:rPr lang="en-US" i="1" dirty="0" smtClean="0"/>
              <a:t>Rate </a:t>
            </a:r>
            <a:r>
              <a:rPr lang="en-US" dirty="0" smtClean="0"/>
              <a:t>of temperature increase has slowed – smaller effects</a:t>
            </a:r>
          </a:p>
          <a:p>
            <a:pPr lvl="1"/>
            <a:r>
              <a:rPr lang="en-US" dirty="0" smtClean="0"/>
              <a:t>Knowledge of global warming has increased – </a:t>
            </a:r>
            <a:r>
              <a:rPr lang="en-US" dirty="0"/>
              <a:t>smaller </a:t>
            </a:r>
            <a:r>
              <a:rPr lang="en-US" dirty="0" smtClean="0"/>
              <a:t>effects</a:t>
            </a:r>
          </a:p>
          <a:p>
            <a:r>
              <a:rPr lang="en-US" dirty="0" smtClean="0"/>
              <a:t>Is it reasonable to blame analysts for not pin-pointing arbitrary structural break immediately when first-half relationship is negative?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474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219200"/>
            <a:ext cx="7467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Big and important question</a:t>
            </a:r>
          </a:p>
          <a:p>
            <a:endParaRPr lang="en-US" kern="0" dirty="0"/>
          </a:p>
          <a:p>
            <a:r>
              <a:rPr lang="en-US" kern="0" dirty="0" smtClean="0"/>
              <a:t>Interesting suggestive evidence on effects of moisture on sales</a:t>
            </a:r>
          </a:p>
          <a:p>
            <a:endParaRPr lang="en-US" kern="0" dirty="0"/>
          </a:p>
          <a:p>
            <a:r>
              <a:rPr lang="en-US" kern="0" dirty="0" smtClean="0"/>
              <a:t>Puzzling effects for analysts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5623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Climate Change and Empirical Methods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we think about issues where the stakes are enormous and data is small/nonexistent?</a:t>
            </a:r>
          </a:p>
          <a:p>
            <a:pPr lvl="1"/>
            <a:r>
              <a:rPr lang="en-US" dirty="0" smtClean="0"/>
              <a:t>Risk of Nuclear War, Rogue AI, Asteroid strike, climate change</a:t>
            </a:r>
          </a:p>
          <a:p>
            <a:pPr lvl="1"/>
            <a:r>
              <a:rPr lang="en-US" dirty="0" smtClean="0"/>
              <a:t>“p-value &gt; 0.05 so ignore” vs “do the best we can”</a:t>
            </a:r>
          </a:p>
          <a:p>
            <a:pPr lvl="1"/>
            <a:endParaRPr lang="en-US" dirty="0"/>
          </a:p>
          <a:p>
            <a:r>
              <a:rPr lang="en-US" dirty="0" smtClean="0"/>
              <a:t>Different views of climate change:</a:t>
            </a:r>
          </a:p>
          <a:p>
            <a:pPr lvl="1"/>
            <a:r>
              <a:rPr lang="en-US" dirty="0" smtClean="0"/>
              <a:t>“The science is settled”</a:t>
            </a:r>
          </a:p>
          <a:p>
            <a:pPr lvl="1"/>
            <a:r>
              <a:rPr lang="en-US" dirty="0" smtClean="0"/>
              <a:t>The precautionary principle </a:t>
            </a:r>
          </a:p>
        </p:txBody>
      </p:sp>
    </p:spTree>
    <p:extLst>
      <p:ext uri="{BB962C8B-B14F-4D97-AF65-F5344CB8AC3E}">
        <p14:creationId xmlns:p14="http://schemas.microsoft.com/office/powerpoint/2010/main" val="11608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Global Warming and Data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noisy temperature time-series: very hard to test</a:t>
            </a:r>
          </a:p>
          <a:p>
            <a:r>
              <a:rPr lang="en-US" dirty="0" smtClean="0"/>
              <a:t>Answer: Utilize the cross-section!</a:t>
            </a:r>
          </a:p>
          <a:p>
            <a:pPr lvl="1"/>
            <a:r>
              <a:rPr lang="en-US" dirty="0" smtClean="0"/>
              <a:t>Bring in financial data, sales measures, forecasts</a:t>
            </a:r>
          </a:p>
          <a:p>
            <a:pPr lvl="1"/>
            <a:endParaRPr lang="en-US" dirty="0"/>
          </a:p>
          <a:p>
            <a:r>
              <a:rPr lang="en-US" dirty="0" smtClean="0"/>
              <a:t>Examine new satellite measures of soil moisture, over 31 different countries, relate to semi-aggregated sales of publicly-traded food companies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Does variation in soil moisture predict food sales in a country-firm size–year panel setting?</a:t>
            </a:r>
          </a:p>
        </p:txBody>
      </p:sp>
    </p:spTree>
    <p:extLst>
      <p:ext uri="{BB962C8B-B14F-4D97-AF65-F5344CB8AC3E}">
        <p14:creationId xmlns:p14="http://schemas.microsoft.com/office/powerpoint/2010/main" val="21240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Sort </a:t>
            </a:r>
            <a:r>
              <a:rPr lang="en-US" sz="2800" dirty="0" smtClean="0"/>
              <a:t>of </a:t>
            </a:r>
            <a:r>
              <a:rPr lang="en-US" sz="2800" dirty="0" smtClean="0"/>
              <a:t>predictability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8828198" cy="3733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805034"/>
            <a:ext cx="4806983" cy="2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1066800"/>
            <a:ext cx="8229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Bad News: t-stat of 1.17 &amp; 0.97, clustered by country but not time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2971800"/>
            <a:ext cx="7620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70781" y="3477816"/>
            <a:ext cx="7620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Interpretation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glass is a quarter full!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028280"/>
            <a:ext cx="8577106" cy="133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Sort </a:t>
            </a:r>
            <a:r>
              <a:rPr lang="en-US" sz="2800" dirty="0" smtClean="0"/>
              <a:t>of </a:t>
            </a:r>
            <a:r>
              <a:rPr lang="en-US" sz="2800" dirty="0" smtClean="0"/>
              <a:t>predictability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8828198" cy="3733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805034"/>
            <a:ext cx="4806983" cy="2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1066800"/>
            <a:ext cx="7136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Good News: Moisture Predicts Sales in the recent period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24800" y="3509665"/>
            <a:ext cx="794599" cy="5289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5762" y="2900065"/>
            <a:ext cx="916638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7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Sort </a:t>
            </a:r>
            <a:r>
              <a:rPr lang="en-US" sz="2800" dirty="0" smtClean="0"/>
              <a:t>of </a:t>
            </a:r>
            <a:r>
              <a:rPr lang="en-US" sz="2800" dirty="0" smtClean="0"/>
              <a:t>predictability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8828198" cy="3733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805034"/>
            <a:ext cx="4806983" cy="2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838200"/>
            <a:ext cx="8876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Also good news: difference between coefficients in two periods somewhat significant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924800" y="4038600"/>
            <a:ext cx="794599" cy="339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0" y="4038600"/>
            <a:ext cx="792361" cy="3391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Sort </a:t>
            </a:r>
            <a:r>
              <a:rPr lang="en-US" sz="2800" dirty="0" smtClean="0"/>
              <a:t>of </a:t>
            </a:r>
            <a:r>
              <a:rPr lang="en-US" sz="2800" dirty="0" smtClean="0"/>
              <a:t>predictability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8828198" cy="3733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805034"/>
            <a:ext cx="4806983" cy="2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1" y="8382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Bad news: soil moisture has a large, </a:t>
            </a:r>
            <a:r>
              <a:rPr lang="en-US" i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negative, </a:t>
            </a:r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insignificant coefficient in the first half of the sample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1200" y="3446834"/>
            <a:ext cx="794599" cy="6679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97027" y="2871230"/>
            <a:ext cx="865573" cy="7101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4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Sort </a:t>
            </a:r>
            <a:r>
              <a:rPr lang="en-US" sz="2800" dirty="0" smtClean="0"/>
              <a:t>of </a:t>
            </a:r>
            <a:r>
              <a:rPr lang="en-US" sz="2800" dirty="0" smtClean="0"/>
              <a:t>predictability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8828198" cy="3733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805034"/>
            <a:ext cx="4806983" cy="2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7301" y="1140767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“Economically sizable”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24200" y="1602432"/>
            <a:ext cx="76200" cy="13693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52850" y="1602432"/>
            <a:ext cx="315157" cy="19027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97012" y="967474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Three times larger</a:t>
            </a:r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19700" y="1431371"/>
            <a:ext cx="114300" cy="15404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55913" y="1455376"/>
            <a:ext cx="116287" cy="20498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52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37247</TotalTime>
  <Words>663</Words>
  <Application>Microsoft Office PowerPoint</Application>
  <PresentationFormat>On-screen Show (4:3)</PresentationFormat>
  <Paragraphs>127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Default Design</vt:lpstr>
      <vt:lpstr>Discussion of “Climate Risks of Sales Forecasts: Evidence from Satellite Readings of Soil Moisture”</vt:lpstr>
      <vt:lpstr>Climate Change and Empirical Methods</vt:lpstr>
      <vt:lpstr>Global Warming and Data</vt:lpstr>
      <vt:lpstr>Sort of predictability </vt:lpstr>
      <vt:lpstr>Interpretation</vt:lpstr>
      <vt:lpstr>Sort of predictability </vt:lpstr>
      <vt:lpstr>Sort of predictability </vt:lpstr>
      <vt:lpstr>Sort of predictability </vt:lpstr>
      <vt:lpstr>Sort of predictability </vt:lpstr>
      <vt:lpstr>Sort of predictability </vt:lpstr>
      <vt:lpstr>More Power</vt:lpstr>
      <vt:lpstr>Taking the negative relationship seriously</vt:lpstr>
      <vt:lpstr>Production vs Sales</vt:lpstr>
      <vt:lpstr>Instrumenting Moisture with Drought</vt:lpstr>
      <vt:lpstr>Testing Demand-Side Effects</vt:lpstr>
      <vt:lpstr>Interpreting the Structural Break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</cp:lastModifiedBy>
  <cp:revision>1101</cp:revision>
  <dcterms:created xsi:type="dcterms:W3CDTF">2006-10-18T02:33:47Z</dcterms:created>
  <dcterms:modified xsi:type="dcterms:W3CDTF">2019-01-06T16:12:04Z</dcterms:modified>
</cp:coreProperties>
</file>