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503" r:id="rId2"/>
    <p:sldId id="683" r:id="rId3"/>
    <p:sldId id="659" r:id="rId4"/>
    <p:sldId id="682" r:id="rId5"/>
    <p:sldId id="686" r:id="rId6"/>
    <p:sldId id="1840" r:id="rId7"/>
    <p:sldId id="684" r:id="rId8"/>
    <p:sldId id="687" r:id="rId9"/>
    <p:sldId id="1836" r:id="rId10"/>
    <p:sldId id="1837" r:id="rId11"/>
    <p:sldId id="1838" r:id="rId12"/>
    <p:sldId id="1835" r:id="rId13"/>
    <p:sldId id="1839" r:id="rId14"/>
    <p:sldId id="615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8D1E"/>
    <a:srgbClr val="F79A2D"/>
    <a:srgbClr val="98012E"/>
    <a:srgbClr val="9E2240"/>
    <a:srgbClr val="E7BC03"/>
    <a:srgbClr val="9D2323"/>
    <a:srgbClr val="FCBB04"/>
    <a:srgbClr val="A11F28"/>
    <a:srgbClr val="A9172F"/>
    <a:srgbClr val="B50B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3" autoAdjust="0"/>
    <p:restoredTop sz="90929"/>
  </p:normalViewPr>
  <p:slideViewPr>
    <p:cSldViewPr>
      <p:cViewPr varScale="1">
        <p:scale>
          <a:sx n="131" d="100"/>
          <a:sy n="131" d="100"/>
        </p:scale>
        <p:origin x="118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6" d="100"/>
          <a:sy n="76" d="100"/>
        </p:scale>
        <p:origin x="-2916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71D379-538E-4D59-A3E4-E1A8A10BB2FF}" type="datetimeFigureOut">
              <a:rPr lang="en-US" smtClean="0"/>
              <a:t>10/8/24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F5EDB4-B5B8-411F-A6F2-BC84A61B3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8354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DC798-4922-4FC5-ABF2-BEF3C3257AFB}" type="datetimeFigureOut">
              <a:rPr lang="en-US" smtClean="0"/>
              <a:pPr/>
              <a:t>10/8/24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DFF9B6-FB32-455F-ABF1-B8B3233480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042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DFF9B6-FB32-455F-ABF1-B8B32334808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506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DFF9B6-FB32-455F-ABF1-B8B32334808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1075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DFF9B6-FB32-455F-ABF1-B8B32334808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4213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DFF9B6-FB32-455F-ABF1-B8B323348082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146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DFF9B6-FB32-455F-ABF1-B8B32334808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1415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DFF9B6-FB32-455F-ABF1-B8B323348082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146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DFF9B6-FB32-455F-ABF1-B8B323348082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609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2050" name="Picture 2" descr="Image result for Boston College carroll school of management logo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895600" cy="742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7000" y="152400"/>
            <a:ext cx="20574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52400"/>
            <a:ext cx="60198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baseline="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066800"/>
            <a:ext cx="8229600" cy="5181600"/>
          </a:xfrm>
        </p:spPr>
        <p:txBody>
          <a:bodyPr/>
          <a:lstStyle>
            <a:lvl1pPr>
              <a:lnSpc>
                <a:spcPct val="100000"/>
              </a:lnSpc>
              <a:spcAft>
                <a:spcPts val="1200"/>
              </a:spcAft>
              <a:defRPr sz="2400" baseline="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lnSpc>
                <a:spcPct val="100000"/>
              </a:lnSpc>
              <a:spcAft>
                <a:spcPts val="1200"/>
              </a:spcAft>
              <a:defRPr sz="2400" baseline="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lnSpc>
                <a:spcPct val="100000"/>
              </a:lnSpc>
              <a:spcAft>
                <a:spcPts val="1200"/>
              </a:spcAft>
              <a:defRPr sz="1800" baseline="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lnSpc>
                <a:spcPct val="100000"/>
              </a:lnSpc>
              <a:spcAft>
                <a:spcPts val="1200"/>
              </a:spcAft>
              <a:defRPr sz="1600" baseline="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lnSpc>
                <a:spcPct val="100000"/>
              </a:lnSpc>
              <a:spcAft>
                <a:spcPts val="1200"/>
              </a:spcAft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76200" y="6611778"/>
            <a:ext cx="342900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400" baseline="0" dirty="0">
                <a:solidFill>
                  <a:schemeClr val="bg1"/>
                </a:solidFill>
                <a:latin typeface="Calibri Light" panose="020F0302020204030204" pitchFamily="34" charset="0"/>
              </a:rPr>
              <a:t>Solomon on Loos, Meyer and </a:t>
            </a:r>
            <a:r>
              <a:rPr lang="en-US" sz="1400" baseline="0" dirty="0" err="1">
                <a:solidFill>
                  <a:schemeClr val="bg1"/>
                </a:solidFill>
                <a:latin typeface="Calibri Light" panose="020F0302020204030204" pitchFamily="34" charset="0"/>
              </a:rPr>
              <a:t>Pagel</a:t>
            </a:r>
            <a:endParaRPr lang="en-US" sz="1400" baseline="0" dirty="0">
              <a:solidFill>
                <a:schemeClr val="bg1"/>
              </a:solidFill>
              <a:latin typeface="Calibri Light" panose="020F0302020204030204" pitchFamily="34" charset="0"/>
            </a:endParaRPr>
          </a:p>
        </p:txBody>
      </p:sp>
      <p:sp>
        <p:nvSpPr>
          <p:cNvPr id="5" name="TextBox 4"/>
          <p:cNvSpPr txBox="1"/>
          <p:nvPr userDrawn="1"/>
        </p:nvSpPr>
        <p:spPr>
          <a:xfrm>
            <a:off x="5334000" y="6611778"/>
            <a:ext cx="370189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1400" baseline="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Consumption out of Fictitious Gains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200" y="1066800"/>
            <a:ext cx="35814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066800"/>
            <a:ext cx="35814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6562724"/>
            <a:ext cx="9144000" cy="295275"/>
          </a:xfrm>
          <a:prstGeom prst="rect">
            <a:avLst/>
          </a:prstGeom>
          <a:solidFill>
            <a:srgbClr val="98012E"/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98012E"/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524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1066800"/>
            <a:ext cx="73152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 flipV="1">
            <a:off x="0" y="755552"/>
            <a:ext cx="9144000" cy="50800"/>
          </a:xfrm>
          <a:prstGeom prst="rect">
            <a:avLst/>
          </a:prstGeom>
          <a:solidFill>
            <a:srgbClr val="F38D1E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utoShape 4" descr="Related image"/>
          <p:cNvSpPr>
            <a:spLocks noChangeAspect="1" noChangeArrowheads="1"/>
          </p:cNvSpPr>
          <p:nvPr userDrawn="1"/>
        </p:nvSpPr>
        <p:spPr bwMode="auto">
          <a:xfrm>
            <a:off x="11582400" y="-2611120"/>
            <a:ext cx="45719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0" name="Picture 6" descr="Related image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3910" y="25400"/>
            <a:ext cx="6858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12" descr="Image result for Boston College logo"/>
          <p:cNvSpPr>
            <a:spLocks noChangeAspect="1" noChangeArrowheads="1"/>
          </p:cNvSpPr>
          <p:nvPr userDrawn="1"/>
        </p:nvSpPr>
        <p:spPr bwMode="auto">
          <a:xfrm>
            <a:off x="4943475" y="4894383"/>
            <a:ext cx="271973" cy="271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8" name="Picture 14" descr="Image result for Boston College carroll school of management logo"/>
          <p:cNvPicPr>
            <a:picLocks noChangeAspect="1" noChangeArrowheads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97" t="16565" r="2560" b="54203"/>
          <a:stretch/>
        </p:blipFill>
        <p:spPr bwMode="auto">
          <a:xfrm>
            <a:off x="3371849" y="6625408"/>
            <a:ext cx="2095501" cy="169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200" baseline="0">
          <a:solidFill>
            <a:schemeClr val="bg1"/>
          </a:solidFill>
          <a:latin typeface="Calibri Light" panose="020F0302020204030204" pitchFamily="34" charset="0"/>
          <a:ea typeface="+mj-ea"/>
          <a:cs typeface="Calibri Light" panose="020F030202020403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baseline="0">
          <a:solidFill>
            <a:schemeClr val="tx1"/>
          </a:solidFill>
          <a:latin typeface="Calibri Light" panose="020F0302020204030204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baseline="0">
          <a:solidFill>
            <a:schemeClr val="tx1"/>
          </a:solidFill>
          <a:latin typeface="Calibri Light" panose="020F0302020204030204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baseline="0">
          <a:solidFill>
            <a:schemeClr val="tx1"/>
          </a:solidFill>
          <a:latin typeface="Calibri Light" panose="020F0302020204030204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baseline="0">
          <a:solidFill>
            <a:schemeClr val="tx1"/>
          </a:solidFill>
          <a:latin typeface="Calibri Light" panose="020F0302020204030204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" y="914400"/>
            <a:ext cx="8763000" cy="1470025"/>
          </a:xfrm>
        </p:spPr>
        <p:txBody>
          <a:bodyPr/>
          <a:lstStyle/>
          <a:p>
            <a:pPr algn="ctr"/>
            <a:r>
              <a:rPr lang="en-US" sz="2400" dirty="0"/>
              <a:t>Discussion of</a:t>
            </a:r>
            <a:br>
              <a:rPr lang="en-US" sz="3600" dirty="0"/>
            </a:br>
            <a:r>
              <a:rPr lang="en-US" sz="2400" dirty="0"/>
              <a:t>“</a:t>
            </a:r>
            <a:r>
              <a:rPr lang="en-US" sz="2800" dirty="0"/>
              <a:t>Consumption out of Fictitious Capital Gains </a:t>
            </a:r>
            <a:br>
              <a:rPr lang="en-US" sz="2800" dirty="0"/>
            </a:br>
            <a:r>
              <a:rPr lang="en-US" sz="2800" dirty="0"/>
              <a:t>and Selective Inattention</a:t>
            </a:r>
            <a:r>
              <a:rPr lang="en-US" sz="2400" dirty="0"/>
              <a:t>”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552700"/>
            <a:ext cx="7772400" cy="1752600"/>
          </a:xfrm>
        </p:spPr>
        <p:txBody>
          <a:bodyPr/>
          <a:lstStyle/>
          <a:p>
            <a:r>
              <a:rPr lang="en-US" sz="2400" dirty="0"/>
              <a:t>Paper by: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Benjamin Loos </a:t>
            </a:r>
            <a:r>
              <a:rPr lang="en-US" sz="2000" dirty="0"/>
              <a:t>(Univ. of New South Wales) 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Steffen Meyer	</a:t>
            </a:r>
            <a:r>
              <a:rPr lang="en-US" sz="2000" dirty="0"/>
              <a:t>(Univ. Southern Denmark)</a:t>
            </a:r>
            <a:br>
              <a:rPr lang="en-US" sz="2400" dirty="0"/>
            </a:br>
            <a:r>
              <a:rPr lang="en-US" sz="2400" dirty="0"/>
              <a:t>Michaela </a:t>
            </a:r>
            <a:r>
              <a:rPr lang="en-US" sz="2400" dirty="0" err="1"/>
              <a:t>Pagel</a:t>
            </a:r>
            <a:r>
              <a:rPr lang="en-US" sz="2400" dirty="0"/>
              <a:t> </a:t>
            </a:r>
            <a:r>
              <a:rPr lang="en-US" sz="2000" dirty="0"/>
              <a:t>(Columbia)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Discussion by:</a:t>
            </a:r>
            <a:endParaRPr lang="en-US" sz="900" dirty="0"/>
          </a:p>
          <a:p>
            <a:r>
              <a:rPr lang="en-US" sz="2400" dirty="0"/>
              <a:t>David Solomon </a:t>
            </a:r>
            <a:r>
              <a:rPr lang="en-US" sz="2000" dirty="0"/>
              <a:t>(Boston College)</a:t>
            </a:r>
          </a:p>
          <a:p>
            <a:r>
              <a:rPr lang="en-US" sz="2400" dirty="0"/>
              <a:t>Western Finance Association Meetings, June 27</a:t>
            </a:r>
            <a:r>
              <a:rPr lang="en-US" sz="2400" baseline="30000" dirty="0"/>
              <a:t>th</a:t>
            </a:r>
            <a:r>
              <a:rPr lang="en-US" sz="2400" dirty="0"/>
              <a:t>, 2022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554012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 the things Self-Image Explains, Part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People do the opposite in delegated assets, as you can blame the manager instead of yourself </a:t>
            </a:r>
            <a:r>
              <a:rPr lang="en-US" sz="1800" dirty="0"/>
              <a:t>(Chang, Solomon, </a:t>
            </a:r>
            <a:r>
              <a:rPr lang="en-US" sz="1800" dirty="0" err="1"/>
              <a:t>Westerfield</a:t>
            </a:r>
            <a:r>
              <a:rPr lang="en-US" sz="1800" dirty="0"/>
              <a:t> 2016)</a:t>
            </a:r>
          </a:p>
          <a:p>
            <a:pPr lvl="1"/>
            <a:r>
              <a:rPr lang="en-US" sz="2000" dirty="0"/>
              <a:t>People are looking for an excuse to not feel like a dummy, like here!</a:t>
            </a:r>
          </a:p>
          <a:p>
            <a:pPr lvl="1"/>
            <a:r>
              <a:rPr lang="en-US" sz="2000" dirty="0"/>
              <a:t>Don’t do it for index funds – is this true for ETFs here?</a:t>
            </a:r>
          </a:p>
          <a:p>
            <a:endParaRPr lang="en-US" sz="200" dirty="0"/>
          </a:p>
          <a:p>
            <a:r>
              <a:rPr lang="en-US" dirty="0"/>
              <a:t>People have a higher DE when you increase cognitive dissonance </a:t>
            </a:r>
            <a:r>
              <a:rPr lang="en-US" sz="1600" dirty="0"/>
              <a:t>(Chang, Solomon, </a:t>
            </a:r>
            <a:r>
              <a:rPr lang="en-US" sz="1600" dirty="0" err="1"/>
              <a:t>Westerfield</a:t>
            </a:r>
            <a:r>
              <a:rPr lang="en-US" sz="1600" dirty="0"/>
              <a:t> 2016)</a:t>
            </a:r>
          </a:p>
          <a:p>
            <a:endParaRPr lang="en-US" sz="200" dirty="0"/>
          </a:p>
          <a:p>
            <a:r>
              <a:rPr lang="en-US" dirty="0"/>
              <a:t>DE bigger</a:t>
            </a:r>
            <a:r>
              <a:rPr lang="en-US" i="1" dirty="0"/>
              <a:t> </a:t>
            </a:r>
            <a:r>
              <a:rPr lang="en-US" dirty="0"/>
              <a:t>when the rest of the portfolio is at a loss (so more important to get “wins”, as you’re feeling dumb overall)</a:t>
            </a:r>
            <a:br>
              <a:rPr lang="en-US" dirty="0"/>
            </a:br>
            <a:r>
              <a:rPr lang="en-US" sz="1400" dirty="0"/>
              <a:t>An, </a:t>
            </a:r>
            <a:r>
              <a:rPr lang="en-US" sz="1400" dirty="0" err="1"/>
              <a:t>Engelberg</a:t>
            </a:r>
            <a:r>
              <a:rPr lang="en-US" sz="1400" dirty="0"/>
              <a:t>, </a:t>
            </a:r>
            <a:r>
              <a:rPr lang="en-US" sz="1400" dirty="0" err="1"/>
              <a:t>Henrikkson</a:t>
            </a:r>
            <a:r>
              <a:rPr lang="en-US" sz="1400" dirty="0"/>
              <a:t>, Wang and Williams (2019)</a:t>
            </a:r>
          </a:p>
          <a:p>
            <a:endParaRPr lang="en-US" sz="200" dirty="0"/>
          </a:p>
          <a:p>
            <a:r>
              <a:rPr lang="en-US" dirty="0"/>
              <a:t>Bigger when other people see your trades (so the embarrassment is public) </a:t>
            </a:r>
            <a:r>
              <a:rPr lang="en-US" sz="1400" dirty="0"/>
              <a:t>(Heimer 2016)</a:t>
            </a:r>
          </a:p>
          <a:p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3035639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 the things Self-Image Explains, Part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686800" cy="5181600"/>
          </a:xfrm>
        </p:spPr>
        <p:txBody>
          <a:bodyPr/>
          <a:lstStyle/>
          <a:p>
            <a:r>
              <a:rPr lang="en-US" dirty="0"/>
              <a:t>DE goes away when you don’t have to press the sell button yourself (so don’t have to admit fault) </a:t>
            </a:r>
            <a:r>
              <a:rPr lang="en-US" sz="1600" dirty="0"/>
              <a:t>(Weber and Camerer (1998)</a:t>
            </a:r>
          </a:p>
          <a:p>
            <a:endParaRPr lang="en-US" sz="200" dirty="0"/>
          </a:p>
          <a:p>
            <a:r>
              <a:rPr lang="en-US" dirty="0"/>
              <a:t>DE doesn’t exist if you inherit someone else’s portfolio (so it wasn’t your screw-up)  </a:t>
            </a:r>
            <a:r>
              <a:rPr lang="en-US" sz="1600" dirty="0" err="1"/>
              <a:t>Jin</a:t>
            </a:r>
            <a:r>
              <a:rPr lang="en-US" sz="1600" dirty="0"/>
              <a:t> and </a:t>
            </a:r>
            <a:r>
              <a:rPr lang="en-US" sz="1600" dirty="0" err="1"/>
              <a:t>Scherbina</a:t>
            </a:r>
            <a:r>
              <a:rPr lang="en-US" sz="1600" dirty="0"/>
              <a:t> (2011)</a:t>
            </a:r>
          </a:p>
          <a:p>
            <a:endParaRPr lang="en-US" sz="200" dirty="0"/>
          </a:p>
          <a:p>
            <a:r>
              <a:rPr lang="en-US" dirty="0"/>
              <a:t>DE goes away if you reinvest the money quickly (as the trading episode is still ongoing) </a:t>
            </a:r>
            <a:r>
              <a:rPr lang="en-US" sz="1600" dirty="0"/>
              <a:t> </a:t>
            </a:r>
            <a:r>
              <a:rPr lang="en-US" sz="1600" dirty="0" err="1"/>
              <a:t>Frydman</a:t>
            </a:r>
            <a:r>
              <a:rPr lang="en-US" sz="1600" dirty="0"/>
              <a:t>, </a:t>
            </a:r>
            <a:r>
              <a:rPr lang="en-US" sz="1600" dirty="0" err="1"/>
              <a:t>Hartzmark</a:t>
            </a:r>
            <a:r>
              <a:rPr lang="en-US" sz="1600" dirty="0"/>
              <a:t> and Solomon (2018)</a:t>
            </a:r>
          </a:p>
          <a:p>
            <a:endParaRPr lang="en-US" sz="100" dirty="0"/>
          </a:p>
          <a:p>
            <a:r>
              <a:rPr lang="en-US" dirty="0"/>
              <a:t>Hedge funds more likely to engage in activism on a losing a position, but also more unfocused and unsuccessful </a:t>
            </a:r>
            <a:r>
              <a:rPr lang="en-US" sz="1400" dirty="0"/>
              <a:t>(Elia 2018)</a:t>
            </a:r>
          </a:p>
          <a:p>
            <a:endParaRPr lang="en-US" sz="200" dirty="0"/>
          </a:p>
          <a:p>
            <a:r>
              <a:rPr lang="en-US" dirty="0"/>
              <a:t>Repurchase Effect – People don’t like buying back stocks that have risen in price since they sold them  </a:t>
            </a:r>
            <a:r>
              <a:rPr lang="en-US" sz="1600" dirty="0" err="1"/>
              <a:t>Strahilivetz</a:t>
            </a:r>
            <a:r>
              <a:rPr lang="en-US" sz="1600" dirty="0"/>
              <a:t>, </a:t>
            </a:r>
            <a:r>
              <a:rPr lang="en-US" sz="1600" dirty="0" err="1"/>
              <a:t>Odean</a:t>
            </a:r>
            <a:r>
              <a:rPr lang="en-US" sz="1600" dirty="0"/>
              <a:t> and Barber (2011)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2523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Crisper Explanation of the Current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Parsimonious explanation of selectivity here</a:t>
            </a:r>
          </a:p>
          <a:p>
            <a:r>
              <a:rPr lang="en-US" dirty="0"/>
              <a:t>People are looking for reasons not to feel like a moron</a:t>
            </a:r>
          </a:p>
          <a:p>
            <a:pPr lvl="1"/>
            <a:r>
              <a:rPr lang="en-US" dirty="0"/>
              <a:t>Fictitious gains make it easier to focus on a positive aspect</a:t>
            </a:r>
          </a:p>
          <a:p>
            <a:r>
              <a:rPr lang="en-US" dirty="0"/>
              <a:t>People ignore new signal if it makes them feel dumber</a:t>
            </a:r>
          </a:p>
          <a:p>
            <a:pPr lvl="1"/>
            <a:r>
              <a:rPr lang="en-US" dirty="0"/>
              <a:t>Fictitious losses thus get ignored</a:t>
            </a:r>
          </a:p>
          <a:p>
            <a:endParaRPr lang="en-US" sz="600" dirty="0"/>
          </a:p>
          <a:p>
            <a:r>
              <a:rPr lang="en-US" dirty="0"/>
              <a:t>Not that fictitious gains necessarily make you feel richer.</a:t>
            </a:r>
          </a:p>
          <a:p>
            <a:endParaRPr lang="en-US" sz="600" dirty="0"/>
          </a:p>
          <a:p>
            <a:r>
              <a:rPr lang="en-US" dirty="0"/>
              <a:t>Testable prediction – does this interact with the An et al. 2019 finding that you do this more when the portfolio is at a loss?</a:t>
            </a:r>
          </a:p>
        </p:txBody>
      </p:sp>
    </p:spTree>
    <p:extLst>
      <p:ext uri="{BB962C8B-B14F-4D97-AF65-F5344CB8AC3E}">
        <p14:creationId xmlns:p14="http://schemas.microsoft.com/office/powerpoint/2010/main" val="4167625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New Twist on Consumption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Link between DE/Fictitious Gains and Consumption more puzzling than it appears</a:t>
            </a:r>
          </a:p>
          <a:p>
            <a:pPr lvl="1"/>
            <a:r>
              <a:rPr lang="en-US" dirty="0"/>
              <a:t>DE in this paper (like most) conditions on a sale, so is a theory of </a:t>
            </a:r>
            <a:r>
              <a:rPr lang="en-US" i="1" dirty="0"/>
              <a:t>what </a:t>
            </a:r>
            <a:r>
              <a:rPr lang="en-US" dirty="0"/>
              <a:t>you sell, given the sale choice</a:t>
            </a:r>
          </a:p>
          <a:p>
            <a:pPr lvl="1"/>
            <a:r>
              <a:rPr lang="en-US" dirty="0"/>
              <a:t>Consumption is a choice of </a:t>
            </a:r>
            <a:r>
              <a:rPr lang="en-US" i="1" dirty="0"/>
              <a:t>when </a:t>
            </a:r>
            <a:r>
              <a:rPr lang="en-US" dirty="0"/>
              <a:t>you consume</a:t>
            </a:r>
          </a:p>
          <a:p>
            <a:r>
              <a:rPr lang="en-US" dirty="0"/>
              <a:t>Alternative theory: Main aim is </a:t>
            </a:r>
            <a:r>
              <a:rPr lang="en-US" i="1" dirty="0"/>
              <a:t>closing the mental account</a:t>
            </a:r>
          </a:p>
          <a:p>
            <a:pPr lvl="1"/>
            <a:r>
              <a:rPr lang="en-US" dirty="0"/>
              <a:t>Can’t reinvest, otherwise the trade is ongoing</a:t>
            </a:r>
          </a:p>
          <a:p>
            <a:pPr lvl="1"/>
            <a:r>
              <a:rPr lang="en-US" dirty="0"/>
              <a:t>Need to lock in the fake gain. What to do with the money?</a:t>
            </a:r>
          </a:p>
          <a:p>
            <a:pPr lvl="1"/>
            <a:r>
              <a:rPr lang="en-US" dirty="0"/>
              <a:t>Either leave in cash, or consume</a:t>
            </a:r>
          </a:p>
          <a:p>
            <a:pPr lvl="1"/>
            <a:r>
              <a:rPr lang="en-US" dirty="0"/>
              <a:t>Consumption choice </a:t>
            </a:r>
            <a:r>
              <a:rPr lang="en-US" i="1" dirty="0"/>
              <a:t>follows </a:t>
            </a:r>
            <a:r>
              <a:rPr lang="en-US" dirty="0"/>
              <a:t>from need to close account</a:t>
            </a:r>
          </a:p>
        </p:txBody>
      </p:sp>
    </p:spTree>
    <p:extLst>
      <p:ext uri="{BB962C8B-B14F-4D97-AF65-F5344CB8AC3E}">
        <p14:creationId xmlns:p14="http://schemas.microsoft.com/office/powerpoint/2010/main" val="4421060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066800"/>
            <a:ext cx="7467600" cy="5029200"/>
          </a:xfrm>
        </p:spPr>
        <p:txBody>
          <a:bodyPr/>
          <a:lstStyle/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" y="1219200"/>
            <a:ext cx="8229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lnSpc>
                <a:spcPct val="100000"/>
              </a:lnSpc>
              <a:spcBef>
                <a:spcPct val="20000"/>
              </a:spcBef>
              <a:spcAft>
                <a:spcPts val="800"/>
              </a:spcAft>
              <a:buChar char="•"/>
              <a:defRPr sz="24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1pPr>
            <a:lvl2pPr marL="742950" indent="-285750" algn="l" rtl="0" fontAlgn="base">
              <a:lnSpc>
                <a:spcPct val="100000"/>
              </a:lnSpc>
              <a:spcBef>
                <a:spcPct val="20000"/>
              </a:spcBef>
              <a:spcAft>
                <a:spcPts val="800"/>
              </a:spcAft>
              <a:buChar char="–"/>
              <a:defRPr sz="2000" baseline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1143000" indent="-228600" algn="l" rtl="0" fontAlgn="base">
              <a:lnSpc>
                <a:spcPct val="100000"/>
              </a:lnSpc>
              <a:spcBef>
                <a:spcPct val="20000"/>
              </a:spcBef>
              <a:spcAft>
                <a:spcPts val="800"/>
              </a:spcAft>
              <a:buChar char="•"/>
              <a:defRPr sz="1800" baseline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1600200" indent="-228600" algn="l" rtl="0" fontAlgn="base">
              <a:lnSpc>
                <a:spcPct val="100000"/>
              </a:lnSpc>
              <a:spcBef>
                <a:spcPct val="20000"/>
              </a:spcBef>
              <a:spcAft>
                <a:spcPts val="800"/>
              </a:spcAft>
              <a:buChar char="–"/>
              <a:defRPr sz="1600" baseline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2057400" indent="-228600" algn="l" rtl="0" fontAlgn="base">
              <a:lnSpc>
                <a:spcPct val="100000"/>
              </a:lnSpc>
              <a:spcBef>
                <a:spcPct val="20000"/>
              </a:spcBef>
              <a:spcAft>
                <a:spcPts val="800"/>
              </a:spcAft>
              <a:buChar char="»"/>
              <a:defRPr sz="140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/>
              <a:t>Interesting puzzle about how investors react to arbitrary new information</a:t>
            </a:r>
          </a:p>
          <a:p>
            <a:endParaRPr lang="en-US" kern="0" dirty="0"/>
          </a:p>
          <a:p>
            <a:r>
              <a:rPr lang="en-US" kern="0" dirty="0"/>
              <a:t>Reinforces self-image and self-deception as fundamental components of trading for gains and losses</a:t>
            </a:r>
          </a:p>
          <a:p>
            <a:endParaRPr lang="en-US" kern="0" dirty="0"/>
          </a:p>
          <a:p>
            <a:r>
              <a:rPr lang="en-US" kern="0" dirty="0"/>
              <a:t>Link to consumption is curious, not clear what’s chicken and what’s egg here. </a:t>
            </a:r>
          </a:p>
          <a:p>
            <a:endParaRPr lang="en-US" kern="0" dirty="0"/>
          </a:p>
          <a:p>
            <a:r>
              <a:rPr lang="en-US" kern="0" dirty="0"/>
              <a:t>Lots to think about</a:t>
            </a:r>
          </a:p>
          <a:p>
            <a:endParaRPr lang="en-US" kern="0" dirty="0"/>
          </a:p>
          <a:p>
            <a:endParaRPr lang="en-US" kern="0" dirty="0"/>
          </a:p>
          <a:p>
            <a:endParaRPr lang="en-US" kern="0" dirty="0"/>
          </a:p>
          <a:p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2456235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21F42-7664-7066-B66B-72CFCC18D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people sell winners more than losers?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37BEF1-DE68-35DB-75BD-E97292F637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Rational</a:t>
            </a:r>
          </a:p>
          <a:p>
            <a:pPr lvl="1"/>
            <a:r>
              <a:rPr lang="en-US" dirty="0"/>
              <a:t>Portfolio Rebalancing, Private Information</a:t>
            </a:r>
          </a:p>
          <a:p>
            <a:r>
              <a:rPr lang="en-US" dirty="0"/>
              <a:t>Behavioral</a:t>
            </a:r>
          </a:p>
          <a:p>
            <a:pPr lvl="1"/>
            <a:r>
              <a:rPr lang="en-US" dirty="0"/>
              <a:t>Unjustified Belief in Mean Reversion </a:t>
            </a:r>
            <a:r>
              <a:rPr lang="en-US" sz="2000" dirty="0"/>
              <a:t>(</a:t>
            </a:r>
            <a:r>
              <a:rPr lang="en-US" sz="2000" dirty="0" err="1"/>
              <a:t>Odean</a:t>
            </a:r>
            <a:r>
              <a:rPr lang="en-US" sz="2000" dirty="0"/>
              <a:t> 1998)</a:t>
            </a:r>
          </a:p>
          <a:p>
            <a:pPr lvl="1"/>
            <a:r>
              <a:rPr lang="en-US" dirty="0"/>
              <a:t>Prospect Theory </a:t>
            </a:r>
            <a:r>
              <a:rPr lang="en-US" sz="2000" dirty="0"/>
              <a:t>(</a:t>
            </a:r>
            <a:r>
              <a:rPr lang="en-US" sz="2000" dirty="0" err="1"/>
              <a:t>Shefrin</a:t>
            </a:r>
            <a:r>
              <a:rPr lang="en-US" sz="2000" dirty="0"/>
              <a:t> and Statman 1985)</a:t>
            </a:r>
            <a:endParaRPr lang="en-US" dirty="0"/>
          </a:p>
          <a:p>
            <a:pPr lvl="1"/>
            <a:r>
              <a:rPr lang="en-US" dirty="0"/>
              <a:t>Realization Utility </a:t>
            </a:r>
            <a:r>
              <a:rPr lang="en-US" sz="2000" dirty="0"/>
              <a:t>(</a:t>
            </a:r>
            <a:r>
              <a:rPr lang="en-US" sz="2000" dirty="0" err="1"/>
              <a:t>Barberis</a:t>
            </a:r>
            <a:r>
              <a:rPr lang="en-US" sz="2000" dirty="0"/>
              <a:t> and </a:t>
            </a:r>
            <a:r>
              <a:rPr lang="en-US" sz="2000" dirty="0" err="1"/>
              <a:t>Xiong</a:t>
            </a:r>
            <a:r>
              <a:rPr lang="en-US" sz="2000" dirty="0"/>
              <a:t> (2011)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Cognitive Dissonance (</a:t>
            </a:r>
            <a:r>
              <a:rPr lang="en-US" sz="2000" dirty="0"/>
              <a:t>Chang, Solomon and </a:t>
            </a:r>
            <a:r>
              <a:rPr lang="en-US" sz="2000" dirty="0" err="1"/>
              <a:t>Westerfield</a:t>
            </a:r>
            <a:r>
              <a:rPr lang="en-US" sz="2000" dirty="0"/>
              <a:t> 2016)</a:t>
            </a:r>
            <a:endParaRPr lang="en-US" dirty="0"/>
          </a:p>
          <a:p>
            <a:pPr lvl="1"/>
            <a:r>
              <a:rPr lang="en-US" dirty="0"/>
              <a:t>Speculation and Belief Updating </a:t>
            </a:r>
            <a:r>
              <a:rPr lang="en-US" sz="2000" dirty="0"/>
              <a:t>(Ben-David and </a:t>
            </a:r>
            <a:r>
              <a:rPr lang="en-US" sz="2000" dirty="0" err="1"/>
              <a:t>Hirshleifer</a:t>
            </a:r>
            <a:r>
              <a:rPr lang="en-US" sz="2000" dirty="0"/>
              <a:t> 2012)</a:t>
            </a:r>
          </a:p>
          <a:p>
            <a:pPr lvl="1"/>
            <a:r>
              <a:rPr lang="en-US" dirty="0"/>
              <a:t>Selective Attention</a:t>
            </a:r>
            <a:r>
              <a:rPr lang="en-US" sz="2000" dirty="0"/>
              <a:t> (This paper!)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221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2400"/>
            <a:ext cx="8458200" cy="533400"/>
          </a:xfrm>
        </p:spPr>
        <p:txBody>
          <a:bodyPr/>
          <a:lstStyle/>
          <a:p>
            <a:r>
              <a:rPr lang="en-US" dirty="0"/>
              <a:t>The Problem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763C700-D6C1-038F-012C-9624AE5D1A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number of theories of the </a:t>
            </a:r>
            <a:r>
              <a:rPr lang="en-US"/>
              <a:t>disposition effect is too damn high!</a:t>
            </a:r>
          </a:p>
        </p:txBody>
      </p:sp>
    </p:spTree>
    <p:extLst>
      <p:ext uri="{BB962C8B-B14F-4D97-AF65-F5344CB8AC3E}">
        <p14:creationId xmlns:p14="http://schemas.microsoft.com/office/powerpoint/2010/main" val="718843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2400"/>
            <a:ext cx="8458200" cy="533400"/>
          </a:xfrm>
        </p:spPr>
        <p:txBody>
          <a:bodyPr/>
          <a:lstStyle/>
          <a:p>
            <a:r>
              <a:rPr lang="en-US" dirty="0"/>
              <a:t>The Solution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763C700-D6C1-038F-012C-9624AE5D1A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84A8599-7F2E-D70F-B19C-159A4A6DCE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219200"/>
            <a:ext cx="8306069" cy="4701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188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21F42-7664-7066-B66B-72CFCC18D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(Somewhat) New Facts, New Theories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37BEF1-DE68-35DB-75BD-E97292F637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5181600"/>
          </a:xfrm>
        </p:spPr>
        <p:txBody>
          <a:bodyPr/>
          <a:lstStyle/>
          <a:p>
            <a:r>
              <a:rPr lang="en-US" dirty="0"/>
              <a:t>If you display gains since a random day’s price, investors react only if the new data shows it to be a gain</a:t>
            </a:r>
          </a:p>
          <a:p>
            <a:pPr lvl="1"/>
            <a:r>
              <a:rPr lang="en-US" dirty="0"/>
              <a:t>Reacting to wrong data well established, selective aspect is new</a:t>
            </a:r>
          </a:p>
          <a:p>
            <a:r>
              <a:rPr lang="en-US" dirty="0"/>
              <a:t>Investors consume more out of these fictitious gains</a:t>
            </a:r>
          </a:p>
          <a:p>
            <a:pPr lvl="1"/>
            <a:r>
              <a:rPr lang="en-US" i="1" dirty="0"/>
              <a:t>“To the best of our knowledge, no existing research paper has been able to look at how the disposition effect applies to consumption.”</a:t>
            </a:r>
          </a:p>
          <a:p>
            <a:pPr lvl="1"/>
            <a:r>
              <a:rPr lang="en-US" dirty="0"/>
              <a:t>C.f. “The Consumption Response to Realized Capital Gains: Evidence from Mutual Fund Liquidations”</a:t>
            </a:r>
            <a:br>
              <a:rPr lang="en-US" dirty="0"/>
            </a:br>
            <a:r>
              <a:rPr lang="en-US" dirty="0"/>
              <a:t>Meyer, </a:t>
            </a:r>
            <a:r>
              <a:rPr lang="en-US" dirty="0" err="1"/>
              <a:t>Pagel</a:t>
            </a:r>
            <a:r>
              <a:rPr lang="en-US" dirty="0"/>
              <a:t>, and </a:t>
            </a:r>
            <a:r>
              <a:rPr lang="en-US" dirty="0" err="1"/>
              <a:t>Previtero</a:t>
            </a:r>
            <a:r>
              <a:rPr lang="en-US" dirty="0"/>
              <a:t> (2018). </a:t>
            </a:r>
          </a:p>
          <a:p>
            <a:pPr lvl="1"/>
            <a:r>
              <a:rPr lang="en-US" dirty="0"/>
              <a:t>“Fully closed: Individual responses to realized capital gains and losses.” Meyer and </a:t>
            </a:r>
            <a:r>
              <a:rPr lang="en-US" dirty="0" err="1"/>
              <a:t>Pagel</a:t>
            </a:r>
            <a:r>
              <a:rPr lang="en-US" dirty="0"/>
              <a:t> (2019)</a:t>
            </a:r>
          </a:p>
        </p:txBody>
      </p:sp>
    </p:spTree>
    <p:extLst>
      <p:ext uri="{BB962C8B-B14F-4D97-AF65-F5344CB8AC3E}">
        <p14:creationId xmlns:p14="http://schemas.microsoft.com/office/powerpoint/2010/main" val="21478203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21F42-7664-7066-B66B-72CFCC18D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Why, Following the What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37BEF1-DE68-35DB-75BD-E97292F637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066800"/>
            <a:ext cx="8839200" cy="5181600"/>
          </a:xfrm>
        </p:spPr>
        <p:txBody>
          <a:bodyPr/>
          <a:lstStyle/>
          <a:p>
            <a:pPr lvl="1"/>
            <a:endParaRPr lang="en-US" sz="100" dirty="0"/>
          </a:p>
          <a:p>
            <a:r>
              <a:rPr lang="en-US" dirty="0"/>
              <a:t>Main focus is on identification – trying to frame this as an exogenous driver of consumption, rule out other links</a:t>
            </a:r>
          </a:p>
          <a:p>
            <a:r>
              <a:rPr lang="en-US" dirty="0"/>
              <a:t>Alternative focus: Why exactly are investors doing any of this?</a:t>
            </a:r>
          </a:p>
          <a:p>
            <a:r>
              <a:rPr lang="en-US" dirty="0"/>
              <a:t>Three alternatives posed in the paper </a:t>
            </a:r>
          </a:p>
          <a:p>
            <a:r>
              <a:rPr lang="en-US" dirty="0"/>
              <a:t>“</a:t>
            </a:r>
            <a:r>
              <a:rPr lang="en-US" i="1" dirty="0"/>
              <a:t>(1) individuals are simply confused about their actual capital gains, </a:t>
            </a:r>
            <a:br>
              <a:rPr lang="en-US" i="1" dirty="0"/>
            </a:br>
            <a:r>
              <a:rPr lang="en-US" i="1" dirty="0"/>
              <a:t>(2) individuals are confused by tax considerations related to the reform, and </a:t>
            </a:r>
            <a:br>
              <a:rPr lang="en-US" i="1" dirty="0"/>
            </a:br>
            <a:r>
              <a:rPr lang="en-US" i="1" dirty="0"/>
              <a:t>(3) individuals are selectively inattentive to their actual capital gains.</a:t>
            </a:r>
          </a:p>
          <a:p>
            <a:r>
              <a:rPr lang="en-US" dirty="0"/>
              <a:t>Not always clear if selective attention here is a separate effect from baseline DE, related to baseline DE, the same explanation as for baseline DE</a:t>
            </a:r>
          </a:p>
        </p:txBody>
      </p:sp>
    </p:spTree>
    <p:extLst>
      <p:ext uri="{BB962C8B-B14F-4D97-AF65-F5344CB8AC3E}">
        <p14:creationId xmlns:p14="http://schemas.microsoft.com/office/powerpoint/2010/main" val="12721403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21F42-7664-7066-B66B-72CFCC18D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Selective Attention May Not Be Attention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37BEF1-DE68-35DB-75BD-E97292F637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5181600"/>
          </a:xfrm>
        </p:spPr>
        <p:txBody>
          <a:bodyPr/>
          <a:lstStyle/>
          <a:p>
            <a:r>
              <a:rPr lang="en-US" dirty="0"/>
              <a:t>Is selective attention actually an explanation? </a:t>
            </a:r>
          </a:p>
          <a:p>
            <a:r>
              <a:rPr lang="en-US" dirty="0"/>
              <a:t>First problem: No evidence of attention effects</a:t>
            </a:r>
          </a:p>
          <a:p>
            <a:pPr marL="800100" lvl="1"/>
            <a:r>
              <a:rPr lang="en-US" dirty="0"/>
              <a:t>Investors don’t </a:t>
            </a:r>
            <a:r>
              <a:rPr lang="en-US" i="1" dirty="0"/>
              <a:t>act </a:t>
            </a:r>
            <a:r>
              <a:rPr lang="en-US" dirty="0"/>
              <a:t>on real losses if they’re fake gains, but no indication they stop paying attention</a:t>
            </a:r>
          </a:p>
          <a:p>
            <a:pPr marL="400050"/>
            <a:r>
              <a:rPr lang="en-US" dirty="0"/>
              <a:t>The alternative is that something else triggered action (e.g. the new information)</a:t>
            </a:r>
          </a:p>
          <a:p>
            <a:pPr marL="400050"/>
            <a:r>
              <a:rPr lang="en-US" dirty="0"/>
              <a:t>We know they’re still tracking the true basis, because they ignore fictitious losses (i.e. they know the true gain and loss)</a:t>
            </a:r>
          </a:p>
          <a:p>
            <a:pPr marL="400050"/>
            <a:r>
              <a:rPr lang="en-US" dirty="0"/>
              <a:t>Risks being more a </a:t>
            </a:r>
            <a:r>
              <a:rPr lang="en-US" i="1" dirty="0" err="1"/>
              <a:t>relabelling</a:t>
            </a:r>
            <a:r>
              <a:rPr lang="en-US" i="1" dirty="0"/>
              <a:t> </a:t>
            </a:r>
            <a:r>
              <a:rPr lang="en-US" dirty="0"/>
              <a:t>of the different action than an </a:t>
            </a:r>
            <a:r>
              <a:rPr lang="en-US" i="1" dirty="0"/>
              <a:t>explanation </a:t>
            </a:r>
            <a:r>
              <a:rPr lang="en-US" dirty="0"/>
              <a:t>of the different action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06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21F42-7664-7066-B66B-72CFCC18D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it Selective?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37BEF1-DE68-35DB-75BD-E97292F637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5181600"/>
          </a:xfrm>
        </p:spPr>
        <p:txBody>
          <a:bodyPr/>
          <a:lstStyle/>
          <a:p>
            <a:r>
              <a:rPr lang="en-US" dirty="0"/>
              <a:t>Also don’t know </a:t>
            </a:r>
            <a:r>
              <a:rPr lang="en-US" i="1" dirty="0"/>
              <a:t>why </a:t>
            </a:r>
            <a:r>
              <a:rPr lang="en-US" dirty="0"/>
              <a:t>the attention is selectively applied</a:t>
            </a:r>
          </a:p>
          <a:p>
            <a:pPr lvl="1"/>
            <a:r>
              <a:rPr lang="en-US" dirty="0"/>
              <a:t>The most psychologically interesting aspect</a:t>
            </a:r>
          </a:p>
          <a:p>
            <a:r>
              <a:rPr lang="en-US" i="1" dirty="0"/>
              <a:t>“Individuals sell winners because they believe they have made money; hence, they consume more.”</a:t>
            </a:r>
          </a:p>
          <a:p>
            <a:r>
              <a:rPr lang="en-US" i="1" dirty="0"/>
              <a:t>“Individuals sell to consume, and if they are under the (mistaken) assumption that they are richer, they consume more.”</a:t>
            </a:r>
          </a:p>
          <a:p>
            <a:r>
              <a:rPr lang="en-US" i="1" dirty="0"/>
              <a:t>“Individuals do not react to fake losers, they respond more when it is easier for them to fool themselves...”</a:t>
            </a:r>
          </a:p>
          <a:p>
            <a:r>
              <a:rPr lang="en-US" i="1" dirty="0"/>
              <a:t>“Therefore, choosing to be inattentive about an actual loss allows investors to overcome the disposition effect and sell a loser.”</a:t>
            </a:r>
          </a:p>
          <a:p>
            <a:endParaRPr lang="en-US" dirty="0"/>
          </a:p>
          <a:p>
            <a:endParaRPr lang="en-US" i="1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3494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21F42-7664-7066-B66B-72CFCC18D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Theory of Selectivity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37BEF1-DE68-35DB-75BD-E97292F637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5181600"/>
          </a:xfrm>
        </p:spPr>
        <p:txBody>
          <a:bodyPr/>
          <a:lstStyle/>
          <a:p>
            <a:r>
              <a:rPr lang="en-US" dirty="0"/>
              <a:t>Simplest version of the DE that explains tons of facts (including this paper): </a:t>
            </a:r>
            <a:r>
              <a:rPr lang="en-US" i="1" dirty="0"/>
              <a:t>Self-Image</a:t>
            </a:r>
          </a:p>
          <a:p>
            <a:pPr lvl="1"/>
            <a:r>
              <a:rPr lang="en-US" sz="2000" dirty="0"/>
              <a:t>People don’t like feeling like an idiot, and selling a loser means admitting you screwed up</a:t>
            </a:r>
          </a:p>
          <a:p>
            <a:pPr lvl="1"/>
            <a:r>
              <a:rPr lang="en-US" sz="2000" dirty="0"/>
              <a:t>Selling a winner, and locking it in, makes you feel like a genius</a:t>
            </a:r>
          </a:p>
          <a:p>
            <a:pPr lvl="1"/>
            <a:r>
              <a:rPr lang="en-US" sz="2000" dirty="0"/>
              <a:t>Like realization utility, but gives a </a:t>
            </a:r>
            <a:r>
              <a:rPr lang="en-US" sz="2000" dirty="0" err="1"/>
              <a:t>microfoundation</a:t>
            </a:r>
            <a:r>
              <a:rPr lang="en-US" sz="2000" dirty="0"/>
              <a:t>, and predictions for when realization </a:t>
            </a:r>
            <a:r>
              <a:rPr lang="en-US" sz="2000" i="1" dirty="0"/>
              <a:t>won’t </a:t>
            </a:r>
            <a:r>
              <a:rPr lang="en-US" sz="2000" dirty="0"/>
              <a:t>generate disutility</a:t>
            </a:r>
            <a:endParaRPr lang="en-US" sz="600" dirty="0"/>
          </a:p>
          <a:p>
            <a:pPr lvl="1"/>
            <a:endParaRPr lang="en-US" sz="400" dirty="0"/>
          </a:p>
          <a:p>
            <a:r>
              <a:rPr lang="en-US" dirty="0"/>
              <a:t>Closest theory is Cognitive Dissonance </a:t>
            </a:r>
            <a:r>
              <a:rPr lang="en-US" sz="1700" dirty="0"/>
              <a:t>(Chang, Solomon, </a:t>
            </a:r>
            <a:r>
              <a:rPr lang="en-US" sz="1700" dirty="0" err="1"/>
              <a:t>Westerfield</a:t>
            </a:r>
            <a:r>
              <a:rPr lang="en-US" sz="1700" dirty="0"/>
              <a:t> 2016)</a:t>
            </a:r>
          </a:p>
          <a:p>
            <a:pPr lvl="1"/>
            <a:r>
              <a:rPr lang="en-US" dirty="0"/>
              <a:t>But this is only a theory of losses (my big regret)</a:t>
            </a:r>
          </a:p>
          <a:p>
            <a:pPr lvl="1"/>
            <a:endParaRPr lang="en-US" sz="600" dirty="0"/>
          </a:p>
          <a:p>
            <a:r>
              <a:rPr lang="en-US" dirty="0"/>
              <a:t>This explains </a:t>
            </a:r>
            <a:r>
              <a:rPr lang="en-US" i="1" dirty="0"/>
              <a:t>tons </a:t>
            </a:r>
            <a:r>
              <a:rPr lang="en-US" dirty="0"/>
              <a:t>of the existing evidence about the DE!</a:t>
            </a:r>
          </a:p>
        </p:txBody>
      </p:sp>
    </p:spTree>
    <p:extLst>
      <p:ext uri="{BB962C8B-B14F-4D97-AF65-F5344CB8AC3E}">
        <p14:creationId xmlns:p14="http://schemas.microsoft.com/office/powerpoint/2010/main" val="128131789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99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41928</TotalTime>
  <Words>1206</Words>
  <Application>Microsoft Macintosh PowerPoint</Application>
  <PresentationFormat>On-screen Show (4:3)</PresentationFormat>
  <Paragraphs>117</Paragraphs>
  <Slides>14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Default Design</vt:lpstr>
      <vt:lpstr>Discussion of “Consumption out of Fictitious Capital Gains  and Selective Inattention”</vt:lpstr>
      <vt:lpstr>Why do people sell winners more than losers?</vt:lpstr>
      <vt:lpstr>The Problem</vt:lpstr>
      <vt:lpstr>The Solution</vt:lpstr>
      <vt:lpstr>(Somewhat) New Facts, New Theories</vt:lpstr>
      <vt:lpstr>The Why, Following the What</vt:lpstr>
      <vt:lpstr>Selective Attention May Not Be Attention</vt:lpstr>
      <vt:lpstr>Why is it Selective?</vt:lpstr>
      <vt:lpstr>A Theory of Selectivity</vt:lpstr>
      <vt:lpstr>All the things Self-Image Explains, Part 1</vt:lpstr>
      <vt:lpstr>All the things Self-Image Explains, Part 2</vt:lpstr>
      <vt:lpstr>Crisper Explanation of the Current Results</vt:lpstr>
      <vt:lpstr>A New Twist on Consumption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Solomon</dc:creator>
  <cp:lastModifiedBy>David Solomon</cp:lastModifiedBy>
  <cp:revision>1166</cp:revision>
  <dcterms:created xsi:type="dcterms:W3CDTF">2006-10-18T02:33:47Z</dcterms:created>
  <dcterms:modified xsi:type="dcterms:W3CDTF">2024-10-08T20:46:30Z</dcterms:modified>
</cp:coreProperties>
</file>