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03" r:id="rId2"/>
    <p:sldId id="504" r:id="rId3"/>
    <p:sldId id="520" r:id="rId4"/>
    <p:sldId id="522" r:id="rId5"/>
    <p:sldId id="509" r:id="rId6"/>
    <p:sldId id="505" r:id="rId7"/>
    <p:sldId id="507" r:id="rId8"/>
    <p:sldId id="510" r:id="rId9"/>
    <p:sldId id="508" r:id="rId10"/>
    <p:sldId id="513" r:id="rId11"/>
    <p:sldId id="514" r:id="rId12"/>
    <p:sldId id="517" r:id="rId13"/>
    <p:sldId id="515" r:id="rId14"/>
    <p:sldId id="542" r:id="rId15"/>
    <p:sldId id="518" r:id="rId16"/>
    <p:sldId id="524" r:id="rId17"/>
    <p:sldId id="519" r:id="rId18"/>
    <p:sldId id="521" r:id="rId19"/>
    <p:sldId id="541" r:id="rId20"/>
    <p:sldId id="525" r:id="rId21"/>
    <p:sldId id="523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6" r:id="rId31"/>
    <p:sldId id="526" r:id="rId32"/>
    <p:sldId id="537" r:id="rId33"/>
    <p:sldId id="540" r:id="rId34"/>
    <p:sldId id="538" r:id="rId35"/>
    <p:sldId id="53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D1E"/>
    <a:srgbClr val="F79A2D"/>
    <a:srgbClr val="98012E"/>
    <a:srgbClr val="9E2240"/>
    <a:srgbClr val="E7BC03"/>
    <a:srgbClr val="9D2323"/>
    <a:srgbClr val="FCBB04"/>
    <a:srgbClr val="A11F28"/>
    <a:srgbClr val="A9172F"/>
    <a:srgbClr val="B5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0929"/>
  </p:normalViewPr>
  <p:slideViewPr>
    <p:cSldViewPr>
      <p:cViewPr>
        <p:scale>
          <a:sx n="100" d="100"/>
          <a:sy n="100" d="100"/>
        </p:scale>
        <p:origin x="642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D379-538E-4D59-A3E4-E1A8A10BB2F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EDB4-B5B8-411F-A6F2-BC84A61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DC798-4922-4FC5-ABF2-BEF3C3257AFB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F9B6-FB32-455F-ABF1-B8B323348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Image result for Boston College carroll school of management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7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4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defRPr sz="20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defRPr sz="1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defRPr sz="1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8779" y="6571861"/>
            <a:ext cx="2990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Solomon on I, K, VN &amp; V</a:t>
            </a:r>
            <a:endParaRPr lang="en-US" sz="16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10200" y="6581001"/>
            <a:ext cx="37018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 Managers Paid for Investment Skill?</a:t>
            </a:r>
          </a:p>
          <a:p>
            <a:pPr algn="r"/>
            <a:endParaRPr lang="en-US" sz="1600" baseline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62724"/>
            <a:ext cx="9144000" cy="295275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755552"/>
            <a:ext cx="9144000" cy="50800"/>
          </a:xfrm>
          <a:prstGeom prst="rect">
            <a:avLst/>
          </a:prstGeom>
          <a:solidFill>
            <a:srgbClr val="F38D1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 userDrawn="1"/>
        </p:nvSpPr>
        <p:spPr bwMode="auto">
          <a:xfrm>
            <a:off x="11582400" y="-261112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0" y="25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Boston College logo"/>
          <p:cNvSpPr>
            <a:spLocks noChangeAspect="1" noChangeArrowheads="1"/>
          </p:cNvSpPr>
          <p:nvPr userDrawn="1"/>
        </p:nvSpPr>
        <p:spPr bwMode="auto">
          <a:xfrm>
            <a:off x="4943475" y="4894383"/>
            <a:ext cx="271973" cy="2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Boston College carroll school of management log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16565" r="2560" b="54203"/>
          <a:stretch/>
        </p:blipFill>
        <p:spPr bwMode="auto">
          <a:xfrm>
            <a:off x="3371849" y="6625408"/>
            <a:ext cx="2095501" cy="1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1470025"/>
          </a:xfrm>
        </p:spPr>
        <p:txBody>
          <a:bodyPr/>
          <a:lstStyle/>
          <a:p>
            <a:pPr algn="ctr"/>
            <a:r>
              <a:rPr lang="en-US" sz="2400" dirty="0" smtClean="0"/>
              <a:t>Discussion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“Are Mutual Fund Managers Paid for Investment Skill?”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64183"/>
            <a:ext cx="7772400" cy="1752600"/>
          </a:xfrm>
        </p:spPr>
        <p:txBody>
          <a:bodyPr/>
          <a:lstStyle/>
          <a:p>
            <a:r>
              <a:rPr lang="en-US" sz="2400" dirty="0" smtClean="0"/>
              <a:t>Paper by:</a:t>
            </a:r>
          </a:p>
          <a:p>
            <a:r>
              <a:rPr lang="en-US" sz="2400" dirty="0" smtClean="0"/>
              <a:t>Markus </a:t>
            </a:r>
            <a:r>
              <a:rPr lang="en-US" sz="2400" dirty="0" err="1" smtClean="0"/>
              <a:t>Ibert</a:t>
            </a:r>
            <a:r>
              <a:rPr lang="en-US" sz="2400" dirty="0" smtClean="0"/>
              <a:t> (SSE), Ron </a:t>
            </a:r>
            <a:r>
              <a:rPr lang="en-US" sz="2400" dirty="0" err="1" smtClean="0"/>
              <a:t>Kaniel</a:t>
            </a:r>
            <a:r>
              <a:rPr lang="en-US" sz="2400" dirty="0" smtClean="0"/>
              <a:t> (Rochester)</a:t>
            </a:r>
            <a:br>
              <a:rPr lang="en-US" sz="2400" dirty="0" smtClean="0"/>
            </a:br>
            <a:r>
              <a:rPr lang="en-US" sz="2400" dirty="0" err="1" smtClean="0"/>
              <a:t>Stijn</a:t>
            </a:r>
            <a:r>
              <a:rPr lang="en-US" sz="2400" dirty="0" smtClean="0"/>
              <a:t> Van </a:t>
            </a:r>
            <a:r>
              <a:rPr lang="en-US" sz="2400" dirty="0" err="1" smtClean="0"/>
              <a:t>Nieuwerburgh</a:t>
            </a:r>
            <a:r>
              <a:rPr lang="en-US" sz="2400" dirty="0" smtClean="0"/>
              <a:t> (NYU), </a:t>
            </a:r>
            <a:r>
              <a:rPr lang="en-US" sz="2400" dirty="0" err="1" smtClean="0"/>
              <a:t>Roine</a:t>
            </a:r>
            <a:r>
              <a:rPr lang="en-US" sz="2400" dirty="0" smtClean="0"/>
              <a:t> </a:t>
            </a:r>
            <a:r>
              <a:rPr lang="en-US" sz="2400" dirty="0" err="1" smtClean="0"/>
              <a:t>Vestman</a:t>
            </a:r>
            <a:r>
              <a:rPr lang="en-US" sz="2400" dirty="0" smtClean="0"/>
              <a:t> (Stockholm)</a:t>
            </a:r>
          </a:p>
          <a:p>
            <a:endParaRPr lang="en-US" sz="2400" dirty="0" smtClean="0"/>
          </a:p>
          <a:p>
            <a:r>
              <a:rPr lang="en-US" sz="2400" dirty="0" smtClean="0"/>
              <a:t>Discussion by:</a:t>
            </a:r>
            <a:endParaRPr lang="en-US" sz="900" dirty="0" smtClean="0"/>
          </a:p>
          <a:p>
            <a:endParaRPr lang="en-US" sz="600" dirty="0"/>
          </a:p>
          <a:p>
            <a:r>
              <a:rPr lang="en-US" sz="2400" dirty="0"/>
              <a:t>David </a:t>
            </a:r>
            <a:r>
              <a:rPr lang="en-US" sz="2400" dirty="0" smtClean="0"/>
              <a:t>Solomon </a:t>
            </a:r>
            <a:r>
              <a:rPr lang="en-US" sz="2000" dirty="0" smtClean="0"/>
              <a:t>(Boston </a:t>
            </a:r>
            <a:r>
              <a:rPr lang="en-US" sz="2000" dirty="0"/>
              <a:t>College)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2400" dirty="0"/>
              <a:t>2018 GSU CEAR-Finance </a:t>
            </a:r>
            <a:r>
              <a:rPr lang="en-US" sz="2400" dirty="0" smtClean="0"/>
              <a:t>Conference</a:t>
            </a:r>
          </a:p>
          <a:p>
            <a:r>
              <a:rPr lang="en-US" sz="2400" dirty="0" smtClean="0"/>
              <a:t>April </a:t>
            </a:r>
            <a:r>
              <a:rPr lang="en-US" sz="2400" dirty="0" smtClean="0"/>
              <a:t>14</a:t>
            </a:r>
            <a:r>
              <a:rPr lang="en-US" sz="2400" baseline="30000" dirty="0" smtClean="0"/>
              <a:t>th</a:t>
            </a:r>
            <a:r>
              <a:rPr lang="en-US" sz="2400" dirty="0"/>
              <a:t>, 2018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401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#2: The Market Efficiency Perspective:</a:t>
            </a:r>
          </a:p>
          <a:p>
            <a:pPr lvl="1"/>
            <a:r>
              <a:rPr lang="en-US" sz="2200" dirty="0" smtClean="0"/>
              <a:t>The mutual fund is a </a:t>
            </a:r>
            <a:r>
              <a:rPr lang="en-US" sz="2200" i="1" dirty="0" smtClean="0"/>
              <a:t>fund manager picking stocks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6708174" y="2483066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6" y="2886383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pl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5" y="3324989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leonardo dicaprio wolf of wall stre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5449" r="8935"/>
          <a:stretch/>
        </p:blipFill>
        <p:spPr bwMode="auto">
          <a:xfrm>
            <a:off x="5779698" y="2469792"/>
            <a:ext cx="1447800" cy="1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581400" y="2943837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61027" y="24204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9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2509281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471992" y="1783535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54" y="2196021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appl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00" y="3270897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facebook logo sm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84" y="278638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image disney corpo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39" y="3804109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7362550" y="2196021"/>
            <a:ext cx="243702" cy="3595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484401" y="2438400"/>
            <a:ext cx="546533" cy="34798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84401" y="3402237"/>
            <a:ext cx="634401" cy="7429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545937" y="2925871"/>
            <a:ext cx="593501" cy="9950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84401" y="3782639"/>
            <a:ext cx="510469" cy="2304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0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#2: The Market Efficiency Perspective:</a:t>
            </a:r>
          </a:p>
          <a:p>
            <a:pPr lvl="1"/>
            <a:r>
              <a:rPr lang="en-US" sz="2200" dirty="0" smtClean="0"/>
              <a:t>The mutual fund is a </a:t>
            </a:r>
            <a:r>
              <a:rPr lang="en-US" sz="2200" i="1" dirty="0" smtClean="0"/>
              <a:t>fund manager picking stocks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6708174" y="2483066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6" y="2886383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pl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5" y="3324989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leonardo dicaprio wolf of wall stre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5449" r="8935"/>
          <a:stretch/>
        </p:blipFill>
        <p:spPr bwMode="auto">
          <a:xfrm>
            <a:off x="5779698" y="2469792"/>
            <a:ext cx="1447800" cy="1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581400" y="2943837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61027" y="24204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9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2509281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471992" y="1783535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54" y="2196021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appl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00" y="3270897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facebook logo sm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84" y="278638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image disney corpo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39" y="3804109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7362550" y="2196021"/>
            <a:ext cx="243702" cy="3595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484401" y="2438400"/>
            <a:ext cx="546533" cy="34798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84401" y="3402237"/>
            <a:ext cx="634401" cy="7429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545937" y="2925871"/>
            <a:ext cx="593501" cy="9950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84401" y="3782639"/>
            <a:ext cx="510469" cy="2304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Related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r="19105"/>
          <a:stretch/>
        </p:blipFill>
        <p:spPr bwMode="auto">
          <a:xfrm>
            <a:off x="4347713" y="4572000"/>
            <a:ext cx="1143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3200400" y="3897888"/>
            <a:ext cx="994060" cy="1055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8796" y="39030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7531" r="12462" b="16054"/>
          <a:stretch/>
        </p:blipFill>
        <p:spPr bwMode="auto">
          <a:xfrm>
            <a:off x="3673349" y="3983728"/>
            <a:ext cx="59655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5785078" y="3940242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0" y="4352728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appl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86" y="5427604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facebook logo sm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70" y="4943089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Image result for image disney corpo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25" y="596081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V="1">
            <a:off x="5675636" y="4352728"/>
            <a:ext cx="243702" cy="3595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797487" y="4595107"/>
            <a:ext cx="546533" cy="3479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97487" y="5558944"/>
            <a:ext cx="634401" cy="7429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859023" y="5082578"/>
            <a:ext cx="593501" cy="99508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97487" y="5939346"/>
            <a:ext cx="510469" cy="23049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8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#2: The Market Efficiency Perspective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467600" cy="5029200"/>
          </a:xfrm>
        </p:spPr>
        <p:txBody>
          <a:bodyPr/>
          <a:lstStyle/>
          <a:p>
            <a:r>
              <a:rPr lang="en-US" sz="2400" dirty="0" smtClean="0"/>
              <a:t>General Conclusions:</a:t>
            </a:r>
          </a:p>
          <a:p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average </a:t>
            </a:r>
            <a:r>
              <a:rPr lang="en-US" dirty="0"/>
              <a:t>fund underperforms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Jensen </a:t>
            </a:r>
            <a:r>
              <a:rPr lang="en-US" sz="1600" dirty="0"/>
              <a:t>(1968), </a:t>
            </a:r>
            <a:r>
              <a:rPr lang="en-US" sz="1600" dirty="0" err="1"/>
              <a:t>Carhart</a:t>
            </a:r>
            <a:r>
              <a:rPr lang="en-US" sz="1600" dirty="0"/>
              <a:t> (1997</a:t>
            </a:r>
            <a:r>
              <a:rPr lang="en-US" sz="1600" dirty="0" smtClean="0"/>
              <a:t>), </a:t>
            </a:r>
            <a:r>
              <a:rPr lang="en-US" sz="1600" dirty="0" err="1" smtClean="0"/>
              <a:t>Fama</a:t>
            </a:r>
            <a:r>
              <a:rPr lang="en-US" sz="1600" dirty="0" smtClean="0"/>
              <a:t> </a:t>
            </a:r>
            <a:r>
              <a:rPr lang="en-US" sz="1600" dirty="0"/>
              <a:t>and French (2010</a:t>
            </a:r>
            <a:r>
              <a:rPr lang="en-US" sz="1600" dirty="0" smtClean="0"/>
              <a:t>)…</a:t>
            </a:r>
            <a:endParaRPr lang="en-US" sz="600" dirty="0" smtClean="0"/>
          </a:p>
          <a:p>
            <a:pPr marL="0" indent="0">
              <a:buNone/>
            </a:pPr>
            <a:r>
              <a:rPr lang="en-US" sz="600" dirty="0" smtClean="0"/>
              <a:t>	</a:t>
            </a:r>
            <a:endParaRPr lang="en-US" sz="1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Past fund returns are a weak predictor of future returns</a:t>
            </a:r>
            <a:br>
              <a:rPr lang="en-US" dirty="0" smtClean="0"/>
            </a:br>
            <a:r>
              <a:rPr lang="en-US" sz="1400" dirty="0" err="1" smtClean="0"/>
              <a:t>Carhart</a:t>
            </a:r>
            <a:r>
              <a:rPr lang="en-US" sz="1400" dirty="0" smtClean="0"/>
              <a:t> </a:t>
            </a:r>
            <a:r>
              <a:rPr lang="en-US" sz="1400" dirty="0"/>
              <a:t>(1997</a:t>
            </a:r>
            <a:r>
              <a:rPr lang="en-US" sz="1400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sz="6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Other variables </a:t>
            </a:r>
            <a:r>
              <a:rPr lang="en-US" i="1" dirty="0" smtClean="0"/>
              <a:t>do </a:t>
            </a:r>
            <a:r>
              <a:rPr lang="en-US" dirty="0" smtClean="0"/>
              <a:t>predict fund returns</a:t>
            </a:r>
          </a:p>
          <a:p>
            <a:pPr lvl="1"/>
            <a:r>
              <a:rPr lang="en-US" dirty="0"/>
              <a:t>Industry </a:t>
            </a:r>
            <a:r>
              <a:rPr lang="en-US" dirty="0" smtClean="0"/>
              <a:t>Concentration, Return Gap , </a:t>
            </a:r>
            <a:r>
              <a:rPr lang="en-US" dirty="0"/>
              <a:t>Active Share,</a:t>
            </a:r>
            <a:r>
              <a:rPr lang="en-US" dirty="0" smtClean="0"/>
              <a:t> Reliance on Public Information, R</a:t>
            </a:r>
            <a:r>
              <a:rPr lang="en-US" baseline="30000" dirty="0" smtClean="0"/>
              <a:t>2</a:t>
            </a:r>
            <a:r>
              <a:rPr lang="en-US" dirty="0" smtClean="0"/>
              <a:t> on Indices, Fund Size, Manager Age, SAT Score, Family Wealth, Birth Month…</a:t>
            </a:r>
          </a:p>
          <a:p>
            <a:pPr marL="400050" lvl="1" indent="0">
              <a:buNone/>
            </a:pPr>
            <a:r>
              <a:rPr lang="en-US" sz="1400" dirty="0" err="1"/>
              <a:t>Kacperczyk</a:t>
            </a:r>
            <a:r>
              <a:rPr lang="en-US" sz="1400" dirty="0"/>
              <a:t> </a:t>
            </a:r>
            <a:r>
              <a:rPr lang="en-US" sz="1400" dirty="0" err="1"/>
              <a:t>Sialm</a:t>
            </a:r>
            <a:r>
              <a:rPr lang="en-US" sz="1400" dirty="0"/>
              <a:t> and Zheng (</a:t>
            </a:r>
            <a:r>
              <a:rPr lang="en-US" sz="1400" dirty="0" smtClean="0"/>
              <a:t>2005, 2008), </a:t>
            </a:r>
            <a:r>
              <a:rPr lang="en-US" sz="1400" dirty="0" err="1" smtClean="0"/>
              <a:t>Cremers</a:t>
            </a:r>
            <a:r>
              <a:rPr lang="en-US" sz="1400" dirty="0" smtClean="0"/>
              <a:t> and </a:t>
            </a:r>
            <a:r>
              <a:rPr lang="en-US" sz="1400" dirty="0" err="1" smtClean="0"/>
              <a:t>Petajisto</a:t>
            </a:r>
            <a:r>
              <a:rPr lang="en-US" sz="1400" dirty="0" smtClean="0"/>
              <a:t> (2009), </a:t>
            </a:r>
            <a:r>
              <a:rPr lang="en-US" sz="1400" dirty="0" err="1" smtClean="0"/>
              <a:t>Kacperczyk</a:t>
            </a:r>
            <a:r>
              <a:rPr lang="en-US" sz="1400" dirty="0" smtClean="0"/>
              <a:t> and </a:t>
            </a:r>
            <a:r>
              <a:rPr lang="en-US" sz="1400" dirty="0" err="1" smtClean="0"/>
              <a:t>Seru</a:t>
            </a:r>
            <a:r>
              <a:rPr lang="en-US" sz="1400" dirty="0" smtClean="0"/>
              <a:t> (2007), </a:t>
            </a:r>
            <a:r>
              <a:rPr lang="en-US" sz="1400" dirty="0" err="1" smtClean="0"/>
              <a:t>Amihud</a:t>
            </a:r>
            <a:r>
              <a:rPr lang="en-US" sz="1400" dirty="0" smtClean="0"/>
              <a:t> and </a:t>
            </a:r>
            <a:r>
              <a:rPr lang="en-US" sz="1400" dirty="0" err="1" smtClean="0"/>
              <a:t>Goyenko</a:t>
            </a:r>
            <a:r>
              <a:rPr lang="en-US" sz="1400" dirty="0" smtClean="0"/>
              <a:t> (2013), Chen, Hong, Huang and </a:t>
            </a:r>
            <a:r>
              <a:rPr lang="en-US" sz="1400" dirty="0" err="1" smtClean="0"/>
              <a:t>Kubik</a:t>
            </a:r>
            <a:r>
              <a:rPr lang="en-US" sz="1400" dirty="0" smtClean="0"/>
              <a:t> (2004), Pastor, </a:t>
            </a:r>
            <a:r>
              <a:rPr lang="en-US" sz="1400" dirty="0" err="1" smtClean="0"/>
              <a:t>Stambaugh</a:t>
            </a:r>
            <a:r>
              <a:rPr lang="en-US" sz="1400" dirty="0" smtClean="0"/>
              <a:t> and Taylor (2015), Reuter and </a:t>
            </a:r>
            <a:r>
              <a:rPr lang="en-US" sz="1400" dirty="0" err="1" smtClean="0"/>
              <a:t>Zitzewitz</a:t>
            </a:r>
            <a:r>
              <a:rPr lang="en-US" sz="1400" dirty="0" smtClean="0"/>
              <a:t> (2015), </a:t>
            </a:r>
            <a:r>
              <a:rPr lang="en-US" sz="1400" dirty="0" err="1" smtClean="0"/>
              <a:t>Wermers</a:t>
            </a:r>
            <a:r>
              <a:rPr lang="en-US" sz="1400" dirty="0" smtClean="0"/>
              <a:t> (2000), Chevalier and Ellison (1999), </a:t>
            </a:r>
            <a:r>
              <a:rPr lang="en-US" sz="1400" dirty="0" err="1" smtClean="0"/>
              <a:t>Chuprinin</a:t>
            </a:r>
            <a:r>
              <a:rPr lang="en-US" sz="1400" dirty="0" smtClean="0"/>
              <a:t> and </a:t>
            </a:r>
            <a:r>
              <a:rPr lang="en-US" sz="1400" dirty="0" err="1" smtClean="0"/>
              <a:t>Sosyura</a:t>
            </a:r>
            <a:r>
              <a:rPr lang="en-US" sz="1400" dirty="0" smtClean="0"/>
              <a:t> (2017), Bai, Ma, </a:t>
            </a:r>
            <a:r>
              <a:rPr lang="en-US" sz="1400" dirty="0" err="1" smtClean="0"/>
              <a:t>Mullally</a:t>
            </a:r>
            <a:r>
              <a:rPr lang="en-US" sz="1400" dirty="0" smtClean="0"/>
              <a:t> and Solomon (2017)…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#3: The Allocation of Capital Perspective: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16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#3: The Allocation of Capital Perspective:</a:t>
            </a:r>
          </a:p>
          <a:p>
            <a:pPr lvl="1"/>
            <a:r>
              <a:rPr lang="en-US" sz="2200" dirty="0"/>
              <a:t>Investors allocate capital to talented managers, who allocate it to underlying stocks</a:t>
            </a:r>
          </a:p>
          <a:p>
            <a:endParaRPr lang="en-US" sz="2400" dirty="0"/>
          </a:p>
        </p:txBody>
      </p:sp>
      <p:pic>
        <p:nvPicPr>
          <p:cNvPr id="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6708174" y="2483066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6" y="2886383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pl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5" y="3324989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leonardo dicaprio wolf of wall stre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5449" r="8935"/>
          <a:stretch/>
        </p:blipFill>
        <p:spPr bwMode="auto">
          <a:xfrm>
            <a:off x="5779698" y="2469792"/>
            <a:ext cx="1447800" cy="1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581400" y="2943837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61027" y="24204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9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2509281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r="19105"/>
          <a:stretch/>
        </p:blipFill>
        <p:spPr bwMode="auto">
          <a:xfrm>
            <a:off x="4347713" y="4572000"/>
            <a:ext cx="1143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3200400" y="3897888"/>
            <a:ext cx="994060" cy="1055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8796" y="39030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7531" r="12462" b="16054"/>
          <a:stretch/>
        </p:blipFill>
        <p:spPr bwMode="auto">
          <a:xfrm>
            <a:off x="3673349" y="3983728"/>
            <a:ext cx="59655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3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eonardo dicaprio wolf of wall stre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5449" r="8935"/>
          <a:stretch/>
        </p:blipFill>
        <p:spPr bwMode="auto">
          <a:xfrm>
            <a:off x="5779698" y="2469792"/>
            <a:ext cx="1447800" cy="1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#3: The Allocation of Capital Perspective:</a:t>
            </a:r>
          </a:p>
          <a:p>
            <a:pPr lvl="1"/>
            <a:r>
              <a:rPr lang="en-US" sz="2200" dirty="0"/>
              <a:t>Investors allocate capital to talented managers, who allocate it to underlying stocks</a:t>
            </a:r>
          </a:p>
          <a:p>
            <a:endParaRPr lang="en-US" sz="2400" dirty="0"/>
          </a:p>
        </p:txBody>
      </p:sp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581400" y="2943837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r="19105"/>
          <a:stretch/>
        </p:blipFill>
        <p:spPr bwMode="auto">
          <a:xfrm>
            <a:off x="4347713" y="4572000"/>
            <a:ext cx="1143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3200400" y="3897888"/>
            <a:ext cx="994060" cy="1055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8796" y="39030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7531" r="12462" b="16054"/>
          <a:stretch/>
        </p:blipFill>
        <p:spPr bwMode="auto">
          <a:xfrm>
            <a:off x="3673349" y="3983728"/>
            <a:ext cx="59655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473541" y="360147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087830" y="4568790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2774698" y="4230086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3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#3: The Allocation of Capital Perspective:</a:t>
            </a:r>
          </a:p>
          <a:p>
            <a:pPr lvl="1"/>
            <a:r>
              <a:rPr lang="en-US" sz="2200" dirty="0" smtClean="0"/>
              <a:t>Investors allocate capital to talented managers, who allocate it to underlying stocks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6146" name="Picture 2" descr="Image result for leonardo dicaprio wolf of wall stre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5449" r="8935"/>
          <a:stretch/>
        </p:blipFill>
        <p:spPr bwMode="auto">
          <a:xfrm>
            <a:off x="5779698" y="2469793"/>
            <a:ext cx="800019" cy="7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581400" y="2943837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0400" y="3897888"/>
            <a:ext cx="994060" cy="1055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8796" y="39030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7531" r="12462" b="16054"/>
          <a:stretch/>
        </p:blipFill>
        <p:spPr bwMode="auto">
          <a:xfrm>
            <a:off x="3673349" y="3983728"/>
            <a:ext cx="59655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473541" y="360147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087830" y="4568790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2774698" y="4230086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r="19105"/>
          <a:stretch/>
        </p:blipFill>
        <p:spPr bwMode="auto">
          <a:xfrm>
            <a:off x="4269903" y="4572986"/>
            <a:ext cx="1672087" cy="1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6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#3: The Allocation of Capital Perspective:</a:t>
            </a:r>
          </a:p>
          <a:p>
            <a:pPr lvl="1"/>
            <a:r>
              <a:rPr lang="en-US" sz="2200" dirty="0" smtClean="0"/>
              <a:t>Investors allocate capital to talented managers, who allocate it to underlying stocks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6146" name="Picture 2" descr="Image result for leonardo dicaprio wolf of wall stre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5449" r="8935"/>
          <a:stretch/>
        </p:blipFill>
        <p:spPr bwMode="auto">
          <a:xfrm>
            <a:off x="5779698" y="2469793"/>
            <a:ext cx="800019" cy="7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581400" y="2943837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r="19105"/>
          <a:stretch/>
        </p:blipFill>
        <p:spPr bwMode="auto">
          <a:xfrm>
            <a:off x="4269903" y="4572986"/>
            <a:ext cx="1672087" cy="1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3200400" y="3897888"/>
            <a:ext cx="994060" cy="1055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8796" y="39030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7531" r="12462" b="16054"/>
          <a:stretch/>
        </p:blipFill>
        <p:spPr bwMode="auto">
          <a:xfrm>
            <a:off x="3673349" y="3983728"/>
            <a:ext cx="59655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473541" y="360147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087830" y="4568790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2774698" y="4230086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70565" y="3463445"/>
            <a:ext cx="322432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General Performance Flow Relationship, Convexity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Brown, Harlow and Starks (1996) Chevalier and Ellison (1997),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Sirri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Tufano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(1998), Zheng (1999), Evans (2010) …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Allocating flows for bad reasons</a:t>
            </a:r>
          </a:p>
          <a:p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Frazzini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and Lamont (2008), Solomon,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Soltes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Sosyura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(2014), Agarwal, Gay and Ling (2014)…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#4: The Corporate Finance Perspective: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876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#4: The Corporate Finance Perspective:</a:t>
            </a:r>
          </a:p>
          <a:p>
            <a:pPr lvl="1"/>
            <a:r>
              <a:rPr lang="en-US" sz="2200" dirty="0" smtClean="0"/>
              <a:t>A mutual fund company is a </a:t>
            </a:r>
            <a:r>
              <a:rPr lang="en-US" sz="2200" i="1" dirty="0" smtClean="0"/>
              <a:t>business </a:t>
            </a:r>
            <a:r>
              <a:rPr lang="en-US" sz="2200" dirty="0" smtClean="0"/>
              <a:t>and the fund manager is an </a:t>
            </a:r>
            <a:r>
              <a:rPr lang="en-US" sz="2200" i="1" dirty="0" smtClean="0"/>
              <a:t>employee</a:t>
            </a:r>
            <a:endParaRPr lang="en-US" sz="2200" i="1" dirty="0"/>
          </a:p>
          <a:p>
            <a:endParaRPr lang="en-US" sz="2400" dirty="0"/>
          </a:p>
        </p:txBody>
      </p:sp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74" y="3693049"/>
            <a:ext cx="1087549" cy="1447800"/>
          </a:xfrm>
          <a:prstGeom prst="rect">
            <a:avLst/>
          </a:prstGeom>
        </p:spPr>
      </p:pic>
      <p:pic>
        <p:nvPicPr>
          <p:cNvPr id="11272" name="Picture 8" descr="Image result for image fidel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3" y="2222253"/>
            <a:ext cx="2853267" cy="6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3581400" y="2721857"/>
            <a:ext cx="1981200" cy="22198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4419600" y="2340857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6468741" y="2909897"/>
            <a:ext cx="86017" cy="6722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6659533" y="2951402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905116" y="5337622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22" y="5846193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appl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53" y="5745106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 result for facebook logo sma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49" y="591040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Image result for image disney corpor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33" y="546253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>
            <a:off x="5681133" y="5317500"/>
            <a:ext cx="259920" cy="212957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107132" y="5276148"/>
            <a:ext cx="342780" cy="468958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64926" y="5345776"/>
            <a:ext cx="240647" cy="521624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262274" y="5016154"/>
            <a:ext cx="565800" cy="3214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222546" y="5291751"/>
            <a:ext cx="141614" cy="39807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4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4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#4: The Corporate Finance Perspective:</a:t>
            </a:r>
          </a:p>
          <a:p>
            <a:pPr lvl="1"/>
            <a:r>
              <a:rPr lang="en-US" sz="2200" dirty="0" smtClean="0"/>
              <a:t>A mutual fund company is a </a:t>
            </a:r>
            <a:r>
              <a:rPr lang="en-US" sz="2200" i="1" dirty="0" smtClean="0"/>
              <a:t>business </a:t>
            </a:r>
            <a:r>
              <a:rPr lang="en-US" sz="2200" dirty="0" smtClean="0"/>
              <a:t>and the fund manager is an </a:t>
            </a:r>
            <a:r>
              <a:rPr lang="en-US" sz="2200" i="1" dirty="0" smtClean="0"/>
              <a:t>employee</a:t>
            </a:r>
            <a:endParaRPr lang="en-US" sz="2200" i="1" dirty="0"/>
          </a:p>
          <a:p>
            <a:endParaRPr lang="en-US" sz="2400" dirty="0"/>
          </a:p>
        </p:txBody>
      </p:sp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74" y="3693049"/>
            <a:ext cx="1087549" cy="1447800"/>
          </a:xfrm>
          <a:prstGeom prst="rect">
            <a:avLst/>
          </a:prstGeom>
        </p:spPr>
      </p:pic>
      <p:pic>
        <p:nvPicPr>
          <p:cNvPr id="11272" name="Picture 8" descr="Image result for image fidel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3" y="2222253"/>
            <a:ext cx="2853267" cy="6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3581400" y="2721857"/>
            <a:ext cx="1981200" cy="22198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4419600" y="2340857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6468741" y="2909897"/>
            <a:ext cx="86017" cy="6722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6659533" y="2951402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905116" y="5337622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22" y="5846193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appl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53" y="5745106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 result for facebook logo sma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49" y="591040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Image result for image disney corpor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33" y="546253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>
            <a:off x="5681133" y="5317500"/>
            <a:ext cx="259920" cy="212957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107132" y="5276148"/>
            <a:ext cx="342780" cy="468958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64926" y="5345776"/>
            <a:ext cx="240647" cy="521624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262274" y="5016154"/>
            <a:ext cx="565800" cy="3214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222546" y="5291751"/>
            <a:ext cx="141614" cy="39807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95400" y="4028848"/>
            <a:ext cx="36960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Firm Cross Subsidization</a:t>
            </a: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Nanda, Wang and Zheng (2004), Gaspar, Massa and Matos (2006)…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Promotion and Firing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Chevalier and Ellison (1999)…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0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Examines the financial incentives faced by mutual fund managers in Sweden</a:t>
            </a:r>
          </a:p>
          <a:p>
            <a:endParaRPr lang="en-US" sz="700" dirty="0"/>
          </a:p>
          <a:p>
            <a:r>
              <a:rPr lang="en-US" sz="2400" dirty="0" smtClean="0"/>
              <a:t>Fund managers have a low-</a:t>
            </a:r>
            <a:r>
              <a:rPr lang="en-US" sz="2400" dirty="0" err="1" smtClean="0"/>
              <a:t>ish</a:t>
            </a:r>
            <a:r>
              <a:rPr lang="en-US" sz="2400" dirty="0" smtClean="0"/>
              <a:t> but quite consistent elasticity of pay to fund revenue (~0.15)</a:t>
            </a:r>
          </a:p>
          <a:p>
            <a:pPr lvl="1"/>
            <a:r>
              <a:rPr lang="en-US" dirty="0" smtClean="0"/>
              <a:t>Effect small in $ terms. Revenue doubles ($6.2m), fund manager pay increases by $31,200</a:t>
            </a:r>
          </a:p>
          <a:p>
            <a:pPr lvl="1"/>
            <a:endParaRPr lang="en-US" sz="600" dirty="0" smtClean="0"/>
          </a:p>
          <a:p>
            <a:r>
              <a:rPr lang="en-US" dirty="0" smtClean="0"/>
              <a:t>Fund managers have smaller and less consistent elasticity of pay to returns</a:t>
            </a:r>
          </a:p>
          <a:p>
            <a:pPr lvl="1"/>
            <a:r>
              <a:rPr lang="en-US" dirty="0" smtClean="0"/>
              <a:t>Largely disappears after controlling for fund revenue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Fund manager pay does depend considerably on firm profits, consistent with a firm-wide bonus pool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7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Fascinating dataset, interesting question</a:t>
            </a:r>
          </a:p>
          <a:p>
            <a:pPr lvl="1"/>
            <a:r>
              <a:rPr lang="en-US" dirty="0"/>
              <a:t>Something for everyone to learn</a:t>
            </a:r>
          </a:p>
          <a:p>
            <a:pPr lvl="1"/>
            <a:endParaRPr lang="en-US" sz="600" dirty="0"/>
          </a:p>
          <a:p>
            <a:r>
              <a:rPr lang="en-US" dirty="0" smtClean="0"/>
              <a:t>Overturns what seems to be a common presumption in the literature, that pay is entirely for returns</a:t>
            </a:r>
          </a:p>
          <a:p>
            <a:endParaRPr lang="en-US" sz="600" dirty="0"/>
          </a:p>
          <a:p>
            <a:r>
              <a:rPr lang="en-US" dirty="0" smtClean="0"/>
              <a:t>Quantification of the revenue elasticity is important</a:t>
            </a:r>
          </a:p>
          <a:p>
            <a:endParaRPr lang="en-US" sz="600" dirty="0" smtClean="0"/>
          </a:p>
          <a:p>
            <a:r>
              <a:rPr lang="en-US" dirty="0" smtClean="0"/>
              <a:t>Thinking about funds as a business is very important</a:t>
            </a:r>
            <a:endParaRPr lang="en-US" dirty="0"/>
          </a:p>
          <a:p>
            <a:endParaRPr lang="en-US" sz="700" dirty="0"/>
          </a:p>
          <a:p>
            <a:r>
              <a:rPr lang="en-US" dirty="0" smtClean="0"/>
              <a:t>Only missing piece – little on interpretation</a:t>
            </a:r>
            <a:endParaRPr lang="en-US" dirty="0"/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12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Big Puzzles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Is this surprising? </a:t>
            </a:r>
            <a:r>
              <a:rPr lang="en-US" dirty="0" smtClean="0"/>
              <a:t>For most academics, probably yes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1. Why doesn’t pay depend on returns very much?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 Why doesn’t the manager make very much out of fund revenue?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Why does the manager get paid based on firm-wide performance?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6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doesn’t pay depend on returns very </a:t>
            </a:r>
            <a:r>
              <a:rPr lang="en-US" dirty="0" smtClean="0"/>
              <a:t>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sz="2400" dirty="0" smtClean="0"/>
              <a:t>If the fund family is a firm, and the manager is an employee, </a:t>
            </a:r>
            <a:r>
              <a:rPr lang="en-US" sz="2400" i="1" dirty="0" smtClean="0"/>
              <a:t>what kind of employee are they?</a:t>
            </a:r>
          </a:p>
          <a:p>
            <a:endParaRPr lang="en-US" sz="600" i="1" dirty="0"/>
          </a:p>
          <a:p>
            <a:r>
              <a:rPr lang="en-US" dirty="0" smtClean="0"/>
              <a:t>Standard answer: High skilled labor in selecting the portfolio</a:t>
            </a:r>
          </a:p>
          <a:p>
            <a:pPr lvl="1"/>
            <a:r>
              <a:rPr lang="en-US" dirty="0" smtClean="0"/>
              <a:t>Firm is delegating the (primary? sole?) task of portfolio choice</a:t>
            </a:r>
          </a:p>
          <a:p>
            <a:pPr lvl="1"/>
            <a:r>
              <a:rPr lang="en-US" dirty="0" smtClean="0"/>
              <a:t>Ability to predict alpha is rare, so talent must be compensated</a:t>
            </a:r>
          </a:p>
          <a:p>
            <a:pPr lvl="1"/>
            <a:r>
              <a:rPr lang="en-US" dirty="0" smtClean="0"/>
              <a:t>Research requires hard work, so contracts must incentivize effort provision</a:t>
            </a:r>
          </a:p>
          <a:p>
            <a:pPr lvl="1"/>
            <a:endParaRPr lang="en-US" sz="600" dirty="0"/>
          </a:p>
          <a:p>
            <a:r>
              <a:rPr lang="en-US" dirty="0" smtClean="0"/>
              <a:t>Flows modeled as a deterministic function of performance</a:t>
            </a:r>
          </a:p>
          <a:p>
            <a:pPr lvl="1"/>
            <a:r>
              <a:rPr lang="en-US" dirty="0" smtClean="0"/>
              <a:t>Investors may have some search frictions or difficulty estimating skill, adding noise to the process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99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doesn’t pay depend on returns very </a:t>
            </a:r>
            <a:r>
              <a:rPr lang="en-US" dirty="0" smtClean="0"/>
              <a:t>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sz="2400" dirty="0" smtClean="0"/>
              <a:t>In this view, not paying for returns is </a:t>
            </a:r>
            <a:r>
              <a:rPr lang="en-US" sz="2400" i="1" dirty="0" smtClean="0"/>
              <a:t>very puzzling</a:t>
            </a:r>
          </a:p>
          <a:p>
            <a:endParaRPr lang="en-US" sz="700" i="1" dirty="0"/>
          </a:p>
          <a:p>
            <a:r>
              <a:rPr lang="en-US" dirty="0" smtClean="0"/>
              <a:t>Returns are one of the best, if not the best, measure of the combination of skill and effort</a:t>
            </a:r>
          </a:p>
          <a:p>
            <a:pPr lvl="1"/>
            <a:r>
              <a:rPr lang="en-US" dirty="0" smtClean="0"/>
              <a:t>Pay for the thing you want more of!</a:t>
            </a:r>
          </a:p>
          <a:p>
            <a:pPr lvl="1"/>
            <a:endParaRPr lang="en-US" sz="700" dirty="0"/>
          </a:p>
          <a:p>
            <a:r>
              <a:rPr lang="en-US" dirty="0" smtClean="0"/>
              <a:t>Flows in excess of returns are noise, liquidity constraints, irrationality etc.</a:t>
            </a:r>
          </a:p>
          <a:p>
            <a:pPr lvl="1"/>
            <a:r>
              <a:rPr lang="en-US" dirty="0" smtClean="0"/>
              <a:t>Just compensate people for skill, and the flows will come</a:t>
            </a:r>
          </a:p>
          <a:p>
            <a:pPr lvl="1"/>
            <a:r>
              <a:rPr lang="en-US" dirty="0" smtClean="0"/>
              <a:t>Analogous to CEOs maximizing earnings, not stock returns</a:t>
            </a:r>
          </a:p>
          <a:p>
            <a:pPr lvl="1"/>
            <a:endParaRPr lang="en-US" sz="600" dirty="0" smtClean="0"/>
          </a:p>
          <a:p>
            <a:r>
              <a:rPr lang="en-US" dirty="0" smtClean="0"/>
              <a:t>If this is puzzling, </a:t>
            </a:r>
            <a:r>
              <a:rPr lang="en-US" i="1" dirty="0" smtClean="0"/>
              <a:t>perhaps we’ve been thinking about fund families in the wrong way!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00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Alternative View of the Fund as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sz="2400" dirty="0" smtClean="0"/>
              <a:t>The alternative view: the fund manager is a </a:t>
            </a:r>
            <a:r>
              <a:rPr lang="en-US" sz="2400" i="1" dirty="0" smtClean="0"/>
              <a:t>division manager of a particular product</a:t>
            </a:r>
            <a:endParaRPr lang="en-US" sz="2400" dirty="0" smtClean="0"/>
          </a:p>
          <a:p>
            <a:endParaRPr lang="en-US" sz="700" dirty="0"/>
          </a:p>
          <a:p>
            <a:r>
              <a:rPr lang="en-US" dirty="0" smtClean="0"/>
              <a:t>Increasing fund returns is equivalent to making a better quality product</a:t>
            </a:r>
          </a:p>
          <a:p>
            <a:endParaRPr lang="en-US" sz="700" dirty="0" smtClean="0"/>
          </a:p>
          <a:p>
            <a:r>
              <a:rPr lang="en-US" dirty="0" smtClean="0"/>
              <a:t>Marketing the fund on dimensions other than returns is catering to odd/idiosyncratic customer demands</a:t>
            </a:r>
          </a:p>
          <a:p>
            <a:endParaRPr lang="en-US" sz="700" dirty="0" smtClean="0"/>
          </a:p>
          <a:p>
            <a:r>
              <a:rPr lang="en-US" dirty="0" smtClean="0"/>
              <a:t>Managing the analysts, traders, salesmen is equivalent to successful personnel management</a:t>
            </a:r>
          </a:p>
          <a:p>
            <a:endParaRPr lang="en-US" sz="600" dirty="0"/>
          </a:p>
          <a:p>
            <a:r>
              <a:rPr lang="en-US" dirty="0" smtClean="0"/>
              <a:t>Generating more flows is equivalent to increasing sales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9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Alternative View of the Fund as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dirty="0" smtClean="0"/>
              <a:t>Paper spends considerable time discussing effect of returns on pay after controlling for fund revenue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52545"/>
            <a:ext cx="6153150" cy="4124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1942970"/>
            <a:ext cx="39338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0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Alternative View of the Fund as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dirty="0" smtClean="0"/>
              <a:t>Equivalent to a company not paying a division manager for making a high quality product, after controlling for sales</a:t>
            </a:r>
          </a:p>
          <a:p>
            <a:endParaRPr lang="en-US" dirty="0"/>
          </a:p>
          <a:p>
            <a:r>
              <a:rPr lang="en-US" dirty="0" smtClean="0"/>
              <a:t>Only interesting question is the univariate effect of returns on pay</a:t>
            </a:r>
          </a:p>
          <a:p>
            <a:pPr lvl="1"/>
            <a:r>
              <a:rPr lang="en-US" dirty="0" smtClean="0"/>
              <a:t>Still low, and manager fixed effects remove a lot (c.f. skill)</a:t>
            </a:r>
          </a:p>
          <a:p>
            <a:pPr lvl="1"/>
            <a:endParaRPr lang="en-US" dirty="0"/>
          </a:p>
          <a:p>
            <a:r>
              <a:rPr lang="en-US" dirty="0" smtClean="0"/>
              <a:t>One interpretation: family is agnostic on what actually drives sales, and wants to incentivize sales directly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1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Reward Sales Directly?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dirty="0" smtClean="0"/>
              <a:t>Maybe investors demand features other than returns</a:t>
            </a:r>
          </a:p>
          <a:p>
            <a:pPr lvl="1"/>
            <a:r>
              <a:rPr lang="en-US" dirty="0" smtClean="0"/>
              <a:t>Investors give flows to funds with artificially high dividends </a:t>
            </a:r>
            <a:br>
              <a:rPr lang="en-US" dirty="0" smtClean="0"/>
            </a:br>
            <a:r>
              <a:rPr lang="en-US" sz="1600" dirty="0" smtClean="0"/>
              <a:t>Harris, </a:t>
            </a:r>
            <a:r>
              <a:rPr lang="en-US" sz="1600" dirty="0" err="1" smtClean="0"/>
              <a:t>Hartzmark</a:t>
            </a:r>
            <a:r>
              <a:rPr lang="en-US" sz="1600" dirty="0" smtClean="0"/>
              <a:t> and Solomon (2015)</a:t>
            </a:r>
          </a:p>
          <a:p>
            <a:pPr lvl="1"/>
            <a:r>
              <a:rPr lang="en-US" dirty="0" smtClean="0"/>
              <a:t>Investors may prefer fund managers they feel they can trust </a:t>
            </a:r>
            <a:r>
              <a:rPr lang="en-US" sz="1600" dirty="0" err="1" smtClean="0"/>
              <a:t>Genaioli</a:t>
            </a:r>
            <a:r>
              <a:rPr lang="en-US" sz="1600" dirty="0" smtClean="0"/>
              <a:t>, Shleifer and </a:t>
            </a:r>
            <a:r>
              <a:rPr lang="en-US" sz="1600" dirty="0" err="1" smtClean="0"/>
              <a:t>Vishny</a:t>
            </a:r>
            <a:r>
              <a:rPr lang="en-US" sz="1600" dirty="0" smtClean="0"/>
              <a:t> (2015)</a:t>
            </a:r>
          </a:p>
          <a:p>
            <a:pPr lvl="1"/>
            <a:r>
              <a:rPr lang="en-US" dirty="0" smtClean="0"/>
              <a:t>Investors may want socially responsible investments</a:t>
            </a:r>
            <a:br>
              <a:rPr lang="en-US" dirty="0" smtClean="0"/>
            </a:br>
            <a:r>
              <a:rPr lang="en-US" sz="1600" dirty="0" err="1" smtClean="0"/>
              <a:t>Hartzmark</a:t>
            </a:r>
            <a:r>
              <a:rPr lang="en-US" sz="1600" dirty="0" smtClean="0"/>
              <a:t> and </a:t>
            </a:r>
            <a:r>
              <a:rPr lang="en-US" sz="1600" dirty="0" err="1" smtClean="0"/>
              <a:t>Sussman</a:t>
            </a:r>
            <a:r>
              <a:rPr lang="en-US" sz="1600" dirty="0" smtClean="0"/>
              <a:t> (2017)</a:t>
            </a:r>
            <a:endParaRPr lang="en-US" dirty="0" smtClean="0"/>
          </a:p>
          <a:p>
            <a:pPr lvl="1"/>
            <a:endParaRPr lang="en-US" sz="1600" dirty="0"/>
          </a:p>
          <a:p>
            <a:r>
              <a:rPr lang="en-US" dirty="0" smtClean="0"/>
              <a:t>Maybe there is a large component of selling and marketing the fund that is unrelated to returns</a:t>
            </a:r>
          </a:p>
          <a:p>
            <a:pPr lvl="1"/>
            <a:r>
              <a:rPr lang="en-US" dirty="0"/>
              <a:t>Marketing is largely a black box</a:t>
            </a:r>
          </a:p>
          <a:p>
            <a:pPr lvl="1"/>
            <a:r>
              <a:rPr lang="en-US" dirty="0" smtClean="0"/>
              <a:t>Equally large fee dispersion in passive funds as </a:t>
            </a:r>
            <a:r>
              <a:rPr lang="en-US" dirty="0"/>
              <a:t>active ones</a:t>
            </a:r>
            <a:br>
              <a:rPr lang="en-US" dirty="0"/>
            </a:br>
            <a:r>
              <a:rPr lang="en-US" sz="1600" dirty="0" err="1"/>
              <a:t>Hortaçsu</a:t>
            </a:r>
            <a:r>
              <a:rPr lang="en-US" sz="1600" dirty="0"/>
              <a:t> and </a:t>
            </a:r>
            <a:r>
              <a:rPr lang="en-US" sz="1600" dirty="0" err="1" smtClean="0"/>
              <a:t>Syverson</a:t>
            </a:r>
            <a:r>
              <a:rPr lang="en-US" sz="1600" dirty="0" smtClean="0"/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209568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#1: The Investor Perspective:</a:t>
            </a:r>
          </a:p>
          <a:p>
            <a:pPr lvl="1"/>
            <a:r>
              <a:rPr lang="en-US" sz="2200" dirty="0" smtClean="0"/>
              <a:t>Just another asset to buy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882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Puzzle For Rewarding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dirty="0" smtClean="0"/>
              <a:t>The hitch: puzzle #2. Fund revenues just aren’t rewarded that much!</a:t>
            </a:r>
          </a:p>
          <a:p>
            <a:pPr lvl="1"/>
            <a:r>
              <a:rPr lang="en-US" dirty="0"/>
              <a:t>Revenue </a:t>
            </a:r>
            <a:r>
              <a:rPr lang="en-US" dirty="0" smtClean="0"/>
              <a:t>x 2 </a:t>
            </a:r>
            <a:r>
              <a:rPr lang="en-US" dirty="0"/>
              <a:t>($6.2m), fund manager pay increases by $</a:t>
            </a:r>
            <a:r>
              <a:rPr lang="en-US" dirty="0" smtClean="0"/>
              <a:t>31,200</a:t>
            </a:r>
          </a:p>
          <a:p>
            <a:pPr lvl="1"/>
            <a:endParaRPr lang="en-US" dirty="0"/>
          </a:p>
          <a:p>
            <a:r>
              <a:rPr lang="en-US" dirty="0" smtClean="0"/>
              <a:t>One possibility: Swedish norms against conspicuously high pay for top employees?</a:t>
            </a:r>
          </a:p>
          <a:p>
            <a:pPr lvl="1"/>
            <a:r>
              <a:rPr lang="en-US" dirty="0" smtClean="0"/>
              <a:t>Fairness norms could bite between fund managers and underlings</a:t>
            </a:r>
          </a:p>
          <a:p>
            <a:pPr lvl="1"/>
            <a:r>
              <a:rPr lang="en-US" dirty="0" smtClean="0"/>
              <a:t>Could also bite between different managers within the same fund family</a:t>
            </a:r>
            <a:endParaRPr lang="en-US" dirty="0"/>
          </a:p>
          <a:p>
            <a:pPr lvl="1"/>
            <a:r>
              <a:rPr lang="en-US" dirty="0" smtClean="0"/>
              <a:t>Hard to test</a:t>
            </a:r>
          </a:p>
        </p:txBody>
      </p:sp>
    </p:spTree>
    <p:extLst>
      <p:ext uri="{BB962C8B-B14F-4D97-AF65-F5344CB8AC3E}">
        <p14:creationId xmlns:p14="http://schemas.microsoft.com/office/powerpoint/2010/main" val="203190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Obligatory Questions About Sweden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4640"/>
            <a:ext cx="5257800" cy="5170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914400"/>
            <a:ext cx="727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Ratio of Mean CEO Pay to Mean Worker Pay by Country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06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Puzzle For Rewarding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dirty="0" smtClean="0"/>
              <a:t>Solution #2: main disincentive is getting fired, not getting lower pay</a:t>
            </a:r>
          </a:p>
          <a:p>
            <a:pPr lvl="1"/>
            <a:r>
              <a:rPr lang="en-US" dirty="0" smtClean="0"/>
              <a:t>Would have been nice to test</a:t>
            </a:r>
          </a:p>
          <a:p>
            <a:pPr lvl="1"/>
            <a:r>
              <a:rPr lang="en-US" dirty="0"/>
              <a:t>Tests on subsequent year pay somewhat </a:t>
            </a:r>
            <a:r>
              <a:rPr lang="en-US" dirty="0" smtClean="0"/>
              <a:t>related, but don’t directly address the issue</a:t>
            </a:r>
          </a:p>
          <a:p>
            <a:endParaRPr lang="en-US" sz="1000" dirty="0"/>
          </a:p>
          <a:p>
            <a:r>
              <a:rPr lang="en-US" dirty="0" smtClean="0"/>
              <a:t>Sticky wages generally may pay cuts difficult to implement</a:t>
            </a:r>
          </a:p>
          <a:p>
            <a:endParaRPr lang="en-US" sz="1050" dirty="0"/>
          </a:p>
          <a:p>
            <a:r>
              <a:rPr lang="en-US" dirty="0" smtClean="0"/>
              <a:t>An incompetent manager is undesirable at almost any wage</a:t>
            </a:r>
          </a:p>
          <a:p>
            <a:endParaRPr lang="en-US" sz="900" dirty="0" smtClean="0"/>
          </a:p>
          <a:p>
            <a:r>
              <a:rPr lang="en-US" dirty="0" smtClean="0"/>
              <a:t>Low sensitivity of pay to revenues != low incentive to care about revenues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13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Puzzle For Rewarding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dirty="0" smtClean="0"/>
              <a:t>Solution #3: Increased revenues used to pay </a:t>
            </a:r>
            <a:r>
              <a:rPr lang="en-US" i="1" dirty="0" smtClean="0"/>
              <a:t>other employees</a:t>
            </a:r>
            <a:endParaRPr lang="en-US" dirty="0" smtClean="0"/>
          </a:p>
          <a:p>
            <a:pPr lvl="1"/>
            <a:endParaRPr lang="en-US" sz="800" dirty="0" smtClean="0"/>
          </a:p>
          <a:p>
            <a:r>
              <a:rPr lang="en-US" dirty="0" smtClean="0"/>
              <a:t>Lots of other employees even within the same fund</a:t>
            </a:r>
          </a:p>
          <a:p>
            <a:pPr lvl="1"/>
            <a:r>
              <a:rPr lang="en-US" dirty="0" smtClean="0"/>
              <a:t>Sales, Trading, Analysts, Researchers, Administrative Staff</a:t>
            </a:r>
          </a:p>
          <a:p>
            <a:pPr lvl="1"/>
            <a:r>
              <a:rPr lang="en-US" dirty="0" smtClean="0"/>
              <a:t>All probably get some kind of bonus as well</a:t>
            </a:r>
          </a:p>
          <a:p>
            <a:endParaRPr lang="en-US" sz="1600" dirty="0"/>
          </a:p>
          <a:p>
            <a:r>
              <a:rPr lang="en-US" dirty="0" smtClean="0"/>
              <a:t>Firm-wide bonus pool requires some profits get cleaved out to pay other managers</a:t>
            </a:r>
          </a:p>
          <a:p>
            <a:endParaRPr lang="en-US" sz="1600" dirty="0"/>
          </a:p>
          <a:p>
            <a:r>
              <a:rPr lang="en-US" dirty="0" smtClean="0"/>
              <a:t>Firm proprietors want to get rich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01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Puzzle of Firm-Wide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dirty="0" smtClean="0"/>
              <a:t>Puzzle #3</a:t>
            </a:r>
            <a:r>
              <a:rPr lang="en-US" dirty="0"/>
              <a:t>. Why does the manager get paid based on firm-wide performance</a:t>
            </a:r>
            <a:r>
              <a:rPr lang="en-US" dirty="0" smtClean="0"/>
              <a:t>?</a:t>
            </a:r>
          </a:p>
          <a:p>
            <a:endParaRPr lang="en-US" sz="600" dirty="0" smtClean="0"/>
          </a:p>
          <a:p>
            <a:r>
              <a:rPr lang="en-US" dirty="0" smtClean="0"/>
              <a:t>Anecdotally, bonus pools are ubiquitous. </a:t>
            </a:r>
          </a:p>
          <a:p>
            <a:pPr lvl="1"/>
            <a:r>
              <a:rPr lang="en-US" dirty="0" smtClean="0"/>
              <a:t>It would be amazing if this </a:t>
            </a:r>
            <a:r>
              <a:rPr lang="en-US" i="1" dirty="0" smtClean="0"/>
              <a:t>weren’t </a:t>
            </a:r>
            <a:r>
              <a:rPr lang="en-US" dirty="0" smtClean="0"/>
              <a:t>true</a:t>
            </a:r>
          </a:p>
          <a:p>
            <a:pPr lvl="1"/>
            <a:endParaRPr lang="en-US" sz="600" dirty="0"/>
          </a:p>
          <a:p>
            <a:r>
              <a:rPr lang="en-US" dirty="0" smtClean="0"/>
              <a:t>Early stage funds are like a </a:t>
            </a:r>
            <a:r>
              <a:rPr lang="en-US" i="1" dirty="0" smtClean="0"/>
              <a:t>startup</a:t>
            </a:r>
            <a:endParaRPr lang="en-US" dirty="0" smtClean="0"/>
          </a:p>
          <a:p>
            <a:pPr lvl="1"/>
            <a:r>
              <a:rPr lang="en-US" i="1" dirty="0" smtClean="0"/>
              <a:t>Lose</a:t>
            </a:r>
            <a:r>
              <a:rPr lang="en-US" dirty="0" smtClean="0"/>
              <a:t> money early on</a:t>
            </a:r>
          </a:p>
          <a:p>
            <a:pPr lvl="1"/>
            <a:r>
              <a:rPr lang="en-US" dirty="0" smtClean="0"/>
              <a:t>Can sometimes pay early employees in equity</a:t>
            </a:r>
          </a:p>
          <a:p>
            <a:pPr lvl="1"/>
            <a:r>
              <a:rPr lang="en-US" dirty="0" smtClean="0"/>
              <a:t>Need to survive long enough to get sufficient AUM to break even</a:t>
            </a:r>
          </a:p>
          <a:p>
            <a:pPr lvl="1"/>
            <a:endParaRPr lang="en-US" dirty="0"/>
          </a:p>
          <a:p>
            <a:r>
              <a:rPr lang="en-US" dirty="0" smtClean="0"/>
              <a:t>Firms are generous when they can afford to be generous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49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r>
              <a:rPr lang="en-US" dirty="0" smtClean="0"/>
              <a:t>Neat Paper, great use of creepy Swedish data</a:t>
            </a:r>
          </a:p>
          <a:p>
            <a:endParaRPr lang="en-US" dirty="0"/>
          </a:p>
          <a:p>
            <a:r>
              <a:rPr lang="en-US" dirty="0" smtClean="0"/>
              <a:t>Should change our perspective on how we think about mutual funds</a:t>
            </a:r>
          </a:p>
          <a:p>
            <a:pPr lvl="1"/>
            <a:r>
              <a:rPr lang="en-US" dirty="0" smtClean="0"/>
              <a:t>Managers are not just a single guy incentivized to generate returns</a:t>
            </a:r>
          </a:p>
          <a:p>
            <a:pPr lvl="1"/>
            <a:r>
              <a:rPr lang="en-US" dirty="0" smtClean="0"/>
              <a:t>Flows matter much more to funds (as they should!)</a:t>
            </a:r>
          </a:p>
          <a:p>
            <a:pPr lvl="1"/>
            <a:r>
              <a:rPr lang="en-US" dirty="0" smtClean="0"/>
              <a:t>Mutual funds are a </a:t>
            </a:r>
            <a:r>
              <a:rPr lang="en-US" i="1" dirty="0" smtClean="0"/>
              <a:t>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5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#1: The Investor Perspective:</a:t>
            </a:r>
          </a:p>
          <a:p>
            <a:pPr lvl="1"/>
            <a:r>
              <a:rPr lang="en-US" sz="2200" dirty="0" smtClean="0"/>
              <a:t>Just another asset to buy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99763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418416" y="2996192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68" y="3399509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pl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67" y="3838115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2999763"/>
            <a:ext cx="1338283" cy="1346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MUTUAL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3505200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1027" y="29818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6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3070644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3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#1: The Investor Perspective:</a:t>
            </a:r>
          </a:p>
          <a:p>
            <a:pPr lvl="1"/>
            <a:r>
              <a:rPr lang="en-US" sz="2200" dirty="0" smtClean="0"/>
              <a:t>Just another asset to buy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99763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418416" y="2996192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68" y="3399509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pl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67" y="3838115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acebook logo 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65159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age disney corpor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2999763"/>
            <a:ext cx="1338283" cy="1346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MUTUAL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3505200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4240750"/>
            <a:ext cx="1676400" cy="8646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52750" y="4495800"/>
            <a:ext cx="62865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1027" y="29818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6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3070644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31892" y="40839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4057650" y="417280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49217" y="51375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2474975" y="522635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ban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0" y="5543681"/>
            <a:ext cx="1063625" cy="6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1460543" y="4553809"/>
            <a:ext cx="480800" cy="10768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72185" y="479038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9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797943" y="487920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2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#1: The Investor Perspective:</a:t>
            </a:r>
          </a:p>
          <a:p>
            <a:pPr lvl="1"/>
            <a:r>
              <a:rPr lang="en-US" sz="2200" dirty="0" smtClean="0"/>
              <a:t>Just another asset to buy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99763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418416" y="2996192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68" y="3399509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pl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67" y="3838115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acebook logo 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65159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age disney corpor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2999763"/>
            <a:ext cx="1338283" cy="1346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MUTUAL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3505200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4240750"/>
            <a:ext cx="1676400" cy="8646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52750" y="4495800"/>
            <a:ext cx="62865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1027" y="29818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6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3070644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31892" y="40839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4057650" y="417280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49217" y="51375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2474975" y="522635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7964123">
            <a:off x="5442036" y="439348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endParaRPr lang="en-US" sz="4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2111" y="4581403"/>
            <a:ext cx="2904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Lack of diversification,</a:t>
            </a:r>
          </a:p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excess trading</a:t>
            </a:r>
          </a:p>
        </p:txBody>
      </p:sp>
      <p:pic>
        <p:nvPicPr>
          <p:cNvPr id="28" name="Picture 2" descr="Image result for image ban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0" y="5543681"/>
            <a:ext cx="1063625" cy="6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>
            <a:off x="1460543" y="4553809"/>
            <a:ext cx="480800" cy="10768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72185" y="479038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797943" y="487920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 rot="10800000">
            <a:off x="1945377" y="498364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endParaRPr lang="en-US" sz="4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13479" y="5779260"/>
            <a:ext cx="215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Equity premium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8390" y="539345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Odean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(1999) </a:t>
            </a:r>
            <a:b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Barber and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Odean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(2000)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97726" y="618229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Mehra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and Prescott (1985)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2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#1: The Investor Perspective:</a:t>
            </a:r>
          </a:p>
          <a:p>
            <a:pPr lvl="1"/>
            <a:r>
              <a:rPr lang="en-US" sz="2200" dirty="0" smtClean="0"/>
              <a:t>Just another asset to buy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99763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418416" y="2996192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68" y="3399509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pl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67" y="3838115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acebook logo 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65159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age disney corpor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2999763"/>
            <a:ext cx="1338283" cy="1346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MUTUAL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3505200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4240750"/>
            <a:ext cx="1676400" cy="8646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52750" y="4495800"/>
            <a:ext cx="62865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1027" y="29818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6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3070644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31892" y="40839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4057650" y="417280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49217" y="51375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2474975" y="522635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7964123">
            <a:off x="5442036" y="439348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endParaRPr lang="en-US" sz="4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371491" y="1902389"/>
            <a:ext cx="2285124" cy="9170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85917" y="1042278"/>
            <a:ext cx="1338283" cy="13465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INDEX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7195426" y="1060466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78" y="1463783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appl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77" y="1902389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Image result for image disney corpor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46" y="121418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Image result for facebook logo 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67" y="1818885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 rot="7964123">
            <a:off x="6269634" y="233947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endParaRPr lang="en-US" sz="4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8526683" y="232901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endParaRPr lang="en-US" sz="4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32001" y="161394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b.p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41198" y="337287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67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b.p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Image result for image ban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0" y="5543681"/>
            <a:ext cx="1063625" cy="6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>
            <a:off x="1460543" y="4553809"/>
            <a:ext cx="480800" cy="10768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72185" y="479038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1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797943" y="4879209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10800000">
            <a:off x="1945377" y="498364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endParaRPr lang="en-US" sz="4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97204" y="5000721"/>
            <a:ext cx="2618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Jensen (1968),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Carhart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(1997)</a:t>
            </a:r>
            <a:b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Fama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and French (2010)…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1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17631" y="2469792"/>
            <a:ext cx="1338283" cy="1346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MUTUAL</a:t>
            </a:r>
          </a:p>
          <a:p>
            <a:pPr algn="ctr"/>
            <a:r>
              <a:rPr lang="en-US" sz="7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3581400" y="2943837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61027" y="24204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2509281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7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Faces of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75408"/>
            <a:ext cx="7315200" cy="5029200"/>
          </a:xfrm>
        </p:spPr>
        <p:txBody>
          <a:bodyPr/>
          <a:lstStyle/>
          <a:p>
            <a:r>
              <a:rPr lang="en-US" sz="2400" dirty="0" smtClean="0"/>
              <a:t>#2: The Market Efficiency Perspective:</a:t>
            </a:r>
          </a:p>
          <a:p>
            <a:pPr lvl="1"/>
            <a:r>
              <a:rPr lang="en-US" sz="2200" dirty="0" smtClean="0"/>
              <a:t>The mutual fund is a </a:t>
            </a:r>
            <a:r>
              <a:rPr lang="en-US" sz="2200" i="1" dirty="0" smtClean="0"/>
              <a:t>fund manager picking stocks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5" name="Picture 2" descr="http://www.privateequitykorea.com/wp-content/uploads/2012/03/GE-Logo-440x2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9324" r="31530" b="18861"/>
          <a:stretch/>
        </p:blipFill>
        <p:spPr bwMode="auto">
          <a:xfrm>
            <a:off x="6708174" y="2483066"/>
            <a:ext cx="409413" cy="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e/e8/Shell_logo.svg/829px-Shell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6" y="2886383"/>
            <a:ext cx="41126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pl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5" y="3324989"/>
            <a:ext cx="411261" cy="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leonardo dicaprio wolf of wall stre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5449" r="8935"/>
          <a:stretch/>
        </p:blipFill>
        <p:spPr bwMode="auto">
          <a:xfrm>
            <a:off x="5779698" y="2469792"/>
            <a:ext cx="1447800" cy="1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image mom and pop inves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209800" cy="1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581400" y="2943837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61027" y="24204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9" name="Picture 12" descr="Image result for graphic mone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7531" r="12462" b="16054"/>
          <a:stretch/>
        </p:blipFill>
        <p:spPr bwMode="auto">
          <a:xfrm>
            <a:off x="3886785" y="2509281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310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29278</TotalTime>
  <Words>1479</Words>
  <Application>Microsoft Office PowerPoint</Application>
  <PresentationFormat>On-screen Show (4:3)</PresentationFormat>
  <Paragraphs>288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Default Design</vt:lpstr>
      <vt:lpstr>Discussion of “Are Mutual Fund Managers Paid for Investment Skill?”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#2: The Market Efficiency Perspective: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The Many Faces of Mutual Funds</vt:lpstr>
      <vt:lpstr>This Paper</vt:lpstr>
      <vt:lpstr>This Paper</vt:lpstr>
      <vt:lpstr>Three Big Puzzles</vt:lpstr>
      <vt:lpstr>Why doesn’t pay depend on returns very much?</vt:lpstr>
      <vt:lpstr>Why doesn’t pay depend on returns very much?</vt:lpstr>
      <vt:lpstr>The Alternative View of the Fund as a Business</vt:lpstr>
      <vt:lpstr>The Alternative View of the Fund as a Business</vt:lpstr>
      <vt:lpstr>The Alternative View of the Fund as a Business</vt:lpstr>
      <vt:lpstr>Why Reward Sales Directly?</vt:lpstr>
      <vt:lpstr>The Puzzle For Rewarding Sales</vt:lpstr>
      <vt:lpstr>Obligatory Questions About Sweden</vt:lpstr>
      <vt:lpstr>The Puzzle For Rewarding Sales</vt:lpstr>
      <vt:lpstr>The Puzzle For Rewarding Sales</vt:lpstr>
      <vt:lpstr>The Puzzle of Firm-Wide Revenue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Solomon</dc:creator>
  <cp:lastModifiedBy>Milton Friedman</cp:lastModifiedBy>
  <cp:revision>957</cp:revision>
  <dcterms:created xsi:type="dcterms:W3CDTF">2006-10-18T02:33:47Z</dcterms:created>
  <dcterms:modified xsi:type="dcterms:W3CDTF">2018-04-14T03:54:32Z</dcterms:modified>
</cp:coreProperties>
</file>