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526" r:id="rId2"/>
    <p:sldId id="527" r:id="rId3"/>
    <p:sldId id="528" r:id="rId4"/>
    <p:sldId id="529" r:id="rId5"/>
    <p:sldId id="530" r:id="rId6"/>
    <p:sldId id="531" r:id="rId7"/>
    <p:sldId id="532" r:id="rId8"/>
    <p:sldId id="533" r:id="rId9"/>
    <p:sldId id="534" r:id="rId10"/>
    <p:sldId id="535" r:id="rId11"/>
    <p:sldId id="536" r:id="rId12"/>
    <p:sldId id="537" r:id="rId13"/>
    <p:sldId id="538" r:id="rId14"/>
    <p:sldId id="550" r:id="rId15"/>
    <p:sldId id="539" r:id="rId16"/>
    <p:sldId id="541" r:id="rId17"/>
    <p:sldId id="545" r:id="rId18"/>
    <p:sldId id="542" r:id="rId19"/>
    <p:sldId id="543" r:id="rId20"/>
    <p:sldId id="546" r:id="rId21"/>
    <p:sldId id="547" r:id="rId22"/>
    <p:sldId id="548" r:id="rId23"/>
    <p:sldId id="551" r:id="rId24"/>
    <p:sldId id="552" r:id="rId25"/>
    <p:sldId id="553" r:id="rId26"/>
    <p:sldId id="554" r:id="rId27"/>
    <p:sldId id="549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D1E"/>
    <a:srgbClr val="F79A2D"/>
    <a:srgbClr val="98012E"/>
    <a:srgbClr val="9E2240"/>
    <a:srgbClr val="E7BC03"/>
    <a:srgbClr val="9D2323"/>
    <a:srgbClr val="FCBB04"/>
    <a:srgbClr val="A11F28"/>
    <a:srgbClr val="A9172F"/>
    <a:srgbClr val="B50B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70" autoAdjust="0"/>
    <p:restoredTop sz="90929"/>
  </p:normalViewPr>
  <p:slideViewPr>
    <p:cSldViewPr>
      <p:cViewPr varScale="1">
        <p:scale>
          <a:sx n="88" d="100"/>
          <a:sy n="88" d="100"/>
        </p:scale>
        <p:origin x="1214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6" d="100"/>
          <a:sy n="76" d="100"/>
        </p:scale>
        <p:origin x="-2916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71D379-538E-4D59-A3E4-E1A8A10BB2F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F5EDB4-B5B8-411F-A6F2-BC84A61B3E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83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DC798-4922-4FC5-ABF2-BEF3C3257AFB}" type="datetimeFigureOut">
              <a:rPr lang="en-US" smtClean="0"/>
              <a:pPr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DFF9B6-FB32-455F-ABF1-B8B3233480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042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DFF9B6-FB32-455F-ABF1-B8B3233480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607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2050" name="Picture 2" descr="Image result for Boston College carroll school of management 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95600" cy="742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7000" y="152400"/>
            <a:ext cx="20574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52400"/>
            <a:ext cx="60198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Aft>
                <a:spcPts val="800"/>
              </a:spcAft>
              <a:defRPr sz="26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lnSpc>
                <a:spcPct val="100000"/>
              </a:lnSpc>
              <a:spcAft>
                <a:spcPts val="800"/>
              </a:spcAft>
              <a:defRPr sz="22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lnSpc>
                <a:spcPct val="100000"/>
              </a:lnSpc>
              <a:spcAft>
                <a:spcPts val="800"/>
              </a:spcAft>
              <a:defRPr sz="20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lnSpc>
                <a:spcPct val="100000"/>
              </a:lnSpc>
              <a:spcAft>
                <a:spcPts val="800"/>
              </a:spcAft>
              <a:defRPr sz="1800" baseline="0">
                <a:latin typeface="Calibri Light" panose="020F0302020204030204" pitchFamily="34" charset="0"/>
                <a:cs typeface="Calibri Light" panose="020F0302020204030204" pitchFamily="34" charset="0"/>
              </a:defRPr>
            </a:lvl4pPr>
            <a:lvl5pPr>
              <a:lnSpc>
                <a:spcPct val="100000"/>
              </a:lnSpc>
              <a:spcAft>
                <a:spcPts val="800"/>
              </a:spcAft>
              <a:defRPr sz="1600">
                <a:latin typeface="Calibri Light" panose="020F0302020204030204" pitchFamily="34" charset="0"/>
                <a:cs typeface="Calibri Light" panose="020F03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0" y="6571861"/>
            <a:ext cx="3429000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500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Solomon on </a:t>
            </a:r>
            <a:r>
              <a:rPr lang="en-US" sz="1500" dirty="0" err="1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Engelberg</a:t>
            </a:r>
            <a:r>
              <a:rPr lang="en-US" sz="1500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, McLean, Pontiff</a:t>
            </a:r>
            <a:endParaRPr lang="en-US" sz="150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6121240" y="6581001"/>
            <a:ext cx="2990850" cy="2308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1500" baseline="0" dirty="0" smtClean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Analysts and Anomalies</a:t>
            </a:r>
            <a:endParaRPr lang="en-US" sz="1500" baseline="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066800"/>
            <a:ext cx="35814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066800"/>
            <a:ext cx="35814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6562724"/>
            <a:ext cx="9144000" cy="295275"/>
          </a:xfrm>
          <a:prstGeom prst="rect">
            <a:avLst/>
          </a:prstGeom>
          <a:solidFill>
            <a:srgbClr val="98012E"/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rgbClr val="98012E"/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524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066800"/>
            <a:ext cx="73152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 flipV="1">
            <a:off x="0" y="755552"/>
            <a:ext cx="9144000" cy="50800"/>
          </a:xfrm>
          <a:prstGeom prst="rect">
            <a:avLst/>
          </a:prstGeom>
          <a:solidFill>
            <a:srgbClr val="F38D1E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utoShape 4" descr="Related image"/>
          <p:cNvSpPr>
            <a:spLocks noChangeAspect="1" noChangeArrowheads="1"/>
          </p:cNvSpPr>
          <p:nvPr userDrawn="1"/>
        </p:nvSpPr>
        <p:spPr bwMode="auto">
          <a:xfrm>
            <a:off x="11582400" y="-2611120"/>
            <a:ext cx="45719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0" name="Picture 6" descr="Related imag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3910" y="25400"/>
            <a:ext cx="6858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12" descr="Image result for Boston College logo"/>
          <p:cNvSpPr>
            <a:spLocks noChangeAspect="1" noChangeArrowheads="1"/>
          </p:cNvSpPr>
          <p:nvPr userDrawn="1"/>
        </p:nvSpPr>
        <p:spPr bwMode="auto">
          <a:xfrm>
            <a:off x="4943475" y="4894383"/>
            <a:ext cx="271973" cy="2719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8" name="Picture 14" descr="Image result for Boston College carroll school of management logo"/>
          <p:cNvPicPr>
            <a:picLocks noChangeAspect="1" noChangeArrowheads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97" t="16565" r="2560" b="54203"/>
          <a:stretch/>
        </p:blipFill>
        <p:spPr bwMode="auto">
          <a:xfrm>
            <a:off x="3371849" y="6625408"/>
            <a:ext cx="2095501" cy="169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200" baseline="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0"/>
            <a:ext cx="7772400" cy="1470025"/>
          </a:xfrm>
        </p:spPr>
        <p:txBody>
          <a:bodyPr/>
          <a:lstStyle/>
          <a:p>
            <a:pPr algn="ctr"/>
            <a:r>
              <a:rPr lang="en-US" sz="2800" dirty="0"/>
              <a:t>Discussion of </a:t>
            </a:r>
            <a:br>
              <a:rPr lang="en-US" sz="2800" dirty="0"/>
            </a:br>
            <a:r>
              <a:rPr lang="en-US" sz="2800" dirty="0" smtClean="0"/>
              <a:t>‘Analysts and Anomalies’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590800"/>
            <a:ext cx="7620000" cy="1752600"/>
          </a:xfrm>
        </p:spPr>
        <p:txBody>
          <a:bodyPr/>
          <a:lstStyle/>
          <a:p>
            <a:r>
              <a:rPr lang="en-US" sz="2400" dirty="0"/>
              <a:t>Paper by: </a:t>
            </a:r>
            <a:br>
              <a:rPr lang="en-US" sz="2400" dirty="0"/>
            </a:br>
            <a:r>
              <a:rPr lang="en-US" sz="2400" dirty="0"/>
              <a:t>Joseph Engelberg (UCSD)</a:t>
            </a:r>
          </a:p>
          <a:p>
            <a:r>
              <a:rPr lang="en-US" sz="2400" dirty="0"/>
              <a:t>David McLean (Georgetown)</a:t>
            </a:r>
          </a:p>
          <a:p>
            <a:r>
              <a:rPr lang="en-US" sz="2400" dirty="0"/>
              <a:t>Jeffrey Pontiff </a:t>
            </a:r>
            <a:r>
              <a:rPr lang="en-US" sz="2400" dirty="0" smtClean="0"/>
              <a:t>(Boston College)</a:t>
            </a:r>
            <a:endParaRPr lang="en-US" sz="1800" dirty="0"/>
          </a:p>
          <a:p>
            <a:endParaRPr lang="en-US" sz="500" dirty="0"/>
          </a:p>
          <a:p>
            <a:endParaRPr lang="en-US" sz="2000" dirty="0"/>
          </a:p>
          <a:p>
            <a:r>
              <a:rPr lang="en-US" sz="2400" dirty="0"/>
              <a:t>Discussion by:</a:t>
            </a:r>
          </a:p>
          <a:p>
            <a:r>
              <a:rPr lang="en-US" sz="2400" dirty="0"/>
              <a:t>David Solomon </a:t>
            </a:r>
            <a:r>
              <a:rPr lang="en-US" sz="2400" dirty="0" smtClean="0"/>
              <a:t>(Boston College)</a:t>
            </a:r>
            <a:endParaRPr lang="en-US" sz="2400" dirty="0"/>
          </a:p>
          <a:p>
            <a:endParaRPr lang="en-US" sz="1050" dirty="0"/>
          </a:p>
          <a:p>
            <a:endParaRPr lang="en-US" sz="1050" dirty="0"/>
          </a:p>
          <a:p>
            <a:r>
              <a:rPr lang="en-US" sz="2000" dirty="0" smtClean="0"/>
              <a:t>University of San Diego Law and Finance Conference, October 2017</a:t>
            </a:r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358244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Eternal Question: Risk or Mispricing?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are these returns driven by risk or mispricing?</a:t>
            </a:r>
          </a:p>
          <a:p>
            <a:pPr lvl="1"/>
            <a:r>
              <a:rPr lang="en-US" dirty="0" smtClean="0"/>
              <a:t>Several ways to approach the issue</a:t>
            </a:r>
          </a:p>
          <a:p>
            <a:pPr marL="457200" lvl="1" indent="0">
              <a:buNone/>
            </a:pPr>
            <a:endParaRPr lang="en-US" sz="500" dirty="0" smtClean="0"/>
          </a:p>
          <a:p>
            <a:r>
              <a:rPr lang="en-US" dirty="0" smtClean="0"/>
              <a:t>Are there really 97 independent drivers of returns?</a:t>
            </a:r>
          </a:p>
          <a:p>
            <a:pPr lvl="1"/>
            <a:r>
              <a:rPr lang="en-US" dirty="0" smtClean="0"/>
              <a:t>If so, we’re done. There aren’t 97 separate risk factors</a:t>
            </a:r>
          </a:p>
          <a:p>
            <a:pPr lvl="1"/>
            <a:endParaRPr lang="en-US" sz="700" dirty="0"/>
          </a:p>
          <a:p>
            <a:r>
              <a:rPr lang="en-US" dirty="0" smtClean="0"/>
              <a:t>Key general insight: if high returns are compensation for risk, then in general: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Everyone should understand what’s going on, and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Since it’s equilibrium, the observed high returns shouldn’t change behavior at the margin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9671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Does behavior change with information?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/>
              <a:t>Since it’s equilibrium, the observed high returns shouldn’t change behavior at the margin</a:t>
            </a:r>
            <a:r>
              <a:rPr lang="en-US" dirty="0" smtClean="0"/>
              <a:t>”</a:t>
            </a:r>
          </a:p>
          <a:p>
            <a:endParaRPr lang="en-US" sz="1000" dirty="0"/>
          </a:p>
          <a:p>
            <a:r>
              <a:rPr lang="en-US" dirty="0" smtClean="0"/>
              <a:t>Do they? Yes! McLean and Pontiff (2016)</a:t>
            </a:r>
          </a:p>
          <a:p>
            <a:endParaRPr lang="en-US" sz="1000" dirty="0"/>
          </a:p>
          <a:p>
            <a:r>
              <a:rPr lang="en-US" dirty="0" smtClean="0"/>
              <a:t>When academics tell people about the high returns, they start to disappear</a:t>
            </a:r>
          </a:p>
          <a:p>
            <a:endParaRPr lang="en-US" sz="1000" dirty="0"/>
          </a:p>
          <a:p>
            <a:r>
              <a:rPr lang="en-US" dirty="0" smtClean="0"/>
              <a:t>If telling people about something changes their behavior, it doesn’t look like an equilibrium</a:t>
            </a:r>
          </a:p>
          <a:p>
            <a:pPr lvl="1"/>
            <a:r>
              <a:rPr lang="en-US" dirty="0" smtClean="0"/>
              <a:t>Militates against a risk story</a:t>
            </a:r>
          </a:p>
        </p:txBody>
      </p:sp>
    </p:spTree>
    <p:extLst>
      <p:ext uri="{BB962C8B-B14F-4D97-AF65-F5344CB8AC3E}">
        <p14:creationId xmlns:p14="http://schemas.microsoft.com/office/powerpoint/2010/main" val="1270774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Mistakes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“Everyone should understand what’s going on”</a:t>
            </a:r>
          </a:p>
          <a:p>
            <a:endParaRPr lang="en-US" sz="500" dirty="0"/>
          </a:p>
          <a:p>
            <a:r>
              <a:rPr lang="en-US" dirty="0" smtClean="0"/>
              <a:t>The high returns shouldn’t be a surprise</a:t>
            </a:r>
          </a:p>
          <a:p>
            <a:endParaRPr lang="en-US" sz="500" dirty="0"/>
          </a:p>
          <a:p>
            <a:r>
              <a:rPr lang="en-US" dirty="0"/>
              <a:t>The obvious test: look at whether analysts make greater </a:t>
            </a:r>
            <a:r>
              <a:rPr lang="en-US" i="1" dirty="0" smtClean="0"/>
              <a:t>earnings </a:t>
            </a:r>
            <a:r>
              <a:rPr lang="en-US" dirty="0" smtClean="0"/>
              <a:t>forecast </a:t>
            </a:r>
            <a:r>
              <a:rPr lang="en-US" dirty="0"/>
              <a:t>errors </a:t>
            </a:r>
            <a:r>
              <a:rPr lang="en-US" dirty="0" smtClean="0"/>
              <a:t>for anomalies</a:t>
            </a:r>
            <a:endParaRPr lang="en-US" sz="1000" dirty="0" smtClean="0"/>
          </a:p>
          <a:p>
            <a:endParaRPr lang="en-US" sz="500" dirty="0"/>
          </a:p>
          <a:p>
            <a:r>
              <a:rPr lang="en-US" dirty="0" smtClean="0"/>
              <a:t>Risk-based stories are only about </a:t>
            </a:r>
            <a:r>
              <a:rPr lang="en-US" i="1" dirty="0" smtClean="0"/>
              <a:t>discount rates</a:t>
            </a:r>
          </a:p>
          <a:p>
            <a:pPr lvl="1"/>
            <a:r>
              <a:rPr lang="en-US" dirty="0" smtClean="0"/>
              <a:t>If everyone understands the process, cash flow errors should be random</a:t>
            </a:r>
          </a:p>
          <a:p>
            <a:pPr lvl="1"/>
            <a:r>
              <a:rPr lang="en-US" dirty="0" smtClean="0"/>
              <a:t>Risk shouldn’t change the mean forecasts of cash flows</a:t>
            </a:r>
          </a:p>
          <a:p>
            <a:pPr lvl="1"/>
            <a:r>
              <a:rPr lang="en-US" dirty="0" smtClean="0"/>
              <a:t>Any variation in forecast errors looks like surprise and mispricing</a:t>
            </a:r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9241832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Someone should run that test!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235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Someone should run that test!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14600" y="1066800"/>
            <a:ext cx="4087125" cy="5496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636675"/>
            <a:ext cx="1816500" cy="2667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1656884"/>
            <a:ext cx="1719188" cy="2263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9663" y="1620508"/>
            <a:ext cx="389250" cy="29908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01388" y="1644758"/>
            <a:ext cx="1524563" cy="25866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81084" y="2138925"/>
            <a:ext cx="4768313" cy="4365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5800" y="2567342"/>
            <a:ext cx="8001000" cy="3855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7704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Analysts and Anomalies, 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Unfortunately, the best test of how analysts relate to anomaly mispricing has already been done</a:t>
            </a:r>
          </a:p>
          <a:p>
            <a:pPr lvl="1"/>
            <a:r>
              <a:rPr lang="en-US" dirty="0" smtClean="0"/>
              <a:t>Cash flow mistakes unrelated to a discount rate channel</a:t>
            </a:r>
          </a:p>
          <a:p>
            <a:pPr lvl="1"/>
            <a:r>
              <a:rPr lang="en-US" dirty="0" smtClean="0"/>
              <a:t>Moreover, this is when the returns are earned: higher returns on news days</a:t>
            </a:r>
          </a:p>
          <a:p>
            <a:endParaRPr lang="en-US" sz="500" dirty="0"/>
          </a:p>
          <a:p>
            <a:r>
              <a:rPr lang="en-US" dirty="0" smtClean="0"/>
              <a:t>Need to discuss this result more, and define the relative contribution of the current paper</a:t>
            </a:r>
          </a:p>
          <a:p>
            <a:pPr lvl="1"/>
            <a:r>
              <a:rPr lang="en-US" dirty="0" smtClean="0"/>
              <a:t>If they screw up cash flow forecasts, is it surprising they also screw up prices?</a:t>
            </a:r>
          </a:p>
          <a:p>
            <a:endParaRPr lang="en-US" sz="500" dirty="0"/>
          </a:p>
          <a:p>
            <a:r>
              <a:rPr lang="en-US" dirty="0" smtClean="0"/>
              <a:t>Current discussion on the literature relating analysts errors to anomalies doesn’t mention it</a:t>
            </a:r>
          </a:p>
          <a:p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8934282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Ctrl + F “</a:t>
            </a:r>
            <a:r>
              <a:rPr lang="en-US" dirty="0" err="1" smtClean="0"/>
              <a:t>Engelberg</a:t>
            </a:r>
            <a:r>
              <a:rPr lang="en-US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6942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Ctrl + F “</a:t>
            </a:r>
            <a:r>
              <a:rPr lang="en-US" dirty="0" err="1" smtClean="0"/>
              <a:t>Engelberg</a:t>
            </a:r>
            <a:r>
              <a:rPr lang="en-US" dirty="0" smtClean="0"/>
              <a:t>”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515" y="1258481"/>
            <a:ext cx="7042707" cy="16431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" y="167217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#1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3356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Ctrl + F “</a:t>
            </a:r>
            <a:r>
              <a:rPr lang="en-US" dirty="0" err="1" smtClean="0"/>
              <a:t>Engelberg</a:t>
            </a:r>
            <a:r>
              <a:rPr lang="en-US" dirty="0" smtClean="0"/>
              <a:t>”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515" y="1258481"/>
            <a:ext cx="7042707" cy="16431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99" y="3120206"/>
            <a:ext cx="7313341" cy="172201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" y="167217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#1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351954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#2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5898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Ctrl + F “</a:t>
            </a:r>
            <a:r>
              <a:rPr lang="en-US" dirty="0" err="1" smtClean="0"/>
              <a:t>Engelberg</a:t>
            </a:r>
            <a:r>
              <a:rPr lang="en-US" dirty="0" smtClean="0"/>
              <a:t>”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4515" y="1258481"/>
            <a:ext cx="7042707" cy="164314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99" y="3120206"/>
            <a:ext cx="7313341" cy="17220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0294" y="5105400"/>
            <a:ext cx="7289944" cy="11797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0" y="167217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#1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351954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#2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3400" y="5045787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 Light" panose="020F0302020204030204" pitchFamily="34" charset="0"/>
                <a:cs typeface="Calibri Light" panose="020F0302020204030204" pitchFamily="34" charset="0"/>
              </a:rPr>
              <a:t>#3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054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Anomalous History of Anomalies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factors drive expected returns?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78648" y="1976066"/>
            <a:ext cx="0" cy="32278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078648" y="5162341"/>
            <a:ext cx="6686132" cy="41558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2239298" y="4552336"/>
            <a:ext cx="876332" cy="486613"/>
          </a:xfrm>
          <a:custGeom>
            <a:avLst/>
            <a:gdLst>
              <a:gd name="connsiteX0" fmla="*/ 0 w 844377"/>
              <a:gd name="connsiteY0" fmla="*/ 305901 h 1067817"/>
              <a:gd name="connsiteX1" fmla="*/ 757084 w 844377"/>
              <a:gd name="connsiteY1" fmla="*/ 30598 h 1067817"/>
              <a:gd name="connsiteX2" fmla="*/ 835742 w 844377"/>
              <a:gd name="connsiteY2" fmla="*/ 944998 h 1067817"/>
              <a:gd name="connsiteX3" fmla="*/ 825910 w 844377"/>
              <a:gd name="connsiteY3" fmla="*/ 1033488 h 1067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4377" h="1067817">
                <a:moveTo>
                  <a:pt x="0" y="305901"/>
                </a:moveTo>
                <a:cubicBezTo>
                  <a:pt x="308897" y="114991"/>
                  <a:pt x="617794" y="-75918"/>
                  <a:pt x="757084" y="30598"/>
                </a:cubicBezTo>
                <a:cubicBezTo>
                  <a:pt x="896374" y="137114"/>
                  <a:pt x="824271" y="777850"/>
                  <a:pt x="835742" y="944998"/>
                </a:cubicBezTo>
                <a:cubicBezTo>
                  <a:pt x="847213" y="1112146"/>
                  <a:pt x="836561" y="1072817"/>
                  <a:pt x="825910" y="1033488"/>
                </a:cubicBezTo>
              </a:path>
            </a:pathLst>
          </a:cu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3097162" y="5019184"/>
            <a:ext cx="1047135" cy="258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4144297" y="3876185"/>
            <a:ext cx="1219200" cy="1142364"/>
          </a:xfrm>
          <a:custGeom>
            <a:avLst/>
            <a:gdLst>
              <a:gd name="connsiteX0" fmla="*/ 0 w 1237796"/>
              <a:gd name="connsiteY0" fmla="*/ 1592399 h 1592399"/>
              <a:gd name="connsiteX1" fmla="*/ 279400 w 1237796"/>
              <a:gd name="connsiteY1" fmla="*/ 1485719 h 1592399"/>
              <a:gd name="connsiteX2" fmla="*/ 449580 w 1237796"/>
              <a:gd name="connsiteY2" fmla="*/ 1399359 h 1592399"/>
              <a:gd name="connsiteX3" fmla="*/ 703580 w 1237796"/>
              <a:gd name="connsiteY3" fmla="*/ 1244419 h 1592399"/>
              <a:gd name="connsiteX4" fmla="*/ 861060 w 1237796"/>
              <a:gd name="connsiteY4" fmla="*/ 1097099 h 1592399"/>
              <a:gd name="connsiteX5" fmla="*/ 1046480 w 1237796"/>
              <a:gd name="connsiteY5" fmla="*/ 705939 h 1592399"/>
              <a:gd name="connsiteX6" fmla="*/ 1221740 w 1237796"/>
              <a:gd name="connsiteY6" fmla="*/ 12519 h 1592399"/>
              <a:gd name="connsiteX7" fmla="*/ 1219200 w 1237796"/>
              <a:gd name="connsiteY7" fmla="*/ 1353639 h 159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37796" h="1592399">
                <a:moveTo>
                  <a:pt x="0" y="1592399"/>
                </a:moveTo>
                <a:cubicBezTo>
                  <a:pt x="102235" y="1555145"/>
                  <a:pt x="204470" y="1517892"/>
                  <a:pt x="279400" y="1485719"/>
                </a:cubicBezTo>
                <a:cubicBezTo>
                  <a:pt x="354330" y="1453546"/>
                  <a:pt x="378883" y="1439576"/>
                  <a:pt x="449580" y="1399359"/>
                </a:cubicBezTo>
                <a:cubicBezTo>
                  <a:pt x="520277" y="1359142"/>
                  <a:pt x="635000" y="1294796"/>
                  <a:pt x="703580" y="1244419"/>
                </a:cubicBezTo>
                <a:cubicBezTo>
                  <a:pt x="772160" y="1194042"/>
                  <a:pt x="803910" y="1186846"/>
                  <a:pt x="861060" y="1097099"/>
                </a:cubicBezTo>
                <a:cubicBezTo>
                  <a:pt x="918210" y="1007352"/>
                  <a:pt x="986367" y="886702"/>
                  <a:pt x="1046480" y="705939"/>
                </a:cubicBezTo>
                <a:cubicBezTo>
                  <a:pt x="1106593" y="525176"/>
                  <a:pt x="1192953" y="-95431"/>
                  <a:pt x="1221740" y="12519"/>
                </a:cubicBezTo>
                <a:cubicBezTo>
                  <a:pt x="1250527" y="120469"/>
                  <a:pt x="1234863" y="737054"/>
                  <a:pt x="1219200" y="1353639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329969" y="2138635"/>
            <a:ext cx="1481328" cy="2713100"/>
          </a:xfrm>
          <a:custGeom>
            <a:avLst/>
            <a:gdLst>
              <a:gd name="connsiteX0" fmla="*/ 0 w 1481328"/>
              <a:gd name="connsiteY0" fmla="*/ 2682240 h 2682240"/>
              <a:gd name="connsiteX1" fmla="*/ 85344 w 1481328"/>
              <a:gd name="connsiteY1" fmla="*/ 2676144 h 2682240"/>
              <a:gd name="connsiteX2" fmla="*/ 256032 w 1481328"/>
              <a:gd name="connsiteY2" fmla="*/ 2657856 h 2682240"/>
              <a:gd name="connsiteX3" fmla="*/ 408432 w 1481328"/>
              <a:gd name="connsiteY3" fmla="*/ 2602992 h 2682240"/>
              <a:gd name="connsiteX4" fmla="*/ 603504 w 1481328"/>
              <a:gd name="connsiteY4" fmla="*/ 2535936 h 2682240"/>
              <a:gd name="connsiteX5" fmla="*/ 798576 w 1481328"/>
              <a:gd name="connsiteY5" fmla="*/ 2346960 h 2682240"/>
              <a:gd name="connsiteX6" fmla="*/ 1139952 w 1481328"/>
              <a:gd name="connsiteY6" fmla="*/ 1798320 h 2682240"/>
              <a:gd name="connsiteX7" fmla="*/ 1322832 w 1481328"/>
              <a:gd name="connsiteY7" fmla="*/ 1164336 h 2682240"/>
              <a:gd name="connsiteX8" fmla="*/ 1481328 w 1481328"/>
              <a:gd name="connsiteY8" fmla="*/ 0 h 2682240"/>
              <a:gd name="connsiteX9" fmla="*/ 1481328 w 1481328"/>
              <a:gd name="connsiteY9" fmla="*/ 0 h 2682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81328" h="2682240">
                <a:moveTo>
                  <a:pt x="0" y="2682240"/>
                </a:moveTo>
                <a:cubicBezTo>
                  <a:pt x="24384" y="2680716"/>
                  <a:pt x="42672" y="2680208"/>
                  <a:pt x="85344" y="2676144"/>
                </a:cubicBezTo>
                <a:cubicBezTo>
                  <a:pt x="128016" y="2672080"/>
                  <a:pt x="202184" y="2670048"/>
                  <a:pt x="256032" y="2657856"/>
                </a:cubicBezTo>
                <a:cubicBezTo>
                  <a:pt x="309880" y="2645664"/>
                  <a:pt x="408432" y="2602992"/>
                  <a:pt x="408432" y="2602992"/>
                </a:cubicBezTo>
                <a:cubicBezTo>
                  <a:pt x="466344" y="2582672"/>
                  <a:pt x="538480" y="2578608"/>
                  <a:pt x="603504" y="2535936"/>
                </a:cubicBezTo>
                <a:cubicBezTo>
                  <a:pt x="668528" y="2493264"/>
                  <a:pt x="709168" y="2469896"/>
                  <a:pt x="798576" y="2346960"/>
                </a:cubicBezTo>
                <a:cubicBezTo>
                  <a:pt x="887984" y="2224024"/>
                  <a:pt x="1052576" y="1995424"/>
                  <a:pt x="1139952" y="1798320"/>
                </a:cubicBezTo>
                <a:cubicBezTo>
                  <a:pt x="1227328" y="1601216"/>
                  <a:pt x="1265936" y="1464056"/>
                  <a:pt x="1322832" y="1164336"/>
                </a:cubicBezTo>
                <a:cubicBezTo>
                  <a:pt x="1379728" y="864616"/>
                  <a:pt x="1481328" y="0"/>
                  <a:pt x="1481328" y="0"/>
                </a:cubicBezTo>
                <a:lnTo>
                  <a:pt x="1481328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74081" y="1892317"/>
            <a:ext cx="904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Factors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36178" y="5203898"/>
            <a:ext cx="904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Time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1099185" y="4690110"/>
            <a:ext cx="1140113" cy="5715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09626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Contribution of 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we need another paper on analysts and anomalies? Yes!</a:t>
            </a:r>
          </a:p>
          <a:p>
            <a:endParaRPr lang="en-US" sz="1000" dirty="0"/>
          </a:p>
          <a:p>
            <a:r>
              <a:rPr lang="en-US" dirty="0" smtClean="0"/>
              <a:t>Novel insight: analysts should also be correct in their forecasts of </a:t>
            </a:r>
            <a:r>
              <a:rPr lang="en-US" i="1" dirty="0" smtClean="0"/>
              <a:t>discount rates. </a:t>
            </a:r>
            <a:r>
              <a:rPr lang="en-US" dirty="0" smtClean="0"/>
              <a:t>Are there discount rate errors?</a:t>
            </a:r>
            <a:endParaRPr lang="en-US" i="1" dirty="0" smtClean="0"/>
          </a:p>
          <a:p>
            <a:pPr lvl="1"/>
            <a:r>
              <a:rPr lang="en-US" dirty="0" smtClean="0"/>
              <a:t>Far less explored as a question. Only focus is cash flows</a:t>
            </a:r>
          </a:p>
          <a:p>
            <a:pPr lvl="1"/>
            <a:endParaRPr lang="en-US" sz="1000" dirty="0" smtClean="0"/>
          </a:p>
          <a:p>
            <a:r>
              <a:rPr lang="en-US" dirty="0" smtClean="0"/>
              <a:t>If expected returns compensate for risk, </a:t>
            </a:r>
            <a:r>
              <a:rPr lang="en-US" i="1" dirty="0" smtClean="0"/>
              <a:t>people should know they’re going to get compensated</a:t>
            </a:r>
            <a:endParaRPr lang="en-US" dirty="0"/>
          </a:p>
          <a:p>
            <a:endParaRPr lang="en-US" sz="600" dirty="0" smtClean="0"/>
          </a:p>
          <a:p>
            <a:r>
              <a:rPr lang="en-US" dirty="0" smtClean="0"/>
              <a:t>New result: In general, analysts’ forecast returns predict actual returns </a:t>
            </a:r>
            <a:r>
              <a:rPr lang="en-US" i="1" dirty="0" smtClean="0"/>
              <a:t>in the wrong direction!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1114546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Burying the </a:t>
            </a:r>
            <a:r>
              <a:rPr lang="en-US" dirty="0" err="1" smtClean="0"/>
              <a:t>Lede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066800"/>
            <a:ext cx="6714563" cy="37991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293" y="1524000"/>
            <a:ext cx="8628375" cy="148733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7812" y="3206708"/>
            <a:ext cx="8628375" cy="444583"/>
          </a:xfrm>
          <a:prstGeom prst="rect">
            <a:avLst/>
          </a:prstGeom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19200" y="1066800"/>
            <a:ext cx="7315200" cy="5029200"/>
          </a:xfrm>
        </p:spPr>
        <p:txBody>
          <a:bodyPr/>
          <a:lstStyle/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This is the most interesting result in the paper!</a:t>
            </a:r>
          </a:p>
          <a:p>
            <a:endParaRPr lang="en-US" sz="900" dirty="0"/>
          </a:p>
          <a:p>
            <a:r>
              <a:rPr lang="en-US" dirty="0" smtClean="0"/>
              <a:t>Currently, literally the last result in the paper, and not mentioned in the abstract</a:t>
            </a:r>
          </a:p>
          <a:p>
            <a:pPr lvl="1"/>
            <a:r>
              <a:rPr lang="en-US" dirty="0" smtClean="0"/>
              <a:t>Most readers won’t pick up, won’t get remembered or cited. This is a tragedy!</a:t>
            </a:r>
          </a:p>
        </p:txBody>
      </p:sp>
    </p:spTree>
    <p:extLst>
      <p:ext uri="{BB962C8B-B14F-4D97-AF65-F5344CB8AC3E}">
        <p14:creationId xmlns:p14="http://schemas.microsoft.com/office/powerpoint/2010/main" val="21518771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Framing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“In general, analysts forecast returns in the wrong direction. This is inconsistent with risk.”</a:t>
            </a:r>
          </a:p>
          <a:p>
            <a:endParaRPr lang="en-US" sz="1000" i="1" dirty="0"/>
          </a:p>
          <a:p>
            <a:r>
              <a:rPr lang="en-US" dirty="0" smtClean="0"/>
              <a:t>“Also doesn’t look just like bad luck. The effect gets stronger in cases where anomaly levels give more reason </a:t>
            </a:r>
            <a:r>
              <a:rPr lang="en-US" i="1" dirty="0" smtClean="0"/>
              <a:t>ex ante </a:t>
            </a:r>
            <a:r>
              <a:rPr lang="en-US" dirty="0" smtClean="0"/>
              <a:t>to forecast high returns”</a:t>
            </a:r>
          </a:p>
          <a:p>
            <a:pPr lvl="1"/>
            <a:r>
              <a:rPr lang="en-US" dirty="0" smtClean="0"/>
              <a:t>“Further reinforces mispricing as driver of anomalies”</a:t>
            </a:r>
          </a:p>
          <a:p>
            <a:endParaRPr lang="en-US" sz="1000" dirty="0"/>
          </a:p>
          <a:p>
            <a:r>
              <a:rPr lang="en-US" dirty="0" smtClean="0"/>
              <a:t>Issue is not just that they’re failing to forecast high enough. They’re actually forecasting </a:t>
            </a:r>
            <a:r>
              <a:rPr lang="en-US" i="1" dirty="0" smtClean="0"/>
              <a:t>lower</a:t>
            </a:r>
            <a:endParaRPr lang="en-US" dirty="0" smtClean="0"/>
          </a:p>
          <a:p>
            <a:endParaRPr lang="en-US" sz="1000" dirty="0"/>
          </a:p>
          <a:p>
            <a:r>
              <a:rPr lang="en-US" dirty="0" smtClean="0"/>
              <a:t>Suggests that the incorrect forecasts drive returns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2169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Blind Leading the Blind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Other unexplored issue – </a:t>
            </a:r>
            <a:r>
              <a:rPr lang="en-US" i="1" dirty="0" smtClean="0"/>
              <a:t>why </a:t>
            </a:r>
            <a:r>
              <a:rPr lang="en-US" dirty="0" smtClean="0"/>
              <a:t>are analysts getting this wrong? Paper doesn’t really discuss</a:t>
            </a:r>
          </a:p>
          <a:p>
            <a:endParaRPr lang="en-US" dirty="0"/>
          </a:p>
          <a:p>
            <a:r>
              <a:rPr lang="en-US" dirty="0" smtClean="0"/>
              <a:t>But are investors </a:t>
            </a:r>
            <a:r>
              <a:rPr lang="en-US" i="1" dirty="0" smtClean="0"/>
              <a:t>following</a:t>
            </a:r>
            <a:r>
              <a:rPr lang="en-US" dirty="0" smtClean="0"/>
              <a:t> analysts, or just independently making the same mistakes?</a:t>
            </a:r>
          </a:p>
          <a:p>
            <a:endParaRPr lang="en-US" sz="500" dirty="0"/>
          </a:p>
          <a:p>
            <a:r>
              <a:rPr lang="en-US" dirty="0" smtClean="0"/>
              <a:t>One possibility: for mispricing to not get corrected, mistakes need to be widespread</a:t>
            </a:r>
          </a:p>
          <a:p>
            <a:pPr lvl="1"/>
            <a:r>
              <a:rPr lang="en-US" dirty="0" smtClean="0"/>
              <a:t>Otherwise need limits to arbitrage</a:t>
            </a:r>
          </a:p>
          <a:p>
            <a:endParaRPr lang="en-US" sz="500" dirty="0"/>
          </a:p>
          <a:p>
            <a:r>
              <a:rPr lang="en-US" dirty="0" smtClean="0"/>
              <a:t>People </a:t>
            </a:r>
            <a:r>
              <a:rPr lang="en-US" i="1" dirty="0" smtClean="0"/>
              <a:t>in general </a:t>
            </a:r>
            <a:r>
              <a:rPr lang="en-US" dirty="0" smtClean="0"/>
              <a:t>are mistaken about some stocks, and get corrected when hard info comes out.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209800"/>
            <a:ext cx="8774250" cy="302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226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Blind Leading the Blind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625" y="990600"/>
            <a:ext cx="7629375" cy="5524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361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Blind Leading the Blind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990600"/>
            <a:ext cx="7629375" cy="55242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771900" y="1373777"/>
            <a:ext cx="8382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943600" y="1347651"/>
            <a:ext cx="8382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52400" y="1066800"/>
            <a:ext cx="1600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Anomaly returns make little difference to predictive power of analyst mistakes</a:t>
            </a:r>
            <a:endParaRPr lang="en-US" sz="1800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3588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Blind Leading the Blind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990600"/>
            <a:ext cx="7629375" cy="552429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4876800" y="5562600"/>
            <a:ext cx="8382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943600" y="5562600"/>
            <a:ext cx="8382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4267200"/>
            <a:ext cx="1600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But analyst mistakes reduce the predictive power of anomalies by almost 25%</a:t>
            </a:r>
            <a:endParaRPr lang="en-US" sz="1800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8746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Really neat paper</a:t>
            </a:r>
          </a:p>
          <a:p>
            <a:endParaRPr lang="en-US" dirty="0"/>
          </a:p>
          <a:p>
            <a:r>
              <a:rPr lang="en-US" dirty="0" smtClean="0"/>
              <a:t>Great subject area of understanding anomalies in general</a:t>
            </a:r>
          </a:p>
          <a:p>
            <a:endParaRPr lang="en-US" dirty="0"/>
          </a:p>
          <a:p>
            <a:r>
              <a:rPr lang="en-US" dirty="0" smtClean="0"/>
              <a:t>Simple but clever tests to distinguish risk from mispricing</a:t>
            </a:r>
          </a:p>
          <a:p>
            <a:endParaRPr lang="en-US" dirty="0"/>
          </a:p>
          <a:p>
            <a:r>
              <a:rPr lang="en-US" dirty="0" smtClean="0"/>
              <a:t>Framing as being about “discount rate mistakes” in general would substantially sharpen contribution</a:t>
            </a:r>
          </a:p>
        </p:txBody>
      </p:sp>
    </p:spTree>
    <p:extLst>
      <p:ext uri="{BB962C8B-B14F-4D97-AF65-F5344CB8AC3E}">
        <p14:creationId xmlns:p14="http://schemas.microsoft.com/office/powerpoint/2010/main" val="3198730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Anomalous History of Anomalies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factors drive expected returns?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78648" y="1976066"/>
            <a:ext cx="0" cy="32278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078648" y="5162341"/>
            <a:ext cx="6686132" cy="41558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2239298" y="4552336"/>
            <a:ext cx="876332" cy="486613"/>
          </a:xfrm>
          <a:custGeom>
            <a:avLst/>
            <a:gdLst>
              <a:gd name="connsiteX0" fmla="*/ 0 w 844377"/>
              <a:gd name="connsiteY0" fmla="*/ 305901 h 1067817"/>
              <a:gd name="connsiteX1" fmla="*/ 757084 w 844377"/>
              <a:gd name="connsiteY1" fmla="*/ 30598 h 1067817"/>
              <a:gd name="connsiteX2" fmla="*/ 835742 w 844377"/>
              <a:gd name="connsiteY2" fmla="*/ 944998 h 1067817"/>
              <a:gd name="connsiteX3" fmla="*/ 825910 w 844377"/>
              <a:gd name="connsiteY3" fmla="*/ 1033488 h 1067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4377" h="1067817">
                <a:moveTo>
                  <a:pt x="0" y="305901"/>
                </a:moveTo>
                <a:cubicBezTo>
                  <a:pt x="308897" y="114991"/>
                  <a:pt x="617794" y="-75918"/>
                  <a:pt x="757084" y="30598"/>
                </a:cubicBezTo>
                <a:cubicBezTo>
                  <a:pt x="896374" y="137114"/>
                  <a:pt x="824271" y="777850"/>
                  <a:pt x="835742" y="944998"/>
                </a:cubicBezTo>
                <a:cubicBezTo>
                  <a:pt x="847213" y="1112146"/>
                  <a:pt x="836561" y="1072817"/>
                  <a:pt x="825910" y="1033488"/>
                </a:cubicBezTo>
              </a:path>
            </a:pathLst>
          </a:cu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3097162" y="5019184"/>
            <a:ext cx="1047135" cy="258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4144297" y="3876185"/>
            <a:ext cx="1219200" cy="1142364"/>
          </a:xfrm>
          <a:custGeom>
            <a:avLst/>
            <a:gdLst>
              <a:gd name="connsiteX0" fmla="*/ 0 w 1237796"/>
              <a:gd name="connsiteY0" fmla="*/ 1592399 h 1592399"/>
              <a:gd name="connsiteX1" fmla="*/ 279400 w 1237796"/>
              <a:gd name="connsiteY1" fmla="*/ 1485719 h 1592399"/>
              <a:gd name="connsiteX2" fmla="*/ 449580 w 1237796"/>
              <a:gd name="connsiteY2" fmla="*/ 1399359 h 1592399"/>
              <a:gd name="connsiteX3" fmla="*/ 703580 w 1237796"/>
              <a:gd name="connsiteY3" fmla="*/ 1244419 h 1592399"/>
              <a:gd name="connsiteX4" fmla="*/ 861060 w 1237796"/>
              <a:gd name="connsiteY4" fmla="*/ 1097099 h 1592399"/>
              <a:gd name="connsiteX5" fmla="*/ 1046480 w 1237796"/>
              <a:gd name="connsiteY5" fmla="*/ 705939 h 1592399"/>
              <a:gd name="connsiteX6" fmla="*/ 1221740 w 1237796"/>
              <a:gd name="connsiteY6" fmla="*/ 12519 h 1592399"/>
              <a:gd name="connsiteX7" fmla="*/ 1219200 w 1237796"/>
              <a:gd name="connsiteY7" fmla="*/ 1353639 h 159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37796" h="1592399">
                <a:moveTo>
                  <a:pt x="0" y="1592399"/>
                </a:moveTo>
                <a:cubicBezTo>
                  <a:pt x="102235" y="1555145"/>
                  <a:pt x="204470" y="1517892"/>
                  <a:pt x="279400" y="1485719"/>
                </a:cubicBezTo>
                <a:cubicBezTo>
                  <a:pt x="354330" y="1453546"/>
                  <a:pt x="378883" y="1439576"/>
                  <a:pt x="449580" y="1399359"/>
                </a:cubicBezTo>
                <a:cubicBezTo>
                  <a:pt x="520277" y="1359142"/>
                  <a:pt x="635000" y="1294796"/>
                  <a:pt x="703580" y="1244419"/>
                </a:cubicBezTo>
                <a:cubicBezTo>
                  <a:pt x="772160" y="1194042"/>
                  <a:pt x="803910" y="1186846"/>
                  <a:pt x="861060" y="1097099"/>
                </a:cubicBezTo>
                <a:cubicBezTo>
                  <a:pt x="918210" y="1007352"/>
                  <a:pt x="986367" y="886702"/>
                  <a:pt x="1046480" y="705939"/>
                </a:cubicBezTo>
                <a:cubicBezTo>
                  <a:pt x="1106593" y="525176"/>
                  <a:pt x="1192953" y="-95431"/>
                  <a:pt x="1221740" y="12519"/>
                </a:cubicBezTo>
                <a:cubicBezTo>
                  <a:pt x="1250527" y="120469"/>
                  <a:pt x="1234863" y="737054"/>
                  <a:pt x="1219200" y="1353639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329969" y="2138635"/>
            <a:ext cx="1481328" cy="2713100"/>
          </a:xfrm>
          <a:custGeom>
            <a:avLst/>
            <a:gdLst>
              <a:gd name="connsiteX0" fmla="*/ 0 w 1481328"/>
              <a:gd name="connsiteY0" fmla="*/ 2682240 h 2682240"/>
              <a:gd name="connsiteX1" fmla="*/ 85344 w 1481328"/>
              <a:gd name="connsiteY1" fmla="*/ 2676144 h 2682240"/>
              <a:gd name="connsiteX2" fmla="*/ 256032 w 1481328"/>
              <a:gd name="connsiteY2" fmla="*/ 2657856 h 2682240"/>
              <a:gd name="connsiteX3" fmla="*/ 408432 w 1481328"/>
              <a:gd name="connsiteY3" fmla="*/ 2602992 h 2682240"/>
              <a:gd name="connsiteX4" fmla="*/ 603504 w 1481328"/>
              <a:gd name="connsiteY4" fmla="*/ 2535936 h 2682240"/>
              <a:gd name="connsiteX5" fmla="*/ 798576 w 1481328"/>
              <a:gd name="connsiteY5" fmla="*/ 2346960 h 2682240"/>
              <a:gd name="connsiteX6" fmla="*/ 1139952 w 1481328"/>
              <a:gd name="connsiteY6" fmla="*/ 1798320 h 2682240"/>
              <a:gd name="connsiteX7" fmla="*/ 1322832 w 1481328"/>
              <a:gd name="connsiteY7" fmla="*/ 1164336 h 2682240"/>
              <a:gd name="connsiteX8" fmla="*/ 1481328 w 1481328"/>
              <a:gd name="connsiteY8" fmla="*/ 0 h 2682240"/>
              <a:gd name="connsiteX9" fmla="*/ 1481328 w 1481328"/>
              <a:gd name="connsiteY9" fmla="*/ 0 h 2682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81328" h="2682240">
                <a:moveTo>
                  <a:pt x="0" y="2682240"/>
                </a:moveTo>
                <a:cubicBezTo>
                  <a:pt x="24384" y="2680716"/>
                  <a:pt x="42672" y="2680208"/>
                  <a:pt x="85344" y="2676144"/>
                </a:cubicBezTo>
                <a:cubicBezTo>
                  <a:pt x="128016" y="2672080"/>
                  <a:pt x="202184" y="2670048"/>
                  <a:pt x="256032" y="2657856"/>
                </a:cubicBezTo>
                <a:cubicBezTo>
                  <a:pt x="309880" y="2645664"/>
                  <a:pt x="408432" y="2602992"/>
                  <a:pt x="408432" y="2602992"/>
                </a:cubicBezTo>
                <a:cubicBezTo>
                  <a:pt x="466344" y="2582672"/>
                  <a:pt x="538480" y="2578608"/>
                  <a:pt x="603504" y="2535936"/>
                </a:cubicBezTo>
                <a:cubicBezTo>
                  <a:pt x="668528" y="2493264"/>
                  <a:pt x="709168" y="2469896"/>
                  <a:pt x="798576" y="2346960"/>
                </a:cubicBezTo>
                <a:cubicBezTo>
                  <a:pt x="887984" y="2224024"/>
                  <a:pt x="1052576" y="1995424"/>
                  <a:pt x="1139952" y="1798320"/>
                </a:cubicBezTo>
                <a:cubicBezTo>
                  <a:pt x="1227328" y="1601216"/>
                  <a:pt x="1265936" y="1464056"/>
                  <a:pt x="1322832" y="1164336"/>
                </a:cubicBezTo>
                <a:cubicBezTo>
                  <a:pt x="1379728" y="864616"/>
                  <a:pt x="1481328" y="0"/>
                  <a:pt x="1481328" y="0"/>
                </a:cubicBezTo>
                <a:lnTo>
                  <a:pt x="1481328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74081" y="1892317"/>
            <a:ext cx="904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Factors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36178" y="5203898"/>
            <a:ext cx="904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Time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1099185" y="4690110"/>
            <a:ext cx="1140113" cy="5715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Image result for image there be dragon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935"/>
          <a:stretch/>
        </p:blipFill>
        <p:spPr bwMode="auto">
          <a:xfrm>
            <a:off x="1364585" y="2733695"/>
            <a:ext cx="2023745" cy="926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 flipH="1">
            <a:off x="1737360" y="3855642"/>
            <a:ext cx="167640" cy="696694"/>
          </a:xfrm>
          <a:prstGeom prst="straightConnector1">
            <a:avLst/>
          </a:prstGeom>
          <a:ln w="25400"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236513" y="5327130"/>
            <a:ext cx="10016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Pre 20C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1368" y="4513181"/>
            <a:ext cx="10016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???</a:t>
            </a:r>
          </a:p>
        </p:txBody>
      </p:sp>
    </p:spTree>
    <p:extLst>
      <p:ext uri="{BB962C8B-B14F-4D97-AF65-F5344CB8AC3E}">
        <p14:creationId xmlns:p14="http://schemas.microsoft.com/office/powerpoint/2010/main" val="36697617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Anomalous History of Anomalies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factors drive expected returns?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78648" y="1976066"/>
            <a:ext cx="0" cy="32278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078648" y="5162341"/>
            <a:ext cx="6686132" cy="41558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2239298" y="4552336"/>
            <a:ext cx="876332" cy="486613"/>
          </a:xfrm>
          <a:custGeom>
            <a:avLst/>
            <a:gdLst>
              <a:gd name="connsiteX0" fmla="*/ 0 w 844377"/>
              <a:gd name="connsiteY0" fmla="*/ 305901 h 1067817"/>
              <a:gd name="connsiteX1" fmla="*/ 757084 w 844377"/>
              <a:gd name="connsiteY1" fmla="*/ 30598 h 1067817"/>
              <a:gd name="connsiteX2" fmla="*/ 835742 w 844377"/>
              <a:gd name="connsiteY2" fmla="*/ 944998 h 1067817"/>
              <a:gd name="connsiteX3" fmla="*/ 825910 w 844377"/>
              <a:gd name="connsiteY3" fmla="*/ 1033488 h 1067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4377" h="1067817">
                <a:moveTo>
                  <a:pt x="0" y="305901"/>
                </a:moveTo>
                <a:cubicBezTo>
                  <a:pt x="308897" y="114991"/>
                  <a:pt x="617794" y="-75918"/>
                  <a:pt x="757084" y="30598"/>
                </a:cubicBezTo>
                <a:cubicBezTo>
                  <a:pt x="896374" y="137114"/>
                  <a:pt x="824271" y="777850"/>
                  <a:pt x="835742" y="944998"/>
                </a:cubicBezTo>
                <a:cubicBezTo>
                  <a:pt x="847213" y="1112146"/>
                  <a:pt x="836561" y="1072817"/>
                  <a:pt x="825910" y="1033488"/>
                </a:cubicBezTo>
              </a:path>
            </a:pathLst>
          </a:cu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3097162" y="5019184"/>
            <a:ext cx="1047135" cy="258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4144297" y="3876185"/>
            <a:ext cx="1219200" cy="1142364"/>
          </a:xfrm>
          <a:custGeom>
            <a:avLst/>
            <a:gdLst>
              <a:gd name="connsiteX0" fmla="*/ 0 w 1237796"/>
              <a:gd name="connsiteY0" fmla="*/ 1592399 h 1592399"/>
              <a:gd name="connsiteX1" fmla="*/ 279400 w 1237796"/>
              <a:gd name="connsiteY1" fmla="*/ 1485719 h 1592399"/>
              <a:gd name="connsiteX2" fmla="*/ 449580 w 1237796"/>
              <a:gd name="connsiteY2" fmla="*/ 1399359 h 1592399"/>
              <a:gd name="connsiteX3" fmla="*/ 703580 w 1237796"/>
              <a:gd name="connsiteY3" fmla="*/ 1244419 h 1592399"/>
              <a:gd name="connsiteX4" fmla="*/ 861060 w 1237796"/>
              <a:gd name="connsiteY4" fmla="*/ 1097099 h 1592399"/>
              <a:gd name="connsiteX5" fmla="*/ 1046480 w 1237796"/>
              <a:gd name="connsiteY5" fmla="*/ 705939 h 1592399"/>
              <a:gd name="connsiteX6" fmla="*/ 1221740 w 1237796"/>
              <a:gd name="connsiteY6" fmla="*/ 12519 h 1592399"/>
              <a:gd name="connsiteX7" fmla="*/ 1219200 w 1237796"/>
              <a:gd name="connsiteY7" fmla="*/ 1353639 h 159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37796" h="1592399">
                <a:moveTo>
                  <a:pt x="0" y="1592399"/>
                </a:moveTo>
                <a:cubicBezTo>
                  <a:pt x="102235" y="1555145"/>
                  <a:pt x="204470" y="1517892"/>
                  <a:pt x="279400" y="1485719"/>
                </a:cubicBezTo>
                <a:cubicBezTo>
                  <a:pt x="354330" y="1453546"/>
                  <a:pt x="378883" y="1439576"/>
                  <a:pt x="449580" y="1399359"/>
                </a:cubicBezTo>
                <a:cubicBezTo>
                  <a:pt x="520277" y="1359142"/>
                  <a:pt x="635000" y="1294796"/>
                  <a:pt x="703580" y="1244419"/>
                </a:cubicBezTo>
                <a:cubicBezTo>
                  <a:pt x="772160" y="1194042"/>
                  <a:pt x="803910" y="1186846"/>
                  <a:pt x="861060" y="1097099"/>
                </a:cubicBezTo>
                <a:cubicBezTo>
                  <a:pt x="918210" y="1007352"/>
                  <a:pt x="986367" y="886702"/>
                  <a:pt x="1046480" y="705939"/>
                </a:cubicBezTo>
                <a:cubicBezTo>
                  <a:pt x="1106593" y="525176"/>
                  <a:pt x="1192953" y="-95431"/>
                  <a:pt x="1221740" y="12519"/>
                </a:cubicBezTo>
                <a:cubicBezTo>
                  <a:pt x="1250527" y="120469"/>
                  <a:pt x="1234863" y="737054"/>
                  <a:pt x="1219200" y="1353639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329969" y="2138635"/>
            <a:ext cx="1481328" cy="2713100"/>
          </a:xfrm>
          <a:custGeom>
            <a:avLst/>
            <a:gdLst>
              <a:gd name="connsiteX0" fmla="*/ 0 w 1481328"/>
              <a:gd name="connsiteY0" fmla="*/ 2682240 h 2682240"/>
              <a:gd name="connsiteX1" fmla="*/ 85344 w 1481328"/>
              <a:gd name="connsiteY1" fmla="*/ 2676144 h 2682240"/>
              <a:gd name="connsiteX2" fmla="*/ 256032 w 1481328"/>
              <a:gd name="connsiteY2" fmla="*/ 2657856 h 2682240"/>
              <a:gd name="connsiteX3" fmla="*/ 408432 w 1481328"/>
              <a:gd name="connsiteY3" fmla="*/ 2602992 h 2682240"/>
              <a:gd name="connsiteX4" fmla="*/ 603504 w 1481328"/>
              <a:gd name="connsiteY4" fmla="*/ 2535936 h 2682240"/>
              <a:gd name="connsiteX5" fmla="*/ 798576 w 1481328"/>
              <a:gd name="connsiteY5" fmla="*/ 2346960 h 2682240"/>
              <a:gd name="connsiteX6" fmla="*/ 1139952 w 1481328"/>
              <a:gd name="connsiteY6" fmla="*/ 1798320 h 2682240"/>
              <a:gd name="connsiteX7" fmla="*/ 1322832 w 1481328"/>
              <a:gd name="connsiteY7" fmla="*/ 1164336 h 2682240"/>
              <a:gd name="connsiteX8" fmla="*/ 1481328 w 1481328"/>
              <a:gd name="connsiteY8" fmla="*/ 0 h 2682240"/>
              <a:gd name="connsiteX9" fmla="*/ 1481328 w 1481328"/>
              <a:gd name="connsiteY9" fmla="*/ 0 h 2682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81328" h="2682240">
                <a:moveTo>
                  <a:pt x="0" y="2682240"/>
                </a:moveTo>
                <a:cubicBezTo>
                  <a:pt x="24384" y="2680716"/>
                  <a:pt x="42672" y="2680208"/>
                  <a:pt x="85344" y="2676144"/>
                </a:cubicBezTo>
                <a:cubicBezTo>
                  <a:pt x="128016" y="2672080"/>
                  <a:pt x="202184" y="2670048"/>
                  <a:pt x="256032" y="2657856"/>
                </a:cubicBezTo>
                <a:cubicBezTo>
                  <a:pt x="309880" y="2645664"/>
                  <a:pt x="408432" y="2602992"/>
                  <a:pt x="408432" y="2602992"/>
                </a:cubicBezTo>
                <a:cubicBezTo>
                  <a:pt x="466344" y="2582672"/>
                  <a:pt x="538480" y="2578608"/>
                  <a:pt x="603504" y="2535936"/>
                </a:cubicBezTo>
                <a:cubicBezTo>
                  <a:pt x="668528" y="2493264"/>
                  <a:pt x="709168" y="2469896"/>
                  <a:pt x="798576" y="2346960"/>
                </a:cubicBezTo>
                <a:cubicBezTo>
                  <a:pt x="887984" y="2224024"/>
                  <a:pt x="1052576" y="1995424"/>
                  <a:pt x="1139952" y="1798320"/>
                </a:cubicBezTo>
                <a:cubicBezTo>
                  <a:pt x="1227328" y="1601216"/>
                  <a:pt x="1265936" y="1464056"/>
                  <a:pt x="1322832" y="1164336"/>
                </a:cubicBezTo>
                <a:cubicBezTo>
                  <a:pt x="1379728" y="864616"/>
                  <a:pt x="1481328" y="0"/>
                  <a:pt x="1481328" y="0"/>
                </a:cubicBezTo>
                <a:lnTo>
                  <a:pt x="1481328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74081" y="1892317"/>
            <a:ext cx="904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Factors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36178" y="5203898"/>
            <a:ext cx="904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Time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1099185" y="4690110"/>
            <a:ext cx="1140113" cy="5715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2612677" y="3793946"/>
            <a:ext cx="167640" cy="696694"/>
          </a:xfrm>
          <a:prstGeom prst="straightConnector1">
            <a:avLst/>
          </a:prstGeom>
          <a:ln w="25400"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267582" y="5292511"/>
            <a:ext cx="8197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1900 - 1960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05136" y="2911931"/>
            <a:ext cx="1623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Graham &amp; Dodd (1934) Valuation Factors?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13331" y="4485577"/>
            <a:ext cx="10016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5-10?</a:t>
            </a:r>
          </a:p>
        </p:txBody>
      </p:sp>
    </p:spTree>
    <p:extLst>
      <p:ext uri="{BB962C8B-B14F-4D97-AF65-F5344CB8AC3E}">
        <p14:creationId xmlns:p14="http://schemas.microsoft.com/office/powerpoint/2010/main" val="3912795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Anomalous History of Anomalies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factors drive expected returns?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78648" y="1976066"/>
            <a:ext cx="0" cy="32278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078648" y="5162341"/>
            <a:ext cx="6686132" cy="41558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2239298" y="4552336"/>
            <a:ext cx="876332" cy="486613"/>
          </a:xfrm>
          <a:custGeom>
            <a:avLst/>
            <a:gdLst>
              <a:gd name="connsiteX0" fmla="*/ 0 w 844377"/>
              <a:gd name="connsiteY0" fmla="*/ 305901 h 1067817"/>
              <a:gd name="connsiteX1" fmla="*/ 757084 w 844377"/>
              <a:gd name="connsiteY1" fmla="*/ 30598 h 1067817"/>
              <a:gd name="connsiteX2" fmla="*/ 835742 w 844377"/>
              <a:gd name="connsiteY2" fmla="*/ 944998 h 1067817"/>
              <a:gd name="connsiteX3" fmla="*/ 825910 w 844377"/>
              <a:gd name="connsiteY3" fmla="*/ 1033488 h 1067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4377" h="1067817">
                <a:moveTo>
                  <a:pt x="0" y="305901"/>
                </a:moveTo>
                <a:cubicBezTo>
                  <a:pt x="308897" y="114991"/>
                  <a:pt x="617794" y="-75918"/>
                  <a:pt x="757084" y="30598"/>
                </a:cubicBezTo>
                <a:cubicBezTo>
                  <a:pt x="896374" y="137114"/>
                  <a:pt x="824271" y="777850"/>
                  <a:pt x="835742" y="944998"/>
                </a:cubicBezTo>
                <a:cubicBezTo>
                  <a:pt x="847213" y="1112146"/>
                  <a:pt x="836561" y="1072817"/>
                  <a:pt x="825910" y="1033488"/>
                </a:cubicBezTo>
              </a:path>
            </a:pathLst>
          </a:cu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3097162" y="5019184"/>
            <a:ext cx="1047135" cy="258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4144297" y="3876185"/>
            <a:ext cx="1219200" cy="1142364"/>
          </a:xfrm>
          <a:custGeom>
            <a:avLst/>
            <a:gdLst>
              <a:gd name="connsiteX0" fmla="*/ 0 w 1237796"/>
              <a:gd name="connsiteY0" fmla="*/ 1592399 h 1592399"/>
              <a:gd name="connsiteX1" fmla="*/ 279400 w 1237796"/>
              <a:gd name="connsiteY1" fmla="*/ 1485719 h 1592399"/>
              <a:gd name="connsiteX2" fmla="*/ 449580 w 1237796"/>
              <a:gd name="connsiteY2" fmla="*/ 1399359 h 1592399"/>
              <a:gd name="connsiteX3" fmla="*/ 703580 w 1237796"/>
              <a:gd name="connsiteY3" fmla="*/ 1244419 h 1592399"/>
              <a:gd name="connsiteX4" fmla="*/ 861060 w 1237796"/>
              <a:gd name="connsiteY4" fmla="*/ 1097099 h 1592399"/>
              <a:gd name="connsiteX5" fmla="*/ 1046480 w 1237796"/>
              <a:gd name="connsiteY5" fmla="*/ 705939 h 1592399"/>
              <a:gd name="connsiteX6" fmla="*/ 1221740 w 1237796"/>
              <a:gd name="connsiteY6" fmla="*/ 12519 h 1592399"/>
              <a:gd name="connsiteX7" fmla="*/ 1219200 w 1237796"/>
              <a:gd name="connsiteY7" fmla="*/ 1353639 h 159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37796" h="1592399">
                <a:moveTo>
                  <a:pt x="0" y="1592399"/>
                </a:moveTo>
                <a:cubicBezTo>
                  <a:pt x="102235" y="1555145"/>
                  <a:pt x="204470" y="1517892"/>
                  <a:pt x="279400" y="1485719"/>
                </a:cubicBezTo>
                <a:cubicBezTo>
                  <a:pt x="354330" y="1453546"/>
                  <a:pt x="378883" y="1439576"/>
                  <a:pt x="449580" y="1399359"/>
                </a:cubicBezTo>
                <a:cubicBezTo>
                  <a:pt x="520277" y="1359142"/>
                  <a:pt x="635000" y="1294796"/>
                  <a:pt x="703580" y="1244419"/>
                </a:cubicBezTo>
                <a:cubicBezTo>
                  <a:pt x="772160" y="1194042"/>
                  <a:pt x="803910" y="1186846"/>
                  <a:pt x="861060" y="1097099"/>
                </a:cubicBezTo>
                <a:cubicBezTo>
                  <a:pt x="918210" y="1007352"/>
                  <a:pt x="986367" y="886702"/>
                  <a:pt x="1046480" y="705939"/>
                </a:cubicBezTo>
                <a:cubicBezTo>
                  <a:pt x="1106593" y="525176"/>
                  <a:pt x="1192953" y="-95431"/>
                  <a:pt x="1221740" y="12519"/>
                </a:cubicBezTo>
                <a:cubicBezTo>
                  <a:pt x="1250527" y="120469"/>
                  <a:pt x="1234863" y="737054"/>
                  <a:pt x="1219200" y="1353639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329969" y="2138635"/>
            <a:ext cx="1481328" cy="2713100"/>
          </a:xfrm>
          <a:custGeom>
            <a:avLst/>
            <a:gdLst>
              <a:gd name="connsiteX0" fmla="*/ 0 w 1481328"/>
              <a:gd name="connsiteY0" fmla="*/ 2682240 h 2682240"/>
              <a:gd name="connsiteX1" fmla="*/ 85344 w 1481328"/>
              <a:gd name="connsiteY1" fmla="*/ 2676144 h 2682240"/>
              <a:gd name="connsiteX2" fmla="*/ 256032 w 1481328"/>
              <a:gd name="connsiteY2" fmla="*/ 2657856 h 2682240"/>
              <a:gd name="connsiteX3" fmla="*/ 408432 w 1481328"/>
              <a:gd name="connsiteY3" fmla="*/ 2602992 h 2682240"/>
              <a:gd name="connsiteX4" fmla="*/ 603504 w 1481328"/>
              <a:gd name="connsiteY4" fmla="*/ 2535936 h 2682240"/>
              <a:gd name="connsiteX5" fmla="*/ 798576 w 1481328"/>
              <a:gd name="connsiteY5" fmla="*/ 2346960 h 2682240"/>
              <a:gd name="connsiteX6" fmla="*/ 1139952 w 1481328"/>
              <a:gd name="connsiteY6" fmla="*/ 1798320 h 2682240"/>
              <a:gd name="connsiteX7" fmla="*/ 1322832 w 1481328"/>
              <a:gd name="connsiteY7" fmla="*/ 1164336 h 2682240"/>
              <a:gd name="connsiteX8" fmla="*/ 1481328 w 1481328"/>
              <a:gd name="connsiteY8" fmla="*/ 0 h 2682240"/>
              <a:gd name="connsiteX9" fmla="*/ 1481328 w 1481328"/>
              <a:gd name="connsiteY9" fmla="*/ 0 h 2682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81328" h="2682240">
                <a:moveTo>
                  <a:pt x="0" y="2682240"/>
                </a:moveTo>
                <a:cubicBezTo>
                  <a:pt x="24384" y="2680716"/>
                  <a:pt x="42672" y="2680208"/>
                  <a:pt x="85344" y="2676144"/>
                </a:cubicBezTo>
                <a:cubicBezTo>
                  <a:pt x="128016" y="2672080"/>
                  <a:pt x="202184" y="2670048"/>
                  <a:pt x="256032" y="2657856"/>
                </a:cubicBezTo>
                <a:cubicBezTo>
                  <a:pt x="309880" y="2645664"/>
                  <a:pt x="408432" y="2602992"/>
                  <a:pt x="408432" y="2602992"/>
                </a:cubicBezTo>
                <a:cubicBezTo>
                  <a:pt x="466344" y="2582672"/>
                  <a:pt x="538480" y="2578608"/>
                  <a:pt x="603504" y="2535936"/>
                </a:cubicBezTo>
                <a:cubicBezTo>
                  <a:pt x="668528" y="2493264"/>
                  <a:pt x="709168" y="2469896"/>
                  <a:pt x="798576" y="2346960"/>
                </a:cubicBezTo>
                <a:cubicBezTo>
                  <a:pt x="887984" y="2224024"/>
                  <a:pt x="1052576" y="1995424"/>
                  <a:pt x="1139952" y="1798320"/>
                </a:cubicBezTo>
                <a:cubicBezTo>
                  <a:pt x="1227328" y="1601216"/>
                  <a:pt x="1265936" y="1464056"/>
                  <a:pt x="1322832" y="1164336"/>
                </a:cubicBezTo>
                <a:cubicBezTo>
                  <a:pt x="1379728" y="864616"/>
                  <a:pt x="1481328" y="0"/>
                  <a:pt x="1481328" y="0"/>
                </a:cubicBezTo>
                <a:lnTo>
                  <a:pt x="1481328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74081" y="1892317"/>
            <a:ext cx="904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Factors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36178" y="5203898"/>
            <a:ext cx="904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Time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1099185" y="4690110"/>
            <a:ext cx="1140113" cy="5715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3137507" y="4305306"/>
            <a:ext cx="167640" cy="696694"/>
          </a:xfrm>
          <a:prstGeom prst="straightConnector1">
            <a:avLst/>
          </a:prstGeom>
          <a:ln w="25400"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980576" y="5278773"/>
            <a:ext cx="12713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1961 – 75ish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99768" y="3500194"/>
            <a:ext cx="17722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CAPM: Only </a:t>
            </a:r>
            <a:r>
              <a:rPr lang="el-GR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β</a:t>
            </a:r>
            <a:endParaRPr lang="en-US" sz="1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sz="16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Treynor</a:t>
            </a:r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, Sharpe, </a:t>
            </a:r>
            <a:r>
              <a:rPr lang="en-US" sz="16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Lintner</a:t>
            </a:r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, </a:t>
            </a:r>
            <a:r>
              <a:rPr lang="en-US" sz="1600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Mossin</a:t>
            </a:r>
            <a:endParaRPr lang="en-US" sz="1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8346" y="4867804"/>
            <a:ext cx="10016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1</a:t>
            </a:r>
          </a:p>
        </p:txBody>
      </p:sp>
      <p:cxnSp>
        <p:nvCxnSpPr>
          <p:cNvPr id="17" name="Straight Connector 16"/>
          <p:cNvCxnSpPr>
            <a:stCxn id="9" idx="3"/>
          </p:cNvCxnSpPr>
          <p:nvPr/>
        </p:nvCxnSpPr>
        <p:spPr>
          <a:xfrm flipH="1">
            <a:off x="1099185" y="5023305"/>
            <a:ext cx="1997279" cy="13776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8972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4089433" y="2804203"/>
            <a:ext cx="198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Anomalies accumulate:</a:t>
            </a:r>
          </a:p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B/M, D/P, P/E, Size, PEAD…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Anomalous History of Anomalies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factors drive expected returns?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78648" y="1976066"/>
            <a:ext cx="0" cy="32278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078648" y="5162341"/>
            <a:ext cx="6686132" cy="41558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2239298" y="4552336"/>
            <a:ext cx="876332" cy="486613"/>
          </a:xfrm>
          <a:custGeom>
            <a:avLst/>
            <a:gdLst>
              <a:gd name="connsiteX0" fmla="*/ 0 w 844377"/>
              <a:gd name="connsiteY0" fmla="*/ 305901 h 1067817"/>
              <a:gd name="connsiteX1" fmla="*/ 757084 w 844377"/>
              <a:gd name="connsiteY1" fmla="*/ 30598 h 1067817"/>
              <a:gd name="connsiteX2" fmla="*/ 835742 w 844377"/>
              <a:gd name="connsiteY2" fmla="*/ 944998 h 1067817"/>
              <a:gd name="connsiteX3" fmla="*/ 825910 w 844377"/>
              <a:gd name="connsiteY3" fmla="*/ 1033488 h 1067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4377" h="1067817">
                <a:moveTo>
                  <a:pt x="0" y="305901"/>
                </a:moveTo>
                <a:cubicBezTo>
                  <a:pt x="308897" y="114991"/>
                  <a:pt x="617794" y="-75918"/>
                  <a:pt x="757084" y="30598"/>
                </a:cubicBezTo>
                <a:cubicBezTo>
                  <a:pt x="896374" y="137114"/>
                  <a:pt x="824271" y="777850"/>
                  <a:pt x="835742" y="944998"/>
                </a:cubicBezTo>
                <a:cubicBezTo>
                  <a:pt x="847213" y="1112146"/>
                  <a:pt x="836561" y="1072817"/>
                  <a:pt x="825910" y="1033488"/>
                </a:cubicBezTo>
              </a:path>
            </a:pathLst>
          </a:cu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3097162" y="5019184"/>
            <a:ext cx="1047135" cy="258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4144297" y="3876185"/>
            <a:ext cx="1219200" cy="1142364"/>
          </a:xfrm>
          <a:custGeom>
            <a:avLst/>
            <a:gdLst>
              <a:gd name="connsiteX0" fmla="*/ 0 w 1237796"/>
              <a:gd name="connsiteY0" fmla="*/ 1592399 h 1592399"/>
              <a:gd name="connsiteX1" fmla="*/ 279400 w 1237796"/>
              <a:gd name="connsiteY1" fmla="*/ 1485719 h 1592399"/>
              <a:gd name="connsiteX2" fmla="*/ 449580 w 1237796"/>
              <a:gd name="connsiteY2" fmla="*/ 1399359 h 1592399"/>
              <a:gd name="connsiteX3" fmla="*/ 703580 w 1237796"/>
              <a:gd name="connsiteY3" fmla="*/ 1244419 h 1592399"/>
              <a:gd name="connsiteX4" fmla="*/ 861060 w 1237796"/>
              <a:gd name="connsiteY4" fmla="*/ 1097099 h 1592399"/>
              <a:gd name="connsiteX5" fmla="*/ 1046480 w 1237796"/>
              <a:gd name="connsiteY5" fmla="*/ 705939 h 1592399"/>
              <a:gd name="connsiteX6" fmla="*/ 1221740 w 1237796"/>
              <a:gd name="connsiteY6" fmla="*/ 12519 h 1592399"/>
              <a:gd name="connsiteX7" fmla="*/ 1219200 w 1237796"/>
              <a:gd name="connsiteY7" fmla="*/ 1353639 h 159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37796" h="1592399">
                <a:moveTo>
                  <a:pt x="0" y="1592399"/>
                </a:moveTo>
                <a:cubicBezTo>
                  <a:pt x="102235" y="1555145"/>
                  <a:pt x="204470" y="1517892"/>
                  <a:pt x="279400" y="1485719"/>
                </a:cubicBezTo>
                <a:cubicBezTo>
                  <a:pt x="354330" y="1453546"/>
                  <a:pt x="378883" y="1439576"/>
                  <a:pt x="449580" y="1399359"/>
                </a:cubicBezTo>
                <a:cubicBezTo>
                  <a:pt x="520277" y="1359142"/>
                  <a:pt x="635000" y="1294796"/>
                  <a:pt x="703580" y="1244419"/>
                </a:cubicBezTo>
                <a:cubicBezTo>
                  <a:pt x="772160" y="1194042"/>
                  <a:pt x="803910" y="1186846"/>
                  <a:pt x="861060" y="1097099"/>
                </a:cubicBezTo>
                <a:cubicBezTo>
                  <a:pt x="918210" y="1007352"/>
                  <a:pt x="986367" y="886702"/>
                  <a:pt x="1046480" y="705939"/>
                </a:cubicBezTo>
                <a:cubicBezTo>
                  <a:pt x="1106593" y="525176"/>
                  <a:pt x="1192953" y="-95431"/>
                  <a:pt x="1221740" y="12519"/>
                </a:cubicBezTo>
                <a:cubicBezTo>
                  <a:pt x="1250527" y="120469"/>
                  <a:pt x="1234863" y="737054"/>
                  <a:pt x="1219200" y="1353639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329969" y="2138635"/>
            <a:ext cx="1481328" cy="2713100"/>
          </a:xfrm>
          <a:custGeom>
            <a:avLst/>
            <a:gdLst>
              <a:gd name="connsiteX0" fmla="*/ 0 w 1481328"/>
              <a:gd name="connsiteY0" fmla="*/ 2682240 h 2682240"/>
              <a:gd name="connsiteX1" fmla="*/ 85344 w 1481328"/>
              <a:gd name="connsiteY1" fmla="*/ 2676144 h 2682240"/>
              <a:gd name="connsiteX2" fmla="*/ 256032 w 1481328"/>
              <a:gd name="connsiteY2" fmla="*/ 2657856 h 2682240"/>
              <a:gd name="connsiteX3" fmla="*/ 408432 w 1481328"/>
              <a:gd name="connsiteY3" fmla="*/ 2602992 h 2682240"/>
              <a:gd name="connsiteX4" fmla="*/ 603504 w 1481328"/>
              <a:gd name="connsiteY4" fmla="*/ 2535936 h 2682240"/>
              <a:gd name="connsiteX5" fmla="*/ 798576 w 1481328"/>
              <a:gd name="connsiteY5" fmla="*/ 2346960 h 2682240"/>
              <a:gd name="connsiteX6" fmla="*/ 1139952 w 1481328"/>
              <a:gd name="connsiteY6" fmla="*/ 1798320 h 2682240"/>
              <a:gd name="connsiteX7" fmla="*/ 1322832 w 1481328"/>
              <a:gd name="connsiteY7" fmla="*/ 1164336 h 2682240"/>
              <a:gd name="connsiteX8" fmla="*/ 1481328 w 1481328"/>
              <a:gd name="connsiteY8" fmla="*/ 0 h 2682240"/>
              <a:gd name="connsiteX9" fmla="*/ 1481328 w 1481328"/>
              <a:gd name="connsiteY9" fmla="*/ 0 h 2682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81328" h="2682240">
                <a:moveTo>
                  <a:pt x="0" y="2682240"/>
                </a:moveTo>
                <a:cubicBezTo>
                  <a:pt x="24384" y="2680716"/>
                  <a:pt x="42672" y="2680208"/>
                  <a:pt x="85344" y="2676144"/>
                </a:cubicBezTo>
                <a:cubicBezTo>
                  <a:pt x="128016" y="2672080"/>
                  <a:pt x="202184" y="2670048"/>
                  <a:pt x="256032" y="2657856"/>
                </a:cubicBezTo>
                <a:cubicBezTo>
                  <a:pt x="309880" y="2645664"/>
                  <a:pt x="408432" y="2602992"/>
                  <a:pt x="408432" y="2602992"/>
                </a:cubicBezTo>
                <a:cubicBezTo>
                  <a:pt x="466344" y="2582672"/>
                  <a:pt x="538480" y="2578608"/>
                  <a:pt x="603504" y="2535936"/>
                </a:cubicBezTo>
                <a:cubicBezTo>
                  <a:pt x="668528" y="2493264"/>
                  <a:pt x="709168" y="2469896"/>
                  <a:pt x="798576" y="2346960"/>
                </a:cubicBezTo>
                <a:cubicBezTo>
                  <a:pt x="887984" y="2224024"/>
                  <a:pt x="1052576" y="1995424"/>
                  <a:pt x="1139952" y="1798320"/>
                </a:cubicBezTo>
                <a:cubicBezTo>
                  <a:pt x="1227328" y="1601216"/>
                  <a:pt x="1265936" y="1464056"/>
                  <a:pt x="1322832" y="1164336"/>
                </a:cubicBezTo>
                <a:cubicBezTo>
                  <a:pt x="1379728" y="864616"/>
                  <a:pt x="1481328" y="0"/>
                  <a:pt x="1481328" y="0"/>
                </a:cubicBezTo>
                <a:lnTo>
                  <a:pt x="1481328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74081" y="1892317"/>
            <a:ext cx="904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Factors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36178" y="5203898"/>
            <a:ext cx="904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Time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1099185" y="4690110"/>
            <a:ext cx="1140113" cy="5715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876800" y="3640113"/>
            <a:ext cx="186813" cy="627087"/>
          </a:xfrm>
          <a:prstGeom prst="straightConnector1">
            <a:avLst/>
          </a:prstGeom>
          <a:ln w="25400"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419600" y="5281181"/>
            <a:ext cx="12713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1975-92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8353" y="3722277"/>
            <a:ext cx="10016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7?</a:t>
            </a:r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1099185" y="3878729"/>
            <a:ext cx="4230785" cy="25650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748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Anomalous History of Anomalies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factors drive expected returns?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78648" y="1976066"/>
            <a:ext cx="0" cy="32278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078648" y="5162341"/>
            <a:ext cx="6686132" cy="41558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2239298" y="4552336"/>
            <a:ext cx="876332" cy="486613"/>
          </a:xfrm>
          <a:custGeom>
            <a:avLst/>
            <a:gdLst>
              <a:gd name="connsiteX0" fmla="*/ 0 w 844377"/>
              <a:gd name="connsiteY0" fmla="*/ 305901 h 1067817"/>
              <a:gd name="connsiteX1" fmla="*/ 757084 w 844377"/>
              <a:gd name="connsiteY1" fmla="*/ 30598 h 1067817"/>
              <a:gd name="connsiteX2" fmla="*/ 835742 w 844377"/>
              <a:gd name="connsiteY2" fmla="*/ 944998 h 1067817"/>
              <a:gd name="connsiteX3" fmla="*/ 825910 w 844377"/>
              <a:gd name="connsiteY3" fmla="*/ 1033488 h 1067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4377" h="1067817">
                <a:moveTo>
                  <a:pt x="0" y="305901"/>
                </a:moveTo>
                <a:cubicBezTo>
                  <a:pt x="308897" y="114991"/>
                  <a:pt x="617794" y="-75918"/>
                  <a:pt x="757084" y="30598"/>
                </a:cubicBezTo>
                <a:cubicBezTo>
                  <a:pt x="896374" y="137114"/>
                  <a:pt x="824271" y="777850"/>
                  <a:pt x="835742" y="944998"/>
                </a:cubicBezTo>
                <a:cubicBezTo>
                  <a:pt x="847213" y="1112146"/>
                  <a:pt x="836561" y="1072817"/>
                  <a:pt x="825910" y="1033488"/>
                </a:cubicBezTo>
              </a:path>
            </a:pathLst>
          </a:cu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3097162" y="5019184"/>
            <a:ext cx="1047135" cy="258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4144297" y="3876185"/>
            <a:ext cx="1219200" cy="1142364"/>
          </a:xfrm>
          <a:custGeom>
            <a:avLst/>
            <a:gdLst>
              <a:gd name="connsiteX0" fmla="*/ 0 w 1237796"/>
              <a:gd name="connsiteY0" fmla="*/ 1592399 h 1592399"/>
              <a:gd name="connsiteX1" fmla="*/ 279400 w 1237796"/>
              <a:gd name="connsiteY1" fmla="*/ 1485719 h 1592399"/>
              <a:gd name="connsiteX2" fmla="*/ 449580 w 1237796"/>
              <a:gd name="connsiteY2" fmla="*/ 1399359 h 1592399"/>
              <a:gd name="connsiteX3" fmla="*/ 703580 w 1237796"/>
              <a:gd name="connsiteY3" fmla="*/ 1244419 h 1592399"/>
              <a:gd name="connsiteX4" fmla="*/ 861060 w 1237796"/>
              <a:gd name="connsiteY4" fmla="*/ 1097099 h 1592399"/>
              <a:gd name="connsiteX5" fmla="*/ 1046480 w 1237796"/>
              <a:gd name="connsiteY5" fmla="*/ 705939 h 1592399"/>
              <a:gd name="connsiteX6" fmla="*/ 1221740 w 1237796"/>
              <a:gd name="connsiteY6" fmla="*/ 12519 h 1592399"/>
              <a:gd name="connsiteX7" fmla="*/ 1219200 w 1237796"/>
              <a:gd name="connsiteY7" fmla="*/ 1353639 h 159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37796" h="1592399">
                <a:moveTo>
                  <a:pt x="0" y="1592399"/>
                </a:moveTo>
                <a:cubicBezTo>
                  <a:pt x="102235" y="1555145"/>
                  <a:pt x="204470" y="1517892"/>
                  <a:pt x="279400" y="1485719"/>
                </a:cubicBezTo>
                <a:cubicBezTo>
                  <a:pt x="354330" y="1453546"/>
                  <a:pt x="378883" y="1439576"/>
                  <a:pt x="449580" y="1399359"/>
                </a:cubicBezTo>
                <a:cubicBezTo>
                  <a:pt x="520277" y="1359142"/>
                  <a:pt x="635000" y="1294796"/>
                  <a:pt x="703580" y="1244419"/>
                </a:cubicBezTo>
                <a:cubicBezTo>
                  <a:pt x="772160" y="1194042"/>
                  <a:pt x="803910" y="1186846"/>
                  <a:pt x="861060" y="1097099"/>
                </a:cubicBezTo>
                <a:cubicBezTo>
                  <a:pt x="918210" y="1007352"/>
                  <a:pt x="986367" y="886702"/>
                  <a:pt x="1046480" y="705939"/>
                </a:cubicBezTo>
                <a:cubicBezTo>
                  <a:pt x="1106593" y="525176"/>
                  <a:pt x="1192953" y="-95431"/>
                  <a:pt x="1221740" y="12519"/>
                </a:cubicBezTo>
                <a:cubicBezTo>
                  <a:pt x="1250527" y="120469"/>
                  <a:pt x="1234863" y="737054"/>
                  <a:pt x="1219200" y="1353639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329969" y="2138635"/>
            <a:ext cx="1481328" cy="2713100"/>
          </a:xfrm>
          <a:custGeom>
            <a:avLst/>
            <a:gdLst>
              <a:gd name="connsiteX0" fmla="*/ 0 w 1481328"/>
              <a:gd name="connsiteY0" fmla="*/ 2682240 h 2682240"/>
              <a:gd name="connsiteX1" fmla="*/ 85344 w 1481328"/>
              <a:gd name="connsiteY1" fmla="*/ 2676144 h 2682240"/>
              <a:gd name="connsiteX2" fmla="*/ 256032 w 1481328"/>
              <a:gd name="connsiteY2" fmla="*/ 2657856 h 2682240"/>
              <a:gd name="connsiteX3" fmla="*/ 408432 w 1481328"/>
              <a:gd name="connsiteY3" fmla="*/ 2602992 h 2682240"/>
              <a:gd name="connsiteX4" fmla="*/ 603504 w 1481328"/>
              <a:gd name="connsiteY4" fmla="*/ 2535936 h 2682240"/>
              <a:gd name="connsiteX5" fmla="*/ 798576 w 1481328"/>
              <a:gd name="connsiteY5" fmla="*/ 2346960 h 2682240"/>
              <a:gd name="connsiteX6" fmla="*/ 1139952 w 1481328"/>
              <a:gd name="connsiteY6" fmla="*/ 1798320 h 2682240"/>
              <a:gd name="connsiteX7" fmla="*/ 1322832 w 1481328"/>
              <a:gd name="connsiteY7" fmla="*/ 1164336 h 2682240"/>
              <a:gd name="connsiteX8" fmla="*/ 1481328 w 1481328"/>
              <a:gd name="connsiteY8" fmla="*/ 0 h 2682240"/>
              <a:gd name="connsiteX9" fmla="*/ 1481328 w 1481328"/>
              <a:gd name="connsiteY9" fmla="*/ 0 h 2682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81328" h="2682240">
                <a:moveTo>
                  <a:pt x="0" y="2682240"/>
                </a:moveTo>
                <a:cubicBezTo>
                  <a:pt x="24384" y="2680716"/>
                  <a:pt x="42672" y="2680208"/>
                  <a:pt x="85344" y="2676144"/>
                </a:cubicBezTo>
                <a:cubicBezTo>
                  <a:pt x="128016" y="2672080"/>
                  <a:pt x="202184" y="2670048"/>
                  <a:pt x="256032" y="2657856"/>
                </a:cubicBezTo>
                <a:cubicBezTo>
                  <a:pt x="309880" y="2645664"/>
                  <a:pt x="408432" y="2602992"/>
                  <a:pt x="408432" y="2602992"/>
                </a:cubicBezTo>
                <a:cubicBezTo>
                  <a:pt x="466344" y="2582672"/>
                  <a:pt x="538480" y="2578608"/>
                  <a:pt x="603504" y="2535936"/>
                </a:cubicBezTo>
                <a:cubicBezTo>
                  <a:pt x="668528" y="2493264"/>
                  <a:pt x="709168" y="2469896"/>
                  <a:pt x="798576" y="2346960"/>
                </a:cubicBezTo>
                <a:cubicBezTo>
                  <a:pt x="887984" y="2224024"/>
                  <a:pt x="1052576" y="1995424"/>
                  <a:pt x="1139952" y="1798320"/>
                </a:cubicBezTo>
                <a:cubicBezTo>
                  <a:pt x="1227328" y="1601216"/>
                  <a:pt x="1265936" y="1464056"/>
                  <a:pt x="1322832" y="1164336"/>
                </a:cubicBezTo>
                <a:cubicBezTo>
                  <a:pt x="1379728" y="864616"/>
                  <a:pt x="1481328" y="0"/>
                  <a:pt x="1481328" y="0"/>
                </a:cubicBezTo>
                <a:lnTo>
                  <a:pt x="1481328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74081" y="1892317"/>
            <a:ext cx="904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Factors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36178" y="5203898"/>
            <a:ext cx="904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Time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1099185" y="4690110"/>
            <a:ext cx="1140113" cy="5715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5391900" y="3611575"/>
            <a:ext cx="159876" cy="1197695"/>
          </a:xfrm>
          <a:prstGeom prst="straightConnector1">
            <a:avLst/>
          </a:prstGeom>
          <a:ln w="25400"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058826" y="5219287"/>
            <a:ext cx="12713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1993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058826" y="2753251"/>
            <a:ext cx="14903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Fama and French (1992):</a:t>
            </a:r>
            <a:b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Mkt, ME &amp; B/M</a:t>
            </a:r>
          </a:p>
          <a:p>
            <a:endParaRPr lang="en-US" sz="1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5947" y="4677301"/>
            <a:ext cx="10016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3</a:t>
            </a:r>
          </a:p>
        </p:txBody>
      </p:sp>
      <p:cxnSp>
        <p:nvCxnSpPr>
          <p:cNvPr id="21" name="Straight Connector 20"/>
          <p:cNvCxnSpPr/>
          <p:nvPr/>
        </p:nvCxnSpPr>
        <p:spPr>
          <a:xfrm flipH="1">
            <a:off x="1104950" y="4836720"/>
            <a:ext cx="4230785" cy="25650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7261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Anomalous History of Anomalies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many factors drive expected returns?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078648" y="1976066"/>
            <a:ext cx="0" cy="32278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1078648" y="5162341"/>
            <a:ext cx="6686132" cy="41558"/>
          </a:xfrm>
          <a:prstGeom prst="straightConnector1">
            <a:avLst/>
          </a:prstGeom>
          <a:ln>
            <a:tailEnd type="triangle"/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2239298" y="4552336"/>
            <a:ext cx="876332" cy="486613"/>
          </a:xfrm>
          <a:custGeom>
            <a:avLst/>
            <a:gdLst>
              <a:gd name="connsiteX0" fmla="*/ 0 w 844377"/>
              <a:gd name="connsiteY0" fmla="*/ 305901 h 1067817"/>
              <a:gd name="connsiteX1" fmla="*/ 757084 w 844377"/>
              <a:gd name="connsiteY1" fmla="*/ 30598 h 1067817"/>
              <a:gd name="connsiteX2" fmla="*/ 835742 w 844377"/>
              <a:gd name="connsiteY2" fmla="*/ 944998 h 1067817"/>
              <a:gd name="connsiteX3" fmla="*/ 825910 w 844377"/>
              <a:gd name="connsiteY3" fmla="*/ 1033488 h 1067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4377" h="1067817">
                <a:moveTo>
                  <a:pt x="0" y="305901"/>
                </a:moveTo>
                <a:cubicBezTo>
                  <a:pt x="308897" y="114991"/>
                  <a:pt x="617794" y="-75918"/>
                  <a:pt x="757084" y="30598"/>
                </a:cubicBezTo>
                <a:cubicBezTo>
                  <a:pt x="896374" y="137114"/>
                  <a:pt x="824271" y="777850"/>
                  <a:pt x="835742" y="944998"/>
                </a:cubicBezTo>
                <a:cubicBezTo>
                  <a:pt x="847213" y="1112146"/>
                  <a:pt x="836561" y="1072817"/>
                  <a:pt x="825910" y="1033488"/>
                </a:cubicBezTo>
              </a:path>
            </a:pathLst>
          </a:custGeom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 flipV="1">
            <a:off x="3097162" y="5019184"/>
            <a:ext cx="1047135" cy="2581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reeform 23"/>
          <p:cNvSpPr/>
          <p:nvPr/>
        </p:nvSpPr>
        <p:spPr>
          <a:xfrm>
            <a:off x="4144297" y="3876185"/>
            <a:ext cx="1219200" cy="1142364"/>
          </a:xfrm>
          <a:custGeom>
            <a:avLst/>
            <a:gdLst>
              <a:gd name="connsiteX0" fmla="*/ 0 w 1237796"/>
              <a:gd name="connsiteY0" fmla="*/ 1592399 h 1592399"/>
              <a:gd name="connsiteX1" fmla="*/ 279400 w 1237796"/>
              <a:gd name="connsiteY1" fmla="*/ 1485719 h 1592399"/>
              <a:gd name="connsiteX2" fmla="*/ 449580 w 1237796"/>
              <a:gd name="connsiteY2" fmla="*/ 1399359 h 1592399"/>
              <a:gd name="connsiteX3" fmla="*/ 703580 w 1237796"/>
              <a:gd name="connsiteY3" fmla="*/ 1244419 h 1592399"/>
              <a:gd name="connsiteX4" fmla="*/ 861060 w 1237796"/>
              <a:gd name="connsiteY4" fmla="*/ 1097099 h 1592399"/>
              <a:gd name="connsiteX5" fmla="*/ 1046480 w 1237796"/>
              <a:gd name="connsiteY5" fmla="*/ 705939 h 1592399"/>
              <a:gd name="connsiteX6" fmla="*/ 1221740 w 1237796"/>
              <a:gd name="connsiteY6" fmla="*/ 12519 h 1592399"/>
              <a:gd name="connsiteX7" fmla="*/ 1219200 w 1237796"/>
              <a:gd name="connsiteY7" fmla="*/ 1353639 h 1592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37796" h="1592399">
                <a:moveTo>
                  <a:pt x="0" y="1592399"/>
                </a:moveTo>
                <a:cubicBezTo>
                  <a:pt x="102235" y="1555145"/>
                  <a:pt x="204470" y="1517892"/>
                  <a:pt x="279400" y="1485719"/>
                </a:cubicBezTo>
                <a:cubicBezTo>
                  <a:pt x="354330" y="1453546"/>
                  <a:pt x="378883" y="1439576"/>
                  <a:pt x="449580" y="1399359"/>
                </a:cubicBezTo>
                <a:cubicBezTo>
                  <a:pt x="520277" y="1359142"/>
                  <a:pt x="635000" y="1294796"/>
                  <a:pt x="703580" y="1244419"/>
                </a:cubicBezTo>
                <a:cubicBezTo>
                  <a:pt x="772160" y="1194042"/>
                  <a:pt x="803910" y="1186846"/>
                  <a:pt x="861060" y="1097099"/>
                </a:cubicBezTo>
                <a:cubicBezTo>
                  <a:pt x="918210" y="1007352"/>
                  <a:pt x="986367" y="886702"/>
                  <a:pt x="1046480" y="705939"/>
                </a:cubicBezTo>
                <a:cubicBezTo>
                  <a:pt x="1106593" y="525176"/>
                  <a:pt x="1192953" y="-95431"/>
                  <a:pt x="1221740" y="12519"/>
                </a:cubicBezTo>
                <a:cubicBezTo>
                  <a:pt x="1250527" y="120469"/>
                  <a:pt x="1234863" y="737054"/>
                  <a:pt x="1219200" y="1353639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5329969" y="2138635"/>
            <a:ext cx="1481328" cy="2713100"/>
          </a:xfrm>
          <a:custGeom>
            <a:avLst/>
            <a:gdLst>
              <a:gd name="connsiteX0" fmla="*/ 0 w 1481328"/>
              <a:gd name="connsiteY0" fmla="*/ 2682240 h 2682240"/>
              <a:gd name="connsiteX1" fmla="*/ 85344 w 1481328"/>
              <a:gd name="connsiteY1" fmla="*/ 2676144 h 2682240"/>
              <a:gd name="connsiteX2" fmla="*/ 256032 w 1481328"/>
              <a:gd name="connsiteY2" fmla="*/ 2657856 h 2682240"/>
              <a:gd name="connsiteX3" fmla="*/ 408432 w 1481328"/>
              <a:gd name="connsiteY3" fmla="*/ 2602992 h 2682240"/>
              <a:gd name="connsiteX4" fmla="*/ 603504 w 1481328"/>
              <a:gd name="connsiteY4" fmla="*/ 2535936 h 2682240"/>
              <a:gd name="connsiteX5" fmla="*/ 798576 w 1481328"/>
              <a:gd name="connsiteY5" fmla="*/ 2346960 h 2682240"/>
              <a:gd name="connsiteX6" fmla="*/ 1139952 w 1481328"/>
              <a:gd name="connsiteY6" fmla="*/ 1798320 h 2682240"/>
              <a:gd name="connsiteX7" fmla="*/ 1322832 w 1481328"/>
              <a:gd name="connsiteY7" fmla="*/ 1164336 h 2682240"/>
              <a:gd name="connsiteX8" fmla="*/ 1481328 w 1481328"/>
              <a:gd name="connsiteY8" fmla="*/ 0 h 2682240"/>
              <a:gd name="connsiteX9" fmla="*/ 1481328 w 1481328"/>
              <a:gd name="connsiteY9" fmla="*/ 0 h 26822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81328" h="2682240">
                <a:moveTo>
                  <a:pt x="0" y="2682240"/>
                </a:moveTo>
                <a:cubicBezTo>
                  <a:pt x="24384" y="2680716"/>
                  <a:pt x="42672" y="2680208"/>
                  <a:pt x="85344" y="2676144"/>
                </a:cubicBezTo>
                <a:cubicBezTo>
                  <a:pt x="128016" y="2672080"/>
                  <a:pt x="202184" y="2670048"/>
                  <a:pt x="256032" y="2657856"/>
                </a:cubicBezTo>
                <a:cubicBezTo>
                  <a:pt x="309880" y="2645664"/>
                  <a:pt x="408432" y="2602992"/>
                  <a:pt x="408432" y="2602992"/>
                </a:cubicBezTo>
                <a:cubicBezTo>
                  <a:pt x="466344" y="2582672"/>
                  <a:pt x="538480" y="2578608"/>
                  <a:pt x="603504" y="2535936"/>
                </a:cubicBezTo>
                <a:cubicBezTo>
                  <a:pt x="668528" y="2493264"/>
                  <a:pt x="709168" y="2469896"/>
                  <a:pt x="798576" y="2346960"/>
                </a:cubicBezTo>
                <a:cubicBezTo>
                  <a:pt x="887984" y="2224024"/>
                  <a:pt x="1052576" y="1995424"/>
                  <a:pt x="1139952" y="1798320"/>
                </a:cubicBezTo>
                <a:cubicBezTo>
                  <a:pt x="1227328" y="1601216"/>
                  <a:pt x="1265936" y="1464056"/>
                  <a:pt x="1322832" y="1164336"/>
                </a:cubicBezTo>
                <a:cubicBezTo>
                  <a:pt x="1379728" y="864616"/>
                  <a:pt x="1481328" y="0"/>
                  <a:pt x="1481328" y="0"/>
                </a:cubicBezTo>
                <a:lnTo>
                  <a:pt x="1481328" y="0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74081" y="1892317"/>
            <a:ext cx="904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Factors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036178" y="5203898"/>
            <a:ext cx="904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 Light" panose="020F0302020204030204" pitchFamily="34" charset="0"/>
                <a:cs typeface="Calibri Light" panose="020F0302020204030204" pitchFamily="34" charset="0"/>
              </a:rPr>
              <a:t>Time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H="1">
            <a:off x="1099185" y="4690110"/>
            <a:ext cx="1140113" cy="5715"/>
          </a:xfrm>
          <a:prstGeom prst="line">
            <a:avLst/>
          </a:prstGeom>
          <a:ln w="254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6165669" y="2352399"/>
            <a:ext cx="514092" cy="391595"/>
          </a:xfrm>
          <a:prstGeom prst="straightConnector1">
            <a:avLst/>
          </a:prstGeom>
          <a:ln w="25400"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442523" y="5246345"/>
            <a:ext cx="12713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Now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189418" y="2721730"/>
            <a:ext cx="14903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“Anomalies” no longer anomalous</a:t>
            </a:r>
          </a:p>
          <a:p>
            <a:endParaRPr lang="en-US" sz="16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7802" y="2159219"/>
            <a:ext cx="10016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97? </a:t>
            </a:r>
            <a:b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1600" dirty="0">
                <a:latin typeface="Calibri Light" panose="020F0302020204030204" pitchFamily="34" charset="0"/>
                <a:cs typeface="Calibri Light" panose="020F0302020204030204" pitchFamily="34" charset="0"/>
              </a:rPr>
              <a:t>400?</a:t>
            </a:r>
          </a:p>
        </p:txBody>
      </p:sp>
      <p:cxnSp>
        <p:nvCxnSpPr>
          <p:cNvPr id="21" name="Straight Connector 20"/>
          <p:cNvCxnSpPr>
            <a:endCxn id="20" idx="0"/>
          </p:cNvCxnSpPr>
          <p:nvPr/>
        </p:nvCxnSpPr>
        <p:spPr>
          <a:xfrm flipH="1">
            <a:off x="1078649" y="2153978"/>
            <a:ext cx="5732650" cy="524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3231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Embarrassment of Riches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responses to so many anomalies:</a:t>
            </a:r>
            <a:br>
              <a:rPr lang="en-US" dirty="0"/>
            </a:br>
            <a:endParaRPr lang="en-US" sz="1400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Need another great consolidation to reduce the number of puzzling facts</a:t>
            </a:r>
          </a:p>
          <a:p>
            <a:pPr marL="1314450" lvl="2" indent="-457200">
              <a:buFont typeface="Arial" panose="020B0604020202020204" pitchFamily="34" charset="0"/>
              <a:buChar char="•"/>
            </a:pPr>
            <a:r>
              <a:rPr lang="en-US" dirty="0"/>
              <a:t>Fama and French (2015), </a:t>
            </a:r>
            <a:r>
              <a:rPr lang="en-US" dirty="0" err="1"/>
              <a:t>Novy</a:t>
            </a:r>
            <a:r>
              <a:rPr lang="en-US" dirty="0"/>
              <a:t>-Marx (2013), </a:t>
            </a:r>
            <a:r>
              <a:rPr lang="en-US" dirty="0" err="1"/>
              <a:t>Hou</a:t>
            </a:r>
            <a:r>
              <a:rPr lang="en-US" dirty="0"/>
              <a:t> </a:t>
            </a:r>
            <a:r>
              <a:rPr lang="en-US" dirty="0" err="1"/>
              <a:t>Xue</a:t>
            </a:r>
            <a:r>
              <a:rPr lang="en-US" dirty="0"/>
              <a:t> and Zhang (2015), Stambaugh and Yuan (2016), Daniel Hirshleifer and Sun (2016)</a:t>
            </a:r>
          </a:p>
          <a:p>
            <a:pPr marL="1314450" lvl="2" indent="-457200">
              <a:buFont typeface="Arial" panose="020B0604020202020204" pitchFamily="34" charset="0"/>
              <a:buChar char="•"/>
            </a:pPr>
            <a:r>
              <a:rPr lang="en-US" dirty="0"/>
              <a:t>BUT Jacobs and Muller (2015) – 42 out of 161 significant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dirty="0"/>
              <a:t>Need to start thinking about anomalies </a:t>
            </a:r>
            <a:r>
              <a:rPr lang="en-US" i="1" dirty="0"/>
              <a:t>as a whole</a:t>
            </a:r>
          </a:p>
          <a:p>
            <a:pPr marL="1314450" lvl="2" indent="-457200">
              <a:buFont typeface="Arial" panose="020B0604020202020204" pitchFamily="34" charset="0"/>
              <a:buChar char="•"/>
            </a:pPr>
            <a:r>
              <a:rPr lang="en-US" dirty="0"/>
              <a:t>McLean and Pontiff (2016), </a:t>
            </a:r>
            <a:r>
              <a:rPr lang="en-US" dirty="0" err="1" smtClean="0"/>
              <a:t>Engelberg</a:t>
            </a:r>
            <a:r>
              <a:rPr lang="en-US" dirty="0" smtClean="0"/>
              <a:t>, McLean and Pontiff (2017), this </a:t>
            </a:r>
            <a:r>
              <a:rPr lang="en-US" dirty="0"/>
              <a:t>paper</a:t>
            </a:r>
          </a:p>
        </p:txBody>
      </p:sp>
    </p:spTree>
    <p:extLst>
      <p:ext uri="{BB962C8B-B14F-4D97-AF65-F5344CB8AC3E}">
        <p14:creationId xmlns:p14="http://schemas.microsoft.com/office/powerpoint/2010/main" val="268207738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27132</TotalTime>
  <Words>895</Words>
  <Application>Microsoft Office PowerPoint</Application>
  <PresentationFormat>On-screen Show (4:3)</PresentationFormat>
  <Paragraphs>169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Calibri Light</vt:lpstr>
      <vt:lpstr>Times New Roman</vt:lpstr>
      <vt:lpstr>Default Design</vt:lpstr>
      <vt:lpstr>Discussion of  ‘Analysts and Anomalies’</vt:lpstr>
      <vt:lpstr>The Anomalous History of Anomalies</vt:lpstr>
      <vt:lpstr>The Anomalous History of Anomalies</vt:lpstr>
      <vt:lpstr>The Anomalous History of Anomalies</vt:lpstr>
      <vt:lpstr>The Anomalous History of Anomalies</vt:lpstr>
      <vt:lpstr>The Anomalous History of Anomalies</vt:lpstr>
      <vt:lpstr>The Anomalous History of Anomalies</vt:lpstr>
      <vt:lpstr>The Anomalous History of Anomalies</vt:lpstr>
      <vt:lpstr>An Embarrassment of Riches</vt:lpstr>
      <vt:lpstr>The Eternal Question: Risk or Mispricing?</vt:lpstr>
      <vt:lpstr>Does behavior change with information? </vt:lpstr>
      <vt:lpstr>Measuring Mistakes</vt:lpstr>
      <vt:lpstr>Someone should run that test!</vt:lpstr>
      <vt:lpstr>Someone should run that test!</vt:lpstr>
      <vt:lpstr>Analysts and Anomalies, Part 2</vt:lpstr>
      <vt:lpstr>Ctrl + F “Engelberg”</vt:lpstr>
      <vt:lpstr>Ctrl + F “Engelberg”</vt:lpstr>
      <vt:lpstr>Ctrl + F “Engelberg”</vt:lpstr>
      <vt:lpstr>Ctrl + F “Engelberg”</vt:lpstr>
      <vt:lpstr>Relative Contribution of Part 2</vt:lpstr>
      <vt:lpstr>Burying the Lede</vt:lpstr>
      <vt:lpstr>Alternative Framing</vt:lpstr>
      <vt:lpstr>The Blind Leading the Blind</vt:lpstr>
      <vt:lpstr>The Blind Leading the Blind</vt:lpstr>
      <vt:lpstr>The Blind Leading the Blind</vt:lpstr>
      <vt:lpstr>The Blind Leading the Blind</vt:lpstr>
      <vt:lpstr>Conclusion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Solomon</dc:creator>
  <cp:lastModifiedBy>David Solomon</cp:lastModifiedBy>
  <cp:revision>980</cp:revision>
  <dcterms:created xsi:type="dcterms:W3CDTF">2006-10-18T02:33:47Z</dcterms:created>
  <dcterms:modified xsi:type="dcterms:W3CDTF">2017-10-27T06:16:15Z</dcterms:modified>
</cp:coreProperties>
</file>