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99" r:id="rId3"/>
    <p:sldId id="500" r:id="rId4"/>
    <p:sldId id="501" r:id="rId5"/>
    <p:sldId id="503" r:id="rId6"/>
    <p:sldId id="504" r:id="rId7"/>
    <p:sldId id="505" r:id="rId8"/>
    <p:sldId id="506" r:id="rId9"/>
    <p:sldId id="507" r:id="rId10"/>
    <p:sldId id="508" r:id="rId11"/>
    <p:sldId id="518" r:id="rId12"/>
    <p:sldId id="509" r:id="rId13"/>
    <p:sldId id="519" r:id="rId14"/>
    <p:sldId id="520" r:id="rId15"/>
    <p:sldId id="521" r:id="rId16"/>
    <p:sldId id="522" r:id="rId17"/>
    <p:sldId id="513" r:id="rId18"/>
    <p:sldId id="524" r:id="rId19"/>
    <p:sldId id="514" r:id="rId20"/>
    <p:sldId id="515" r:id="rId21"/>
    <p:sldId id="516" r:id="rId22"/>
    <p:sldId id="517" r:id="rId23"/>
    <p:sldId id="45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160AB6"/>
    <a:srgbClr val="FF9900"/>
    <a:srgbClr val="E3B431"/>
    <a:srgbClr val="CC0000"/>
    <a:srgbClr val="EAC12A"/>
    <a:srgbClr val="E3C131"/>
    <a:srgbClr val="B22C02"/>
    <a:srgbClr val="EBD429"/>
    <a:srgbClr val="BE2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22" autoAdjust="0"/>
    <p:restoredTop sz="90929"/>
  </p:normalViewPr>
  <p:slideViewPr>
    <p:cSldViewPr snapToGrid="0">
      <p:cViewPr varScale="1">
        <p:scale>
          <a:sx n="113" d="100"/>
          <a:sy n="113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800"/>
              </a:spcAft>
              <a:defRPr sz="2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8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71861"/>
            <a:ext cx="35813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Solomon on </a:t>
            </a:r>
            <a:r>
              <a:rPr lang="en-US" sz="14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Dzieliński</a:t>
            </a: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Wagner &amp; </a:t>
            </a:r>
            <a:r>
              <a:rPr lang="en-US" sz="1400" baseline="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Zeckhauser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21240" y="6581001"/>
            <a:ext cx="29908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No (Un)Certain Terms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 algn="ctr"/>
            <a:r>
              <a:rPr lang="en-US" sz="2800" dirty="0"/>
              <a:t>Discussion of </a:t>
            </a:r>
            <a:br>
              <a:rPr lang="en-US" sz="2800" dirty="0"/>
            </a:br>
            <a:r>
              <a:rPr lang="en-US" sz="2800" dirty="0"/>
              <a:t>‘In no (un)certain terms:</a:t>
            </a:r>
            <a:br>
              <a:rPr lang="en-US" sz="2800" dirty="0"/>
            </a:br>
            <a:r>
              <a:rPr lang="en-US" sz="2800" dirty="0"/>
              <a:t>Managerial style in communicating earnings news’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620000" cy="1752600"/>
          </a:xfrm>
        </p:spPr>
        <p:txBody>
          <a:bodyPr/>
          <a:lstStyle/>
          <a:p>
            <a:r>
              <a:rPr lang="en-US" sz="2400" dirty="0"/>
              <a:t>Paper by: </a:t>
            </a:r>
            <a:br>
              <a:rPr lang="en-US" sz="2400" dirty="0"/>
            </a:br>
            <a:r>
              <a:rPr lang="en-US" sz="2400" dirty="0" err="1"/>
              <a:t>Michał</a:t>
            </a:r>
            <a:r>
              <a:rPr lang="en-US" sz="2400" dirty="0"/>
              <a:t> </a:t>
            </a:r>
            <a:r>
              <a:rPr lang="en-US" sz="2400" dirty="0" err="1"/>
              <a:t>Dzieliński</a:t>
            </a:r>
            <a:r>
              <a:rPr lang="en-US" sz="2400" dirty="0"/>
              <a:t> (Stockholm University)</a:t>
            </a:r>
            <a:br>
              <a:rPr lang="en-US" sz="2400" dirty="0"/>
            </a:br>
            <a:r>
              <a:rPr lang="en-US" sz="2400" dirty="0"/>
              <a:t>Alexander F. Wagner (University of Zurich)</a:t>
            </a:r>
            <a:br>
              <a:rPr lang="en-US" sz="2400" dirty="0"/>
            </a:br>
            <a:r>
              <a:rPr lang="en-US" sz="2400" dirty="0"/>
              <a:t>Richard J. </a:t>
            </a:r>
            <a:r>
              <a:rPr lang="en-US" sz="2400" dirty="0" err="1"/>
              <a:t>Zeckhauser</a:t>
            </a:r>
            <a:r>
              <a:rPr lang="en-US" sz="2400" dirty="0"/>
              <a:t> (Harvard University)</a:t>
            </a:r>
            <a:endParaRPr lang="en-US" sz="500" dirty="0"/>
          </a:p>
          <a:p>
            <a:endParaRPr lang="en-US" sz="2000" dirty="0"/>
          </a:p>
          <a:p>
            <a:r>
              <a:rPr lang="en-US" sz="2400" dirty="0"/>
              <a:t>Discussion by:</a:t>
            </a:r>
          </a:p>
          <a:p>
            <a:r>
              <a:rPr lang="en-US" sz="2400" dirty="0"/>
              <a:t>David Solomon (USC)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000" dirty="0"/>
              <a:t>American Finance Association Meetings, January 2017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about Vagueness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8" r="33804"/>
          <a:stretch/>
        </p:blipFill>
        <p:spPr>
          <a:xfrm rot="5400000">
            <a:off x="4140361" y="1622205"/>
            <a:ext cx="5110386" cy="3968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228" y="905761"/>
            <a:ext cx="40193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Themes of uncertain words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Probabilities are less than one</a:t>
            </a: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confidence interval on my beliefs is wider than zero</a:t>
            </a: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quantities I am giving are inexact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12989" y="4681855"/>
            <a:ext cx="613873" cy="534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19925" y="3862946"/>
            <a:ext cx="613873" cy="534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19924" y="3606329"/>
            <a:ext cx="613873" cy="534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519924" y="4142574"/>
            <a:ext cx="613873" cy="534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04493" y="4967978"/>
            <a:ext cx="613873" cy="534"/>
          </a:xfrm>
          <a:prstGeom prst="straightConnector1">
            <a:avLst/>
          </a:prstGeom>
          <a:ln w="158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24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about Vagueness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8" r="33804"/>
          <a:stretch/>
        </p:blipFill>
        <p:spPr>
          <a:xfrm rot="5400000">
            <a:off x="4140361" y="1622205"/>
            <a:ext cx="5110386" cy="3968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228" y="905761"/>
            <a:ext cx="40193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Themes of uncertain words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Probabilities are less than one</a:t>
            </a: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confidence interval on my beliefs is wider than zero</a:t>
            </a: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quantities I am giving are inexact</a:t>
            </a:r>
          </a:p>
        </p:txBody>
      </p:sp>
    </p:spTree>
    <p:extLst>
      <p:ext uri="{BB962C8B-B14F-4D97-AF65-F5344CB8AC3E}">
        <p14:creationId xmlns:p14="http://schemas.microsoft.com/office/powerpoint/2010/main" val="353196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about Vagueness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8" r="33804"/>
          <a:stretch/>
        </p:blipFill>
        <p:spPr>
          <a:xfrm rot="5400000">
            <a:off x="4140361" y="1622205"/>
            <a:ext cx="5110386" cy="3968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228" y="905761"/>
            <a:ext cx="40193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Themes of uncertain words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Probabilities are less than one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confidence interval on my beliefs is wider than zero</a:t>
            </a: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quantities I am giving are inexact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9296" y="2103120"/>
            <a:ext cx="4046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-But CEOs in general overly optimistic </a:t>
            </a:r>
            <a:r>
              <a:rPr lang="en-US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Malmendier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and Tate (2004)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504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about Vagueness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8" r="33804"/>
          <a:stretch/>
        </p:blipFill>
        <p:spPr>
          <a:xfrm rot="5400000">
            <a:off x="4140361" y="1622205"/>
            <a:ext cx="5110386" cy="3968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228" y="905761"/>
            <a:ext cx="40193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Themes of uncertain words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Probabilities are less than one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confidence interval on my beliefs is wider than zero</a:t>
            </a: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quantities I am giving are inexact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9296" y="2103120"/>
            <a:ext cx="4046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-But CEOs in general overly optimistic </a:t>
            </a:r>
            <a:r>
              <a:rPr lang="en-US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Malmendier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and Tate (2004)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9296" y="3839088"/>
            <a:ext cx="4113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-But CFOs in general are </a:t>
            </a:r>
            <a:r>
              <a:rPr lang="en-US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overprecise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Ben-David, Graham and Harvey (2007)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46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Uncertain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46" y="1066800"/>
            <a:ext cx="7876854" cy="5029200"/>
          </a:xfrm>
        </p:spPr>
        <p:txBody>
          <a:bodyPr/>
          <a:lstStyle/>
          <a:p>
            <a:r>
              <a:rPr lang="en-US" dirty="0"/>
              <a:t>So if a CEO describes his company with more uncertain modifiers, what might this indicate?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knows the same amount, but his uncertainty conveys less than the full amount of information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The paper’s favored interpretation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actually knows less about the future of his firm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Ruled out by comparing presentation vs answers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knows the same amount, but his uncertainty corrects the overconfidence of other CEOs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Investors overreact to confidence, or underreact to truth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knows the same amount, but is talking about different topics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Investors are asking harder questions</a:t>
            </a:r>
          </a:p>
        </p:txBody>
      </p:sp>
    </p:spTree>
    <p:extLst>
      <p:ext uri="{BB962C8B-B14F-4D97-AF65-F5344CB8AC3E}">
        <p14:creationId xmlns:p14="http://schemas.microsoft.com/office/powerpoint/2010/main" val="4125378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Uncertain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46" y="1066800"/>
            <a:ext cx="7876854" cy="5029200"/>
          </a:xfrm>
        </p:spPr>
        <p:txBody>
          <a:bodyPr/>
          <a:lstStyle/>
          <a:p>
            <a:r>
              <a:rPr lang="en-US" dirty="0"/>
              <a:t>So if a CEO describes his company with more uncertain modifiers, what might this indicate?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knows the same amount, but his uncertainty conveys less than the full amount of information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The paper’s favored interpretation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actually knows less about the future of his firm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Ruled out by comparing presentation vs answers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knows the same amount, but his uncertainty corrects the overconfidence of other CEOs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Investors overreact to confidence, or underreact to truth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knows the same amount, but is talking about different topics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Investors are asking harder questions</a:t>
            </a:r>
          </a:p>
        </p:txBody>
      </p:sp>
    </p:spTree>
    <p:extLst>
      <p:ext uri="{BB962C8B-B14F-4D97-AF65-F5344CB8AC3E}">
        <p14:creationId xmlns:p14="http://schemas.microsoft.com/office/powerpoint/2010/main" val="4272293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Uncertain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46" y="1066800"/>
            <a:ext cx="7876854" cy="5029200"/>
          </a:xfrm>
        </p:spPr>
        <p:txBody>
          <a:bodyPr/>
          <a:lstStyle/>
          <a:p>
            <a:r>
              <a:rPr lang="en-US" dirty="0"/>
              <a:t>So if a CEO describes his company with more uncertain modifiers, what might this indicate?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knows the same amount, but his uncertainty conveys less than the full amount of information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The paper’s favored interpretation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actually knows less about the future of his firm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Ruled out by comparing presentation vs answers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knows the same amount, but his uncertainty corrects the overconfidence of other CEOs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Investors overreact to confidence, or underreact to truth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knows the same amount, but is talking about different topics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Investors are asking harder questions</a:t>
            </a:r>
          </a:p>
        </p:txBody>
      </p:sp>
    </p:spTree>
    <p:extLst>
      <p:ext uri="{BB962C8B-B14F-4D97-AF65-F5344CB8AC3E}">
        <p14:creationId xmlns:p14="http://schemas.microsoft.com/office/powerpoint/2010/main" val="663760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Uncertain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46" y="1066800"/>
            <a:ext cx="7876854" cy="5029200"/>
          </a:xfrm>
        </p:spPr>
        <p:txBody>
          <a:bodyPr/>
          <a:lstStyle/>
          <a:p>
            <a:r>
              <a:rPr lang="en-US" dirty="0"/>
              <a:t>So if a CEO describes his company with more uncertain modifiers, what might this indicate?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knows the same amount, but his uncertainty conveys less than the full amount of information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The paper’s favored interpretation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actually knows less about the future of his firm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Ruled out by comparing presentation vs answers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knows the same amount, but his uncertainty corrects the overconfidence of other CEOs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Investors overreact to confidence, or underreact to truth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He knows the same amount, but is talking about different topics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-&gt; Investors are asking harder questions</a:t>
            </a:r>
          </a:p>
        </p:txBody>
      </p:sp>
    </p:spTree>
    <p:extLst>
      <p:ext uri="{BB962C8B-B14F-4D97-AF65-F5344CB8AC3E}">
        <p14:creationId xmlns:p14="http://schemas.microsoft.com/office/powerpoint/2010/main" val="3608503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Uncertain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46" y="1066800"/>
            <a:ext cx="7876854" cy="5029200"/>
          </a:xfrm>
        </p:spPr>
        <p:txBody>
          <a:bodyPr/>
          <a:lstStyle/>
          <a:p>
            <a:r>
              <a:rPr lang="en-US" dirty="0"/>
              <a:t>So if a CEO describes his company with more uncertain modifiers, what might this indicate?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knows the same amount, but his uncertainty conveys less than the full amount of information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The paper’s favored interpretation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actually knows less about the future of his firm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Ruled out by comparing presentation vs answers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knows the same amount, but his uncertainty corrects the overconfidence of other CEOs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Investors overreact to confidence, or underreact to truth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He knows the same amount, but is talking about different topics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-&gt; Investors are asking harder questions</a:t>
            </a:r>
          </a:p>
        </p:txBody>
      </p:sp>
    </p:spTree>
    <p:extLst>
      <p:ext uri="{BB962C8B-B14F-4D97-AF65-F5344CB8AC3E}">
        <p14:creationId xmlns:p14="http://schemas.microsoft.com/office/powerpoint/2010/main" val="3630495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Investor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288" y="1066800"/>
            <a:ext cx="7774112" cy="5029200"/>
          </a:xfrm>
        </p:spPr>
        <p:txBody>
          <a:bodyPr/>
          <a:lstStyle/>
          <a:p>
            <a:r>
              <a:rPr lang="en-US" dirty="0"/>
              <a:t>Investors react </a:t>
            </a:r>
            <a:r>
              <a:rPr lang="en-US" i="1" dirty="0"/>
              <a:t>less </a:t>
            </a:r>
            <a:r>
              <a:rPr lang="en-US" dirty="0"/>
              <a:t>to uncertainty, but are they right to do so? Need to know </a:t>
            </a:r>
            <a:r>
              <a:rPr lang="en-US" i="1" dirty="0"/>
              <a:t>levels.</a:t>
            </a:r>
          </a:p>
          <a:p>
            <a:pPr lvl="1"/>
            <a:r>
              <a:rPr lang="en-US" dirty="0"/>
              <a:t>Post-Earnings Announcement Drift </a:t>
            </a:r>
            <a:r>
              <a:rPr lang="en-US" sz="1400" dirty="0"/>
              <a:t>(Ball and Brown (1968)</a:t>
            </a:r>
            <a:br>
              <a:rPr lang="en-US" sz="1400" dirty="0"/>
            </a:br>
            <a:r>
              <a:rPr lang="en-US" dirty="0"/>
              <a:t>Investors on average </a:t>
            </a:r>
            <a:r>
              <a:rPr lang="en-US" i="1" dirty="0"/>
              <a:t>underreact </a:t>
            </a:r>
            <a:r>
              <a:rPr lang="en-US" dirty="0"/>
              <a:t>to earnings news</a:t>
            </a:r>
          </a:p>
          <a:p>
            <a:pPr lvl="1"/>
            <a:endParaRPr lang="en-US" sz="800" dirty="0"/>
          </a:p>
          <a:p>
            <a:r>
              <a:rPr lang="en-US" dirty="0"/>
              <a:t>Is PEAD larger for firms with uncertain CEOs?</a:t>
            </a:r>
          </a:p>
          <a:p>
            <a:pPr lvl="1"/>
            <a:r>
              <a:rPr lang="en-US" dirty="0"/>
              <a:t>Would suggest investors underreact to uncertain info</a:t>
            </a:r>
          </a:p>
          <a:p>
            <a:pPr lvl="1"/>
            <a:endParaRPr lang="en-US" sz="800" dirty="0"/>
          </a:p>
          <a:p>
            <a:r>
              <a:rPr lang="en-US" dirty="0"/>
              <a:t>Does PEAD </a:t>
            </a:r>
            <a:r>
              <a:rPr lang="en-US" i="1" dirty="0"/>
              <a:t>reverse </a:t>
            </a:r>
            <a:r>
              <a:rPr lang="en-US" dirty="0"/>
              <a:t>for firms with certain CEOs?</a:t>
            </a:r>
          </a:p>
          <a:p>
            <a:pPr lvl="1"/>
            <a:r>
              <a:rPr lang="en-US" dirty="0"/>
              <a:t>Unlikely, but absence rules out overreaction to certain info</a:t>
            </a:r>
          </a:p>
          <a:p>
            <a:pPr lvl="1"/>
            <a:endParaRPr lang="en-US" sz="800" dirty="0"/>
          </a:p>
          <a:p>
            <a:r>
              <a:rPr lang="en-US" dirty="0"/>
              <a:t>Is PEAD the same? Suggests actually less information</a:t>
            </a:r>
          </a:p>
        </p:txBody>
      </p:sp>
    </p:spTree>
    <p:extLst>
      <p:ext uri="{BB962C8B-B14F-4D97-AF65-F5344CB8AC3E}">
        <p14:creationId xmlns:p14="http://schemas.microsoft.com/office/powerpoint/2010/main" val="312395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Paradox of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Finance academics, like Lord Kelvin, are fond of numbers:</a:t>
            </a:r>
            <a:br>
              <a:rPr lang="en-US" sz="2000" dirty="0"/>
            </a:br>
            <a:br>
              <a:rPr lang="en-US" sz="1000" dirty="0"/>
            </a:br>
            <a:r>
              <a:rPr lang="en-US" sz="1800" dirty="0"/>
              <a:t>“</a:t>
            </a:r>
            <a:r>
              <a:rPr lang="en-US" sz="1800" i="1" dirty="0"/>
              <a:t>I often say that when you can measure what you are speaking about, and express it in numbers, you know something about it; but when you cannot measure it, when you cannot express it in numbers, your knowledge is of a meagre and unsatisfactory kind”</a:t>
            </a:r>
            <a:endParaRPr lang="en-US" sz="1800" dirty="0"/>
          </a:p>
          <a:p>
            <a:endParaRPr lang="en-US" sz="800" dirty="0"/>
          </a:p>
          <a:p>
            <a:r>
              <a:rPr lang="en-US" sz="2000" dirty="0"/>
              <a:t>‘4.2c per share’ is mostly just taken as an objective truth</a:t>
            </a:r>
            <a:br>
              <a:rPr lang="en-US" sz="2000" dirty="0"/>
            </a:br>
            <a:endParaRPr lang="en-US" sz="800" dirty="0"/>
          </a:p>
          <a:p>
            <a:r>
              <a:rPr lang="en-US" sz="2000" dirty="0"/>
              <a:t>But how should we think about words? Two perspectives</a:t>
            </a:r>
          </a:p>
          <a:p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Words are also a representation of true information, particularly information that is hard to quantify numerically</a:t>
            </a:r>
          </a:p>
          <a:p>
            <a:pPr marL="457200" indent="-457200">
              <a:buFont typeface="+mj-lt"/>
              <a:buAutoNum type="arabicPeriod"/>
            </a:pPr>
            <a:endParaRPr lang="en-US" sz="7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Words are someone’s subjective opinion, which may or may not reflect underlying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08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Answers, or Different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differences between presentation &amp; answers</a:t>
            </a:r>
          </a:p>
          <a:p>
            <a:pPr lvl="1"/>
            <a:r>
              <a:rPr lang="en-US" dirty="0"/>
              <a:t>Unscripted: Get CEO’s personal style. Good!</a:t>
            </a:r>
          </a:p>
          <a:p>
            <a:pPr lvl="1"/>
            <a:r>
              <a:rPr lang="en-US" dirty="0"/>
              <a:t>Analysts choose the subject: Less good</a:t>
            </a:r>
          </a:p>
          <a:p>
            <a:pPr lvl="1"/>
            <a:endParaRPr lang="en-US" sz="300" dirty="0"/>
          </a:p>
          <a:p>
            <a:r>
              <a:rPr lang="en-US" dirty="0"/>
              <a:t>Can you rule out the possibility that “uncertain” CEOs are just getting asked harder questions?</a:t>
            </a:r>
          </a:p>
          <a:p>
            <a:pPr lvl="1"/>
            <a:r>
              <a:rPr lang="en-US" dirty="0"/>
              <a:t>Clear CEOs explain things well in presentation, so get asked about hard, speculative topics in questions</a:t>
            </a:r>
          </a:p>
          <a:p>
            <a:pPr lvl="1"/>
            <a:r>
              <a:rPr lang="en-US" dirty="0"/>
              <a:t>Others explain things poorly, and get asked basics</a:t>
            </a:r>
          </a:p>
          <a:p>
            <a:pPr lvl="1"/>
            <a:r>
              <a:rPr lang="en-US" dirty="0"/>
              <a:t>Prediction: Investors already understand the “clear” firm, and so react less to earnings</a:t>
            </a:r>
          </a:p>
        </p:txBody>
      </p:sp>
    </p:spTree>
    <p:extLst>
      <p:ext uri="{BB962C8B-B14F-4D97-AF65-F5344CB8AC3E}">
        <p14:creationId xmlns:p14="http://schemas.microsoft.com/office/powerpoint/2010/main" val="1141061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Answers, or Different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news: not obvious why this is a CEO trait</a:t>
            </a:r>
          </a:p>
          <a:p>
            <a:pPr lvl="1"/>
            <a:r>
              <a:rPr lang="en-US" dirty="0"/>
              <a:t>Unless CEOs affect clarity of presentation section</a:t>
            </a:r>
          </a:p>
          <a:p>
            <a:pPr lvl="1"/>
            <a:endParaRPr lang="en-US" sz="800" dirty="0"/>
          </a:p>
          <a:p>
            <a:r>
              <a:rPr lang="en-US" dirty="0"/>
              <a:t>Can you test this? Examine ambiguity (FOG, sentence length, grade level) of presentations</a:t>
            </a:r>
          </a:p>
          <a:p>
            <a:pPr lvl="1"/>
            <a:r>
              <a:rPr lang="en-US" dirty="0"/>
              <a:t>If uncertain CEOs have more clarity in presentation, consistent with getting harder questions.</a:t>
            </a:r>
          </a:p>
          <a:p>
            <a:pPr lvl="1"/>
            <a:endParaRPr lang="en-US" sz="800" dirty="0"/>
          </a:p>
          <a:p>
            <a:r>
              <a:rPr lang="en-US" dirty="0"/>
              <a:t>Are there measures of horizon of questions?</a:t>
            </a:r>
          </a:p>
          <a:p>
            <a:pPr lvl="1"/>
            <a:r>
              <a:rPr lang="en-US" dirty="0"/>
              <a:t>Frequency of “next quarter”, “next year”, “next 5 years”</a:t>
            </a:r>
          </a:p>
          <a:p>
            <a:pPr lvl="1"/>
            <a:r>
              <a:rPr lang="en-US" dirty="0"/>
              <a:t>Cleanest predictor of greater uncertainty</a:t>
            </a:r>
          </a:p>
        </p:txBody>
      </p:sp>
    </p:spTree>
    <p:extLst>
      <p:ext uri="{BB962C8B-B14F-4D97-AF65-F5344CB8AC3E}">
        <p14:creationId xmlns:p14="http://schemas.microsoft.com/office/powerpoint/2010/main" val="2295550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with volume not obvious</a:t>
            </a:r>
          </a:p>
          <a:p>
            <a:pPr lvl="1"/>
            <a:r>
              <a:rPr lang="en-US" dirty="0"/>
              <a:t>Authors interpret less volume as less information. </a:t>
            </a:r>
          </a:p>
          <a:p>
            <a:pPr lvl="1"/>
            <a:r>
              <a:rPr lang="en-US" dirty="0"/>
              <a:t>But volume more cleanly related to </a:t>
            </a:r>
            <a:r>
              <a:rPr lang="en-US" i="1" dirty="0"/>
              <a:t>disagreement</a:t>
            </a:r>
            <a:r>
              <a:rPr lang="en-US" dirty="0"/>
              <a:t>, which might go up with uncertainty. Need to discuss more</a:t>
            </a:r>
          </a:p>
          <a:p>
            <a:pPr lvl="1"/>
            <a:endParaRPr lang="en-US" dirty="0"/>
          </a:p>
          <a:p>
            <a:r>
              <a:rPr lang="en-US" dirty="0"/>
              <a:t>Need to explain other regression coefficients</a:t>
            </a:r>
          </a:p>
          <a:p>
            <a:pPr lvl="1"/>
            <a:r>
              <a:rPr lang="en-US" dirty="0"/>
              <a:t>Why does presentation uncertainty load up negatively in levels for returns, but answer uncertainty only shows up as an interaction with surprise? Never discussed</a:t>
            </a:r>
          </a:p>
          <a:p>
            <a:pPr lvl="1"/>
            <a:r>
              <a:rPr lang="en-US" dirty="0"/>
              <a:t>Uncertainty level effect flips sign with style fixed effects version. Explanation is unconvincing – why shouldn’t the same effect hold with the base tests then?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84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Neat Paper! </a:t>
            </a:r>
          </a:p>
          <a:p>
            <a:endParaRPr lang="en-US" sz="2800" dirty="0"/>
          </a:p>
          <a:p>
            <a:r>
              <a:rPr lang="en-US" sz="2800" dirty="0"/>
              <a:t>Interesting relationship between CEO language style and earnings </a:t>
            </a:r>
            <a:r>
              <a:rPr lang="en-US" sz="2800" dirty="0" err="1"/>
              <a:t>informativeness</a:t>
            </a:r>
            <a:endParaRPr lang="en-US" sz="2800" dirty="0"/>
          </a:p>
          <a:p>
            <a:pPr lvl="1"/>
            <a:r>
              <a:rPr lang="en-US" dirty="0"/>
              <a:t>Taking CEO selection &amp; omitted information seriously is also very valuable</a:t>
            </a:r>
          </a:p>
          <a:p>
            <a:pPr lvl="1"/>
            <a:endParaRPr lang="en-US" dirty="0"/>
          </a:p>
          <a:p>
            <a:r>
              <a:rPr lang="en-US" dirty="0"/>
              <a:t>Would be nice to see more discussion of possible interpretations of what uncertain language actually means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893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Paradox of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685800"/>
          </a:xfrm>
        </p:spPr>
        <p:txBody>
          <a:bodyPr/>
          <a:lstStyle/>
          <a:p>
            <a:r>
              <a:rPr lang="en-US" sz="2000" dirty="0"/>
              <a:t>The finance academic literature has considered both sides: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780309"/>
            <a:ext cx="79248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solidFill>
                  <a:srgbClr val="FF0000"/>
                </a:solidFill>
                <a:latin typeface="+mn-lt"/>
              </a:rPr>
              <a:t>Text as Information</a:t>
            </a:r>
            <a:r>
              <a:rPr lang="en-US" sz="2000" dirty="0">
                <a:solidFill>
                  <a:srgbClr val="FF9900"/>
                </a:solidFill>
                <a:latin typeface="+mn-lt"/>
              </a:rPr>
              <a:t>   </a:t>
            </a:r>
            <a:r>
              <a:rPr lang="en-US" sz="2000" u="sng" dirty="0">
                <a:solidFill>
                  <a:srgbClr val="160AB6"/>
                </a:solidFill>
                <a:latin typeface="+mn-lt"/>
              </a:rPr>
              <a:t>Text as Interpretation</a:t>
            </a:r>
            <a:r>
              <a:rPr lang="en-US" sz="2000" dirty="0">
                <a:solidFill>
                  <a:srgbClr val="160AB6"/>
                </a:solidFill>
                <a:latin typeface="+mn-lt"/>
              </a:rPr>
              <a:t>   </a:t>
            </a:r>
            <a:r>
              <a:rPr lang="en-US" sz="2000" u="sng" dirty="0">
                <a:solidFill>
                  <a:srgbClr val="00B050"/>
                </a:solidFill>
                <a:latin typeface="+mn-lt"/>
              </a:rPr>
              <a:t>Text as Both/Ambiguous</a:t>
            </a:r>
          </a:p>
          <a:p>
            <a:endParaRPr lang="en-US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Engelberg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(2008) (Tone in Earnings)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Tetlock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, Saar-</a:t>
            </a:r>
            <a:r>
              <a:rPr lang="en-US" sz="1800" dirty="0" err="1">
                <a:solidFill>
                  <a:srgbClr val="FF0000"/>
                </a:solidFill>
                <a:latin typeface="+mn-lt"/>
              </a:rPr>
              <a:t>Tsechansky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, and </a:t>
            </a:r>
            <a:r>
              <a:rPr lang="en-US" sz="1800" dirty="0" err="1">
                <a:solidFill>
                  <a:srgbClr val="FF0000"/>
                </a:solidFill>
                <a:latin typeface="+mn-lt"/>
              </a:rPr>
              <a:t>Macskassy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(2008) (Tone in Earnings)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Hoberg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and Phillips (2009, 2012, 2014) (Industry and Product Market information in MD&amp;A)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Hoberg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rgbClr val="FF0000"/>
                </a:solidFill>
                <a:latin typeface="+mn-lt"/>
              </a:rPr>
              <a:t>Maksimovic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(2014) (Financial Constraints in MD&amp;A)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FF0000"/>
                </a:solidFill>
                <a:latin typeface="+mn-lt"/>
              </a:rPr>
              <a:t>Israelsen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rgbClr val="FF0000"/>
                </a:solidFill>
                <a:latin typeface="+mn-lt"/>
              </a:rPr>
              <a:t>Yonker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 (2011) (Insurance Policies in 10Ks)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0000"/>
                </a:solidFill>
                <a:latin typeface="+mn-lt"/>
              </a:rPr>
              <a:t>…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B050"/>
                </a:solidFill>
                <a:latin typeface="+mn-lt"/>
              </a:rPr>
              <a:t>Tetlock</a:t>
            </a:r>
            <a:r>
              <a:rPr lang="en-US" sz="1800" dirty="0">
                <a:solidFill>
                  <a:srgbClr val="00B050"/>
                </a:solidFill>
                <a:latin typeface="+mn-lt"/>
              </a:rPr>
              <a:t> (2007) (Media tone as proxy for sentiment) and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160AB6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160AB6"/>
                </a:solidFill>
                <a:latin typeface="+mn-lt"/>
              </a:rPr>
              <a:t>Dougal</a:t>
            </a:r>
            <a:r>
              <a:rPr lang="en-US" sz="1800" dirty="0">
                <a:solidFill>
                  <a:srgbClr val="160AB6"/>
                </a:solidFill>
                <a:latin typeface="+mn-lt"/>
              </a:rPr>
              <a:t>, </a:t>
            </a:r>
            <a:r>
              <a:rPr lang="en-US" sz="1800" dirty="0" err="1">
                <a:solidFill>
                  <a:srgbClr val="160AB6"/>
                </a:solidFill>
                <a:latin typeface="+mn-lt"/>
              </a:rPr>
              <a:t>Engelberg</a:t>
            </a:r>
            <a:r>
              <a:rPr lang="en-US" sz="1800" dirty="0">
                <a:solidFill>
                  <a:srgbClr val="160AB6"/>
                </a:solidFill>
                <a:latin typeface="+mn-lt"/>
              </a:rPr>
              <a:t>, Garcia and Parsons (2012) (Journalist FE)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60AB6"/>
                </a:solidFill>
                <a:latin typeface="+mn-lt"/>
              </a:rPr>
              <a:t>Gurun and Butler (2012) (Media slant in press releases)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60AB6"/>
                </a:solidFill>
                <a:latin typeface="+mn-lt"/>
              </a:rPr>
              <a:t>Li (2010) (CEO Pronoun use)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160AB6"/>
                </a:solidFill>
                <a:latin typeface="+mn-lt"/>
              </a:rPr>
              <a:t>Zhou (2014) (CEO blame attribution)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160AB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381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Identification of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Information is the default assumption – interpretation needs to be established</a:t>
            </a:r>
          </a:p>
          <a:p>
            <a:endParaRPr lang="en-US" sz="800" dirty="0"/>
          </a:p>
          <a:p>
            <a:r>
              <a:rPr lang="en-US" sz="2400" dirty="0"/>
              <a:t>Gurun and Butler (2012) – different articles on same underlying earnings announcement</a:t>
            </a:r>
          </a:p>
          <a:p>
            <a:endParaRPr lang="en-US" sz="800" dirty="0"/>
          </a:p>
          <a:p>
            <a:r>
              <a:rPr lang="en-US" sz="2400" dirty="0" err="1"/>
              <a:t>Dougal</a:t>
            </a:r>
            <a:r>
              <a:rPr lang="en-US" sz="2400" dirty="0"/>
              <a:t> et al (2012) – Journalist fixed effects and random rotation of journalists</a:t>
            </a:r>
          </a:p>
          <a:p>
            <a:endParaRPr lang="en-US" sz="800" dirty="0"/>
          </a:p>
          <a:p>
            <a:r>
              <a:rPr lang="en-US" sz="2400" dirty="0"/>
              <a:t>Li (2010) – CEO pronoun use as an economically irrelevant choice (“I did X” versus “We did X”)</a:t>
            </a:r>
          </a:p>
          <a:p>
            <a:endParaRPr lang="en-US" sz="800" dirty="0"/>
          </a:p>
          <a:p>
            <a:r>
              <a:rPr lang="en-US" sz="2400" dirty="0"/>
              <a:t>Zhou (2014) – CEO attribution of blame to external circumstances</a:t>
            </a:r>
          </a:p>
        </p:txBody>
      </p:sp>
    </p:spTree>
    <p:extLst>
      <p:ext uri="{BB962C8B-B14F-4D97-AF65-F5344CB8AC3E}">
        <p14:creationId xmlns:p14="http://schemas.microsoft.com/office/powerpoint/2010/main" val="1262845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CEO Communication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CEO tendency to use uncertainty words is related to lower response to earnings news</a:t>
            </a:r>
          </a:p>
          <a:p>
            <a:pPr lvl="1"/>
            <a:r>
              <a:rPr lang="en-US" sz="2200" dirty="0"/>
              <a:t>Smaller Earnings Response Coefficients</a:t>
            </a:r>
          </a:p>
          <a:p>
            <a:pPr lvl="1"/>
            <a:r>
              <a:rPr lang="en-US" sz="2200" dirty="0"/>
              <a:t>Less Volume</a:t>
            </a:r>
          </a:p>
          <a:p>
            <a:pPr lvl="1"/>
            <a:endParaRPr lang="en-US" sz="800" dirty="0"/>
          </a:p>
          <a:p>
            <a:r>
              <a:rPr lang="en-US" dirty="0"/>
              <a:t>Seems to be linked to CEO linguistic style</a:t>
            </a:r>
          </a:p>
          <a:p>
            <a:pPr lvl="1"/>
            <a:r>
              <a:rPr lang="en-US" dirty="0"/>
              <a:t>Effects stronger for impromptu answers than prepared</a:t>
            </a:r>
          </a:p>
          <a:p>
            <a:pPr lvl="1"/>
            <a:r>
              <a:rPr lang="en-US" dirty="0"/>
              <a:t>Style persists across CEOs who switch firms</a:t>
            </a:r>
          </a:p>
          <a:p>
            <a:endParaRPr lang="en-US" sz="800" dirty="0"/>
          </a:p>
          <a:p>
            <a:r>
              <a:rPr lang="en-US" dirty="0"/>
              <a:t>Interpretation: Markets respond less when CEOs use vague language which is harder to interpret</a:t>
            </a:r>
          </a:p>
        </p:txBody>
      </p:sp>
    </p:spTree>
    <p:extLst>
      <p:ext uri="{BB962C8B-B14F-4D97-AF65-F5344CB8AC3E}">
        <p14:creationId xmlns:p14="http://schemas.microsoft.com/office/powerpoint/2010/main" val="2859803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about Vagueness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exactly do these words capture?</a:t>
            </a:r>
          </a:p>
          <a:p>
            <a:pPr lvl="1"/>
            <a:r>
              <a:rPr lang="en-US" dirty="0"/>
              <a:t>“EPS next year is expected to be 4.2c”, vs</a:t>
            </a:r>
          </a:p>
          <a:p>
            <a:pPr lvl="1"/>
            <a:r>
              <a:rPr lang="en-US" dirty="0"/>
              <a:t>“EPS next year is expected to be approximately 4.2c”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 the difference really about being “vague” versus a “straight talker”?</a:t>
            </a:r>
          </a:p>
          <a:p>
            <a:pPr lvl="1"/>
            <a:r>
              <a:rPr lang="en-US" dirty="0"/>
              <a:t>Why not “nuanced” versus “simplistic”?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Would be helpful to be explicit about what the words capture</a:t>
            </a:r>
          </a:p>
          <a:p>
            <a:pPr lvl="1"/>
            <a:r>
              <a:rPr lang="en-US" dirty="0"/>
              <a:t>Nearly all are </a:t>
            </a:r>
            <a:r>
              <a:rPr lang="en-US" i="1" dirty="0"/>
              <a:t>modifiers</a:t>
            </a:r>
            <a:r>
              <a:rPr lang="en-US" dirty="0"/>
              <a:t>, relating to either probabilities or confidence intervals, not about </a:t>
            </a:r>
            <a:r>
              <a:rPr lang="en-US" i="1" dirty="0"/>
              <a:t>unclear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6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about Vagueness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8" r="33804"/>
          <a:stretch/>
        </p:blipFill>
        <p:spPr>
          <a:xfrm rot="5400000">
            <a:off x="4140361" y="1622205"/>
            <a:ext cx="5110386" cy="3968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228" y="905761"/>
            <a:ext cx="4019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Themes of uncertain words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918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about Vagueness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8" r="33804"/>
          <a:stretch/>
        </p:blipFill>
        <p:spPr>
          <a:xfrm rot="5400000">
            <a:off x="4140361" y="1622205"/>
            <a:ext cx="5110386" cy="3968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228" y="905761"/>
            <a:ext cx="401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Themes of uncertain words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Probabilities are less than one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03750" y="1701800"/>
            <a:ext cx="613873" cy="53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03750" y="1993900"/>
            <a:ext cx="613873" cy="53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03750" y="2524125"/>
            <a:ext cx="613873" cy="53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03750" y="3054350"/>
            <a:ext cx="613873" cy="53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03750" y="5505450"/>
            <a:ext cx="613873" cy="534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407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Uncertainty about Vagueness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48" r="33804"/>
          <a:stretch/>
        </p:blipFill>
        <p:spPr>
          <a:xfrm rot="5400000">
            <a:off x="4140361" y="1622205"/>
            <a:ext cx="5110386" cy="3968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0228" y="905761"/>
            <a:ext cx="40193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Themes of uncertain words</a:t>
            </a:r>
          </a:p>
          <a:p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Probabilities are less than one</a:t>
            </a: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confidence interval on my beliefs is wider than zero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19929" y="2274373"/>
            <a:ext cx="613873" cy="534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19929" y="2813654"/>
            <a:ext cx="613873" cy="534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19927" y="4443332"/>
            <a:ext cx="613873" cy="534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19928" y="6074078"/>
            <a:ext cx="613873" cy="534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19926" y="5221136"/>
            <a:ext cx="613873" cy="534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19926" y="5789764"/>
            <a:ext cx="613873" cy="534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9927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37851</TotalTime>
  <Words>1068</Words>
  <Application>Microsoft Office PowerPoint</Application>
  <PresentationFormat>On-screen Show (4:3)</PresentationFormat>
  <Paragraphs>203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Default Design</vt:lpstr>
      <vt:lpstr>Discussion of  ‘In no (un)certain terms: Managerial style in communicating earnings news’</vt:lpstr>
      <vt:lpstr>The Paradox of Text</vt:lpstr>
      <vt:lpstr>The Paradox of Text</vt:lpstr>
      <vt:lpstr>Interpreting Identification of Interpretation</vt:lpstr>
      <vt:lpstr>CEO Communication Style</vt:lpstr>
      <vt:lpstr>Uncertainty about Vagueness</vt:lpstr>
      <vt:lpstr>Uncertainty about Vagueness</vt:lpstr>
      <vt:lpstr>Uncertainty about Vagueness</vt:lpstr>
      <vt:lpstr>Uncertainty about Vagueness</vt:lpstr>
      <vt:lpstr>Uncertainty about Vagueness</vt:lpstr>
      <vt:lpstr>Uncertainty about Vagueness</vt:lpstr>
      <vt:lpstr>Uncertainty about Vagueness</vt:lpstr>
      <vt:lpstr>Uncertainty about Vagueness</vt:lpstr>
      <vt:lpstr>Interpreting Uncertain Words</vt:lpstr>
      <vt:lpstr>Interpreting Uncertain Words</vt:lpstr>
      <vt:lpstr>Interpreting Uncertain Words</vt:lpstr>
      <vt:lpstr>Interpreting Uncertain Words</vt:lpstr>
      <vt:lpstr>Interpreting Uncertain Words</vt:lpstr>
      <vt:lpstr>Testing Investor Responses</vt:lpstr>
      <vt:lpstr>Different Answers, or Different Questions?</vt:lpstr>
      <vt:lpstr>Different Answers, or Different Questions?</vt:lpstr>
      <vt:lpstr>Other Suggestions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946</cp:revision>
  <dcterms:created xsi:type="dcterms:W3CDTF">2006-10-18T02:33:47Z</dcterms:created>
  <dcterms:modified xsi:type="dcterms:W3CDTF">2017-01-07T07:12:34Z</dcterms:modified>
</cp:coreProperties>
</file>