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6" r:id="rId2"/>
    <p:sldId id="419" r:id="rId3"/>
    <p:sldId id="459" r:id="rId4"/>
    <p:sldId id="420" r:id="rId5"/>
    <p:sldId id="421" r:id="rId6"/>
    <p:sldId id="422" r:id="rId7"/>
    <p:sldId id="423" r:id="rId8"/>
    <p:sldId id="424" r:id="rId9"/>
    <p:sldId id="425" r:id="rId10"/>
    <p:sldId id="427" r:id="rId11"/>
    <p:sldId id="428" r:id="rId12"/>
    <p:sldId id="429" r:id="rId13"/>
    <p:sldId id="430" r:id="rId14"/>
    <p:sldId id="426" r:id="rId15"/>
    <p:sldId id="431" r:id="rId16"/>
    <p:sldId id="432" r:id="rId17"/>
    <p:sldId id="435" r:id="rId18"/>
    <p:sldId id="434" r:id="rId19"/>
    <p:sldId id="433" r:id="rId20"/>
    <p:sldId id="436" r:id="rId21"/>
    <p:sldId id="437" r:id="rId22"/>
    <p:sldId id="448" r:id="rId23"/>
    <p:sldId id="451" r:id="rId24"/>
    <p:sldId id="439" r:id="rId25"/>
    <p:sldId id="452" r:id="rId26"/>
    <p:sldId id="453" r:id="rId27"/>
    <p:sldId id="454" r:id="rId28"/>
    <p:sldId id="455" r:id="rId29"/>
    <p:sldId id="456" r:id="rId30"/>
    <p:sldId id="457" r:id="rId31"/>
    <p:sldId id="458" r:id="rId32"/>
    <p:sldId id="445" r:id="rId33"/>
    <p:sldId id="446" r:id="rId34"/>
    <p:sldId id="447" r:id="rId35"/>
    <p:sldId id="450" r:id="rId3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0AB6"/>
    <a:srgbClr val="E3B431"/>
    <a:srgbClr val="00CC00"/>
    <a:srgbClr val="CC0000"/>
    <a:srgbClr val="EAC12A"/>
    <a:srgbClr val="E3C131"/>
    <a:srgbClr val="B22C02"/>
    <a:srgbClr val="EBD429"/>
    <a:srgbClr val="BE2F02"/>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22" autoAdjust="0"/>
    <p:restoredTop sz="90929"/>
  </p:normalViewPr>
  <p:slideViewPr>
    <p:cSldViewPr>
      <p:cViewPr varScale="1">
        <p:scale>
          <a:sx n="94" d="100"/>
          <a:sy n="94" d="100"/>
        </p:scale>
        <p:origin x="1032"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6" d="100"/>
          <a:sy n="76" d="100"/>
        </p:scale>
        <p:origin x="-291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hsolomo\Dropbox\Refereeing\Claremont%20Schwarz%20Paper\Data%20Fiddlin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Gap vs Annual Return</a:t>
            </a:r>
          </a:p>
        </c:rich>
      </c:tx>
      <c:layout/>
      <c:overlay val="0"/>
    </c:title>
    <c:autoTitleDeleted val="0"/>
    <c:plotArea>
      <c:layout/>
      <c:scatterChart>
        <c:scatterStyle val="lineMarker"/>
        <c:varyColors val="0"/>
        <c:ser>
          <c:idx val="0"/>
          <c:order val="0"/>
          <c:tx>
            <c:strRef>
              <c:f>Sheet1!$G$2</c:f>
              <c:strCache>
                <c:ptCount val="1"/>
                <c:pt idx="0">
                  <c:v>Market Return</c:v>
                </c:pt>
              </c:strCache>
            </c:strRef>
          </c:tx>
          <c:spPr>
            <a:ln w="28575">
              <a:noFill/>
            </a:ln>
          </c:spPr>
          <c:xVal>
            <c:numRef>
              <c:f>Sheet1!$F$3:$F$8</c:f>
              <c:numCache>
                <c:formatCode>0.00%</c:formatCode>
                <c:ptCount val="6"/>
                <c:pt idx="0">
                  <c:v>2.5999999999999912E-3</c:v>
                </c:pt>
                <c:pt idx="1">
                  <c:v>0.13709999999999997</c:v>
                </c:pt>
                <c:pt idx="2">
                  <c:v>0.12160000000000001</c:v>
                </c:pt>
                <c:pt idx="3">
                  <c:v>0.12460000000000002</c:v>
                </c:pt>
                <c:pt idx="4">
                  <c:v>0.1464</c:v>
                </c:pt>
                <c:pt idx="5">
                  <c:v>0.14070000000000002</c:v>
                </c:pt>
              </c:numCache>
            </c:numRef>
          </c:xVal>
          <c:yVal>
            <c:numRef>
              <c:f>Sheet1!$G$3:$G$8</c:f>
              <c:numCache>
                <c:formatCode>0.000</c:formatCode>
                <c:ptCount val="6"/>
                <c:pt idx="0">
                  <c:v>-0.36748999999999998</c:v>
                </c:pt>
                <c:pt idx="1">
                  <c:v>0.283578</c:v>
                </c:pt>
                <c:pt idx="2">
                  <c:v>0.174819</c:v>
                </c:pt>
                <c:pt idx="3">
                  <c:v>4.5514659999999997E-3</c:v>
                </c:pt>
                <c:pt idx="4">
                  <c:v>0.16322</c:v>
                </c:pt>
                <c:pt idx="5">
                  <c:v>0.35178999999999999</c:v>
                </c:pt>
              </c:numCache>
            </c:numRef>
          </c:yVal>
          <c:smooth val="0"/>
        </c:ser>
        <c:dLbls>
          <c:showLegendKey val="0"/>
          <c:showVal val="0"/>
          <c:showCatName val="0"/>
          <c:showSerName val="0"/>
          <c:showPercent val="0"/>
          <c:showBubbleSize val="0"/>
        </c:dLbls>
        <c:axId val="229607568"/>
        <c:axId val="229606392"/>
      </c:scatterChart>
      <c:valAx>
        <c:axId val="229607568"/>
        <c:scaling>
          <c:orientation val="minMax"/>
        </c:scaling>
        <c:delete val="0"/>
        <c:axPos val="b"/>
        <c:numFmt formatCode="0.00%" sourceLinked="1"/>
        <c:majorTickMark val="out"/>
        <c:minorTickMark val="none"/>
        <c:tickLblPos val="nextTo"/>
        <c:crossAx val="229606392"/>
        <c:crosses val="autoZero"/>
        <c:crossBetween val="midCat"/>
      </c:valAx>
      <c:valAx>
        <c:axId val="229606392"/>
        <c:scaling>
          <c:orientation val="minMax"/>
        </c:scaling>
        <c:delete val="0"/>
        <c:axPos val="l"/>
        <c:majorGridlines/>
        <c:numFmt formatCode="0.000" sourceLinked="1"/>
        <c:majorTickMark val="out"/>
        <c:minorTickMark val="none"/>
        <c:tickLblPos val="nextTo"/>
        <c:crossAx val="229607568"/>
        <c:crosses val="autoZero"/>
        <c:crossBetween val="midCat"/>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E71D379-538E-4D59-A3E4-E1A8A10BB2FF}" type="datetimeFigureOut">
              <a:rPr lang="en-US" smtClean="0"/>
              <a:t>10/23/2014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F5EDB4-B5B8-411F-A6F2-BC84A61B3EEB}" type="slidenum">
              <a:rPr lang="en-US" smtClean="0"/>
              <a:t>‹#›</a:t>
            </a:fld>
            <a:endParaRPr lang="en-US"/>
          </a:p>
        </p:txBody>
      </p:sp>
    </p:spTree>
    <p:extLst>
      <p:ext uri="{BB962C8B-B14F-4D97-AF65-F5344CB8AC3E}">
        <p14:creationId xmlns:p14="http://schemas.microsoft.com/office/powerpoint/2010/main" val="671835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EDC798-4922-4FC5-ABF2-BEF3C3257AFB}" type="datetimeFigureOut">
              <a:rPr lang="en-US" smtClean="0"/>
              <a:pPr/>
              <a:t>10/23/2014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DFF9B6-FB32-455F-ABF1-B8B323348082}" type="slidenum">
              <a:rPr lang="en-US" smtClean="0"/>
              <a:pPr/>
              <a:t>‹#›</a:t>
            </a:fld>
            <a:endParaRPr lang="en-US"/>
          </a:p>
        </p:txBody>
      </p:sp>
    </p:spTree>
    <p:extLst>
      <p:ext uri="{BB962C8B-B14F-4D97-AF65-F5344CB8AC3E}">
        <p14:creationId xmlns:p14="http://schemas.microsoft.com/office/powerpoint/2010/main" val="3362042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6DFF9B6-FB32-455F-ABF1-B8B323348082}" type="slidenum">
              <a:rPr lang="en-US" smtClean="0"/>
              <a:pPr/>
              <a:t>1</a:t>
            </a:fld>
            <a:endParaRPr lang="en-US"/>
          </a:p>
        </p:txBody>
      </p:sp>
    </p:spTree>
    <p:extLst>
      <p:ext uri="{BB962C8B-B14F-4D97-AF65-F5344CB8AC3E}">
        <p14:creationId xmlns:p14="http://schemas.microsoft.com/office/powerpoint/2010/main" val="11024032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pic>
        <p:nvPicPr>
          <p:cNvPr id="11" name="Picture 10" descr="Formal_Marshall_GoldOnCard_NoBG.eps"/>
          <p:cNvPicPr>
            <a:picLocks noChangeAspect="1"/>
          </p:cNvPicPr>
          <p:nvPr userDrawn="1"/>
        </p:nvPicPr>
        <p:blipFill>
          <a:blip r:embed="rId2"/>
          <a:stretch>
            <a:fillRect/>
          </a:stretch>
        </p:blipFill>
        <p:spPr>
          <a:xfrm>
            <a:off x="158779" y="228600"/>
            <a:ext cx="1841968" cy="433754"/>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7000" y="152400"/>
            <a:ext cx="20574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0198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nSpc>
                <a:spcPct val="100000"/>
              </a:lnSpc>
              <a:spcAft>
                <a:spcPts val="800"/>
              </a:spcAft>
              <a:defRPr sz="2400" baseline="0"/>
            </a:lvl1pPr>
            <a:lvl2pPr>
              <a:lnSpc>
                <a:spcPct val="100000"/>
              </a:lnSpc>
              <a:spcAft>
                <a:spcPts val="800"/>
              </a:spcAft>
              <a:defRPr sz="2000" baseline="0"/>
            </a:lvl2pPr>
            <a:lvl3pPr>
              <a:lnSpc>
                <a:spcPct val="100000"/>
              </a:lnSpc>
              <a:spcAft>
                <a:spcPts val="800"/>
              </a:spcAft>
              <a:defRPr sz="1800" baseline="0"/>
            </a:lvl3pPr>
            <a:lvl4pPr>
              <a:lnSpc>
                <a:spcPct val="100000"/>
              </a:lnSpc>
              <a:spcAft>
                <a:spcPts val="800"/>
              </a:spcAft>
              <a:defRPr sz="1600" baseline="0"/>
            </a:lvl4pPr>
            <a:lvl5pPr>
              <a:lnSpc>
                <a:spcPct val="100000"/>
              </a:lnSpc>
              <a:spcAft>
                <a:spcPts val="800"/>
              </a:spcAft>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Box 3"/>
          <p:cNvSpPr txBox="1"/>
          <p:nvPr userDrawn="1"/>
        </p:nvSpPr>
        <p:spPr>
          <a:xfrm>
            <a:off x="158779" y="6571861"/>
            <a:ext cx="2990850" cy="246221"/>
          </a:xfrm>
          <a:prstGeom prst="rect">
            <a:avLst/>
          </a:prstGeom>
          <a:noFill/>
        </p:spPr>
        <p:txBody>
          <a:bodyPr wrap="square" lIns="0" tIns="0" rIns="0" bIns="0" rtlCol="0">
            <a:spAutoFit/>
          </a:bodyPr>
          <a:lstStyle/>
          <a:p>
            <a:r>
              <a:rPr lang="en-US" sz="1600" dirty="0" smtClean="0">
                <a:solidFill>
                  <a:schemeClr val="bg1"/>
                </a:solidFill>
                <a:latin typeface="+mn-lt"/>
              </a:rPr>
              <a:t>Solomon on </a:t>
            </a:r>
            <a:r>
              <a:rPr lang="en-US" sz="1600" dirty="0" err="1" smtClean="0">
                <a:solidFill>
                  <a:schemeClr val="bg1"/>
                </a:solidFill>
                <a:latin typeface="+mn-lt"/>
              </a:rPr>
              <a:t>Jorion</a:t>
            </a:r>
            <a:r>
              <a:rPr lang="en-US" sz="1600" dirty="0" smtClean="0">
                <a:solidFill>
                  <a:schemeClr val="bg1"/>
                </a:solidFill>
                <a:latin typeface="+mn-lt"/>
              </a:rPr>
              <a:t> and Schwarz</a:t>
            </a:r>
            <a:endParaRPr lang="en-US" sz="1600" dirty="0">
              <a:solidFill>
                <a:schemeClr val="bg1"/>
              </a:solidFill>
              <a:latin typeface="+mn-lt"/>
            </a:endParaRPr>
          </a:p>
        </p:txBody>
      </p:sp>
      <p:sp>
        <p:nvSpPr>
          <p:cNvPr id="5" name="TextBox 4"/>
          <p:cNvSpPr txBox="1"/>
          <p:nvPr userDrawn="1"/>
        </p:nvSpPr>
        <p:spPr>
          <a:xfrm>
            <a:off x="6121240" y="6581001"/>
            <a:ext cx="2990850" cy="246221"/>
          </a:xfrm>
          <a:prstGeom prst="rect">
            <a:avLst/>
          </a:prstGeom>
          <a:noFill/>
        </p:spPr>
        <p:txBody>
          <a:bodyPr wrap="square" lIns="0" tIns="0" rIns="0" bIns="0" rtlCol="0">
            <a:spAutoFit/>
          </a:bodyPr>
          <a:lstStyle/>
          <a:p>
            <a:r>
              <a:rPr lang="en-US" sz="1600" baseline="0" dirty="0" smtClean="0">
                <a:solidFill>
                  <a:schemeClr val="bg1"/>
                </a:solidFill>
                <a:latin typeface="+mn-lt"/>
              </a:rPr>
              <a:t>The Smartest Guys in the Room</a:t>
            </a:r>
            <a:endParaRPr lang="en-US" sz="1600" baseline="0" dirty="0">
              <a:solidFill>
                <a:schemeClr val="bg1"/>
              </a:solidFill>
              <a:latin typeface="+mn-lt"/>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1219200" y="1066800"/>
            <a:ext cx="35814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066800"/>
            <a:ext cx="35814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0" y="6562724"/>
            <a:ext cx="9144000" cy="295275"/>
          </a:xfrm>
          <a:prstGeom prst="rect">
            <a:avLst/>
          </a:prstGeom>
          <a:solidFill>
            <a:srgbClr val="990000"/>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4" name="Rectangle 13"/>
          <p:cNvSpPr/>
          <p:nvPr userDrawn="1"/>
        </p:nvSpPr>
        <p:spPr>
          <a:xfrm>
            <a:off x="0" y="0"/>
            <a:ext cx="9144000" cy="762000"/>
          </a:xfrm>
          <a:prstGeom prst="rect">
            <a:avLst/>
          </a:prstGeom>
          <a:solidFill>
            <a:srgbClr val="990000"/>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026" name="Rectangle 2"/>
          <p:cNvSpPr>
            <a:spLocks noGrp="1" noChangeArrowheads="1"/>
          </p:cNvSpPr>
          <p:nvPr>
            <p:ph type="title"/>
          </p:nvPr>
        </p:nvSpPr>
        <p:spPr bwMode="auto">
          <a:xfrm>
            <a:off x="304800" y="152400"/>
            <a:ext cx="82296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Title</a:t>
            </a:r>
          </a:p>
        </p:txBody>
      </p:sp>
      <p:sp>
        <p:nvSpPr>
          <p:cNvPr id="1027" name="Rectangle 3"/>
          <p:cNvSpPr>
            <a:spLocks noGrp="1" noChangeArrowheads="1"/>
          </p:cNvSpPr>
          <p:nvPr>
            <p:ph type="body" idx="1"/>
          </p:nvPr>
        </p:nvSpPr>
        <p:spPr bwMode="auto">
          <a:xfrm>
            <a:off x="1219200" y="1066800"/>
            <a:ext cx="73152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 name="Rectangle 8"/>
          <p:cNvSpPr/>
          <p:nvPr userDrawn="1"/>
        </p:nvSpPr>
        <p:spPr>
          <a:xfrm flipV="1">
            <a:off x="0" y="755552"/>
            <a:ext cx="9144000" cy="50800"/>
          </a:xfrm>
          <a:prstGeom prst="rect">
            <a:avLst/>
          </a:prstGeom>
          <a:solidFill>
            <a:srgbClr val="FFCC0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pic>
        <p:nvPicPr>
          <p:cNvPr id="10" name="Picture 9" descr="Small Use Shield_GoldOnTrans.eps"/>
          <p:cNvPicPr>
            <a:picLocks noChangeAspect="1"/>
          </p:cNvPicPr>
          <p:nvPr userDrawn="1"/>
        </p:nvPicPr>
        <p:blipFill>
          <a:blip r:embed="rId13"/>
          <a:stretch>
            <a:fillRect/>
          </a:stretch>
        </p:blipFill>
        <p:spPr>
          <a:xfrm>
            <a:off x="8309348" y="6880"/>
            <a:ext cx="748239" cy="748239"/>
          </a:xfrm>
          <a:prstGeom prst="rect">
            <a:avLst/>
          </a:prstGeom>
        </p:spPr>
      </p:pic>
      <p:pic>
        <p:nvPicPr>
          <p:cNvPr id="11" name="Picture 10" descr="1-lineWordmark_GoldOnCard_NoBG.eps"/>
          <p:cNvPicPr>
            <a:picLocks noChangeAspect="1"/>
          </p:cNvPicPr>
          <p:nvPr userDrawn="1"/>
        </p:nvPicPr>
        <p:blipFill>
          <a:blip r:embed="rId14"/>
          <a:stretch>
            <a:fillRect/>
          </a:stretch>
        </p:blipFill>
        <p:spPr>
          <a:xfrm>
            <a:off x="3660937" y="6632950"/>
            <a:ext cx="1822126" cy="15482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fontAlgn="base">
        <a:spcBef>
          <a:spcPct val="0"/>
        </a:spcBef>
        <a:spcAft>
          <a:spcPct val="0"/>
        </a:spcAft>
        <a:defRPr sz="3200" baseline="0">
          <a:solidFill>
            <a:schemeClr val="bg1"/>
          </a:solidFill>
          <a:latin typeface="+mj-lt"/>
          <a:ea typeface="+mj-ea"/>
          <a:cs typeface="+mj-cs"/>
        </a:defRPr>
      </a:lvl1pPr>
      <a:lvl2pPr algn="l" rtl="0" fontAlgn="base">
        <a:spcBef>
          <a:spcPct val="0"/>
        </a:spcBef>
        <a:spcAft>
          <a:spcPct val="0"/>
        </a:spcAft>
        <a:defRPr sz="3200">
          <a:solidFill>
            <a:schemeClr val="tx1"/>
          </a:solidFill>
          <a:latin typeface="Arial" charset="0"/>
        </a:defRPr>
      </a:lvl2pPr>
      <a:lvl3pPr algn="l" rtl="0" fontAlgn="base">
        <a:spcBef>
          <a:spcPct val="0"/>
        </a:spcBef>
        <a:spcAft>
          <a:spcPct val="0"/>
        </a:spcAft>
        <a:defRPr sz="3200">
          <a:solidFill>
            <a:schemeClr val="tx1"/>
          </a:solidFill>
          <a:latin typeface="Arial" charset="0"/>
        </a:defRPr>
      </a:lvl3pPr>
      <a:lvl4pPr algn="l" rtl="0" fontAlgn="base">
        <a:spcBef>
          <a:spcPct val="0"/>
        </a:spcBef>
        <a:spcAft>
          <a:spcPct val="0"/>
        </a:spcAft>
        <a:defRPr sz="3200">
          <a:solidFill>
            <a:schemeClr val="tx1"/>
          </a:solidFill>
          <a:latin typeface="Arial" charset="0"/>
        </a:defRPr>
      </a:lvl4pPr>
      <a:lvl5pPr algn="l" rtl="0" fontAlgn="base">
        <a:spcBef>
          <a:spcPct val="0"/>
        </a:spcBef>
        <a:spcAft>
          <a:spcPct val="0"/>
        </a:spcAft>
        <a:defRPr sz="3200">
          <a:solidFill>
            <a:schemeClr val="tx1"/>
          </a:solidFill>
          <a:latin typeface="Arial" charset="0"/>
        </a:defRPr>
      </a:lvl5pPr>
      <a:lvl6pPr marL="457200" algn="l" rtl="0" fontAlgn="base">
        <a:spcBef>
          <a:spcPct val="0"/>
        </a:spcBef>
        <a:spcAft>
          <a:spcPct val="0"/>
        </a:spcAft>
        <a:defRPr sz="3200">
          <a:solidFill>
            <a:schemeClr val="tx1"/>
          </a:solidFill>
          <a:latin typeface="Arial" charset="0"/>
        </a:defRPr>
      </a:lvl6pPr>
      <a:lvl7pPr marL="914400" algn="l" rtl="0" fontAlgn="base">
        <a:spcBef>
          <a:spcPct val="0"/>
        </a:spcBef>
        <a:spcAft>
          <a:spcPct val="0"/>
        </a:spcAft>
        <a:defRPr sz="3200">
          <a:solidFill>
            <a:schemeClr val="tx1"/>
          </a:solidFill>
          <a:latin typeface="Arial" charset="0"/>
        </a:defRPr>
      </a:lvl7pPr>
      <a:lvl8pPr marL="1371600" algn="l" rtl="0" fontAlgn="base">
        <a:spcBef>
          <a:spcPct val="0"/>
        </a:spcBef>
        <a:spcAft>
          <a:spcPct val="0"/>
        </a:spcAft>
        <a:defRPr sz="3200">
          <a:solidFill>
            <a:schemeClr val="tx1"/>
          </a:solidFill>
          <a:latin typeface="Arial" charset="0"/>
        </a:defRPr>
      </a:lvl8pPr>
      <a:lvl9pPr marL="1828800" algn="l" rtl="0" fontAlgn="base">
        <a:spcBef>
          <a:spcPct val="0"/>
        </a:spcBef>
        <a:spcAft>
          <a:spcPct val="0"/>
        </a:spcAft>
        <a:defRPr sz="3200">
          <a:solidFill>
            <a:schemeClr val="tx1"/>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lstStyle/>
          <a:p>
            <a:pPr algn="ctr"/>
            <a:r>
              <a:rPr lang="en-US" sz="2800" dirty="0" smtClean="0"/>
              <a:t>Discussion of </a:t>
            </a:r>
            <a:br>
              <a:rPr lang="en-US" sz="2800" dirty="0" smtClean="0"/>
            </a:br>
            <a:r>
              <a:rPr lang="en-US" sz="2800" dirty="0" smtClean="0"/>
              <a:t>‘</a:t>
            </a:r>
            <a:r>
              <a:rPr lang="en-US" sz="2800" dirty="0"/>
              <a:t>Who are the Smartest Investors in the Room? </a:t>
            </a:r>
            <a:br>
              <a:rPr lang="en-US" sz="2800" dirty="0"/>
            </a:br>
            <a:r>
              <a:rPr lang="en-US" sz="2800" dirty="0"/>
              <a:t>Evidence from U.S. Hedge Fund </a:t>
            </a:r>
            <a:r>
              <a:rPr lang="en-US" sz="2800" dirty="0" smtClean="0"/>
              <a:t>Solicitation’</a:t>
            </a:r>
            <a:endParaRPr lang="en-US" sz="2800" dirty="0"/>
          </a:p>
        </p:txBody>
      </p:sp>
      <p:sp>
        <p:nvSpPr>
          <p:cNvPr id="3" name="Subtitle 2"/>
          <p:cNvSpPr>
            <a:spLocks noGrp="1"/>
          </p:cNvSpPr>
          <p:nvPr>
            <p:ph type="subTitle" idx="1"/>
          </p:nvPr>
        </p:nvSpPr>
        <p:spPr>
          <a:xfrm>
            <a:off x="762000" y="3124200"/>
            <a:ext cx="7620000" cy="1752600"/>
          </a:xfrm>
        </p:spPr>
        <p:txBody>
          <a:bodyPr/>
          <a:lstStyle/>
          <a:p>
            <a:r>
              <a:rPr lang="en-US" sz="2400" dirty="0" smtClean="0"/>
              <a:t>Paper by: </a:t>
            </a:r>
            <a:br>
              <a:rPr lang="en-US" sz="2400" dirty="0" smtClean="0"/>
            </a:br>
            <a:r>
              <a:rPr lang="en-US" sz="2400" dirty="0" smtClean="0"/>
              <a:t>Philippe </a:t>
            </a:r>
            <a:r>
              <a:rPr lang="en-US" sz="2400" dirty="0" err="1"/>
              <a:t>Jorion</a:t>
            </a:r>
            <a:r>
              <a:rPr lang="en-US" sz="2400" dirty="0"/>
              <a:t> and Christopher </a:t>
            </a:r>
            <a:r>
              <a:rPr lang="en-US" sz="2400" dirty="0" smtClean="0"/>
              <a:t>Schwarz (UCI)</a:t>
            </a:r>
            <a:endParaRPr lang="en-US" sz="1800" dirty="0" smtClean="0"/>
          </a:p>
          <a:p>
            <a:endParaRPr lang="en-US" sz="500" dirty="0" smtClean="0"/>
          </a:p>
          <a:p>
            <a:endParaRPr lang="en-US" sz="2000" dirty="0" smtClean="0"/>
          </a:p>
          <a:p>
            <a:r>
              <a:rPr lang="en-US" sz="2400" dirty="0" smtClean="0"/>
              <a:t>Discussion by:</a:t>
            </a:r>
          </a:p>
          <a:p>
            <a:r>
              <a:rPr lang="en-US" sz="2400" dirty="0" smtClean="0"/>
              <a:t>David Solomon (USC)</a:t>
            </a:r>
          </a:p>
          <a:p>
            <a:endParaRPr lang="en-US" sz="1050" dirty="0"/>
          </a:p>
          <a:p>
            <a:endParaRPr lang="en-US" sz="1050" dirty="0" smtClean="0"/>
          </a:p>
          <a:p>
            <a:r>
              <a:rPr lang="en-US" sz="2000" dirty="0" smtClean="0"/>
              <a:t>Southern California Finance Conference, October 24th 2014</a:t>
            </a:r>
            <a:endParaRPr lang="en-US" sz="1800" dirty="0" smtClean="0"/>
          </a:p>
          <a:p>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Splitting Flows into Inflows and Outflows</a:t>
            </a:r>
            <a:endParaRPr lang="en-US" dirty="0"/>
          </a:p>
        </p:txBody>
      </p:sp>
      <p:pic>
        <p:nvPicPr>
          <p:cNvPr id="4" name="Picture 3"/>
          <p:cNvPicPr>
            <a:picLocks noChangeAspect="1"/>
          </p:cNvPicPr>
          <p:nvPr/>
        </p:nvPicPr>
        <p:blipFill>
          <a:blip r:embed="rId2"/>
          <a:stretch>
            <a:fillRect/>
          </a:stretch>
        </p:blipFill>
        <p:spPr>
          <a:xfrm>
            <a:off x="381000" y="1905000"/>
            <a:ext cx="8414598" cy="4040715"/>
          </a:xfrm>
          <a:prstGeom prst="rect">
            <a:avLst/>
          </a:prstGeom>
        </p:spPr>
      </p:pic>
      <p:pic>
        <p:nvPicPr>
          <p:cNvPr id="5" name="Picture 4"/>
          <p:cNvPicPr>
            <a:picLocks noChangeAspect="1"/>
          </p:cNvPicPr>
          <p:nvPr/>
        </p:nvPicPr>
        <p:blipFill>
          <a:blip r:embed="rId3"/>
          <a:stretch>
            <a:fillRect/>
          </a:stretch>
        </p:blipFill>
        <p:spPr>
          <a:xfrm>
            <a:off x="379021" y="1666527"/>
            <a:ext cx="8414598" cy="176610"/>
          </a:xfrm>
          <a:prstGeom prst="rect">
            <a:avLst/>
          </a:prstGeom>
        </p:spPr>
      </p:pic>
      <p:sp>
        <p:nvSpPr>
          <p:cNvPr id="6" name="Rectangle 5"/>
          <p:cNvSpPr/>
          <p:nvPr/>
        </p:nvSpPr>
        <p:spPr>
          <a:xfrm>
            <a:off x="1981200" y="2590800"/>
            <a:ext cx="152400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90600" y="1066800"/>
            <a:ext cx="2067233" cy="461665"/>
          </a:xfrm>
          <a:prstGeom prst="rect">
            <a:avLst/>
          </a:prstGeom>
          <a:noFill/>
        </p:spPr>
        <p:txBody>
          <a:bodyPr wrap="none" rtlCol="0">
            <a:spAutoFit/>
          </a:bodyPr>
          <a:lstStyle/>
          <a:p>
            <a:r>
              <a:rPr lang="en-US" dirty="0" smtClean="0">
                <a:latin typeface="+mn-lt"/>
              </a:rPr>
              <a:t>A little convex</a:t>
            </a:r>
            <a:endParaRPr lang="en-US" dirty="0">
              <a:latin typeface="+mn-lt"/>
            </a:endParaRPr>
          </a:p>
        </p:txBody>
      </p:sp>
      <p:cxnSp>
        <p:nvCxnSpPr>
          <p:cNvPr id="10" name="Straight Arrow Connector 9"/>
          <p:cNvCxnSpPr/>
          <p:nvPr/>
        </p:nvCxnSpPr>
        <p:spPr>
          <a:xfrm>
            <a:off x="2133600" y="1666527"/>
            <a:ext cx="228600" cy="8480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96804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Splitting Flows into Inflows and Outflows</a:t>
            </a:r>
            <a:endParaRPr lang="en-US" dirty="0"/>
          </a:p>
        </p:txBody>
      </p:sp>
      <p:pic>
        <p:nvPicPr>
          <p:cNvPr id="4" name="Picture 3"/>
          <p:cNvPicPr>
            <a:picLocks noChangeAspect="1"/>
          </p:cNvPicPr>
          <p:nvPr/>
        </p:nvPicPr>
        <p:blipFill>
          <a:blip r:embed="rId2"/>
          <a:stretch>
            <a:fillRect/>
          </a:stretch>
        </p:blipFill>
        <p:spPr>
          <a:xfrm>
            <a:off x="381000" y="1905000"/>
            <a:ext cx="8414598" cy="4040715"/>
          </a:xfrm>
          <a:prstGeom prst="rect">
            <a:avLst/>
          </a:prstGeom>
        </p:spPr>
      </p:pic>
      <p:pic>
        <p:nvPicPr>
          <p:cNvPr id="5" name="Picture 4"/>
          <p:cNvPicPr>
            <a:picLocks noChangeAspect="1"/>
          </p:cNvPicPr>
          <p:nvPr/>
        </p:nvPicPr>
        <p:blipFill>
          <a:blip r:embed="rId3"/>
          <a:stretch>
            <a:fillRect/>
          </a:stretch>
        </p:blipFill>
        <p:spPr>
          <a:xfrm>
            <a:off x="379021" y="1666527"/>
            <a:ext cx="8414598" cy="176610"/>
          </a:xfrm>
          <a:prstGeom prst="rect">
            <a:avLst/>
          </a:prstGeom>
        </p:spPr>
      </p:pic>
      <p:sp>
        <p:nvSpPr>
          <p:cNvPr id="6" name="Rectangle 5"/>
          <p:cNvSpPr/>
          <p:nvPr/>
        </p:nvSpPr>
        <p:spPr>
          <a:xfrm>
            <a:off x="3824320" y="2590800"/>
            <a:ext cx="152400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552703" y="945331"/>
            <a:ext cx="1947969" cy="461665"/>
          </a:xfrm>
          <a:prstGeom prst="rect">
            <a:avLst/>
          </a:prstGeom>
          <a:noFill/>
        </p:spPr>
        <p:txBody>
          <a:bodyPr wrap="none" rtlCol="0">
            <a:spAutoFit/>
          </a:bodyPr>
          <a:lstStyle/>
          <a:p>
            <a:r>
              <a:rPr lang="en-US" dirty="0" smtClean="0">
                <a:latin typeface="+mn-lt"/>
              </a:rPr>
              <a:t>More convex</a:t>
            </a:r>
            <a:endParaRPr lang="en-US" dirty="0">
              <a:latin typeface="+mn-lt"/>
            </a:endParaRPr>
          </a:p>
        </p:txBody>
      </p:sp>
      <p:cxnSp>
        <p:nvCxnSpPr>
          <p:cNvPr id="10" name="Straight Arrow Connector 9"/>
          <p:cNvCxnSpPr/>
          <p:nvPr/>
        </p:nvCxnSpPr>
        <p:spPr>
          <a:xfrm>
            <a:off x="4510853" y="1449067"/>
            <a:ext cx="15834" cy="9893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12522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Splitting Flows into Inflows and Outflows</a:t>
            </a:r>
            <a:endParaRPr lang="en-US" dirty="0"/>
          </a:p>
        </p:txBody>
      </p:sp>
      <p:pic>
        <p:nvPicPr>
          <p:cNvPr id="4" name="Picture 3"/>
          <p:cNvPicPr>
            <a:picLocks noChangeAspect="1"/>
          </p:cNvPicPr>
          <p:nvPr/>
        </p:nvPicPr>
        <p:blipFill>
          <a:blip r:embed="rId2"/>
          <a:stretch>
            <a:fillRect/>
          </a:stretch>
        </p:blipFill>
        <p:spPr>
          <a:xfrm>
            <a:off x="381000" y="1905000"/>
            <a:ext cx="8414598" cy="4040715"/>
          </a:xfrm>
          <a:prstGeom prst="rect">
            <a:avLst/>
          </a:prstGeom>
        </p:spPr>
      </p:pic>
      <p:pic>
        <p:nvPicPr>
          <p:cNvPr id="5" name="Picture 4"/>
          <p:cNvPicPr>
            <a:picLocks noChangeAspect="1"/>
          </p:cNvPicPr>
          <p:nvPr/>
        </p:nvPicPr>
        <p:blipFill>
          <a:blip r:embed="rId3"/>
          <a:stretch>
            <a:fillRect/>
          </a:stretch>
        </p:blipFill>
        <p:spPr>
          <a:xfrm>
            <a:off x="379021" y="1666527"/>
            <a:ext cx="8414598" cy="176610"/>
          </a:xfrm>
          <a:prstGeom prst="rect">
            <a:avLst/>
          </a:prstGeom>
        </p:spPr>
      </p:pic>
      <p:sp>
        <p:nvSpPr>
          <p:cNvPr id="6" name="Rectangle 5"/>
          <p:cNvSpPr/>
          <p:nvPr/>
        </p:nvSpPr>
        <p:spPr>
          <a:xfrm>
            <a:off x="5500672" y="2590800"/>
            <a:ext cx="152400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181600" y="1064567"/>
            <a:ext cx="1981633" cy="461665"/>
          </a:xfrm>
          <a:prstGeom prst="rect">
            <a:avLst/>
          </a:prstGeom>
          <a:noFill/>
        </p:spPr>
        <p:txBody>
          <a:bodyPr wrap="none" rtlCol="0">
            <a:spAutoFit/>
          </a:bodyPr>
          <a:lstStyle/>
          <a:p>
            <a:r>
              <a:rPr lang="en-US" dirty="0" smtClean="0">
                <a:latin typeface="+mn-lt"/>
              </a:rPr>
              <a:t>Quite convex</a:t>
            </a:r>
            <a:endParaRPr lang="en-US" dirty="0">
              <a:latin typeface="+mn-lt"/>
            </a:endParaRPr>
          </a:p>
        </p:txBody>
      </p:sp>
      <p:cxnSp>
        <p:nvCxnSpPr>
          <p:cNvPr id="10" name="Straight Arrow Connector 9"/>
          <p:cNvCxnSpPr/>
          <p:nvPr/>
        </p:nvCxnSpPr>
        <p:spPr>
          <a:xfrm>
            <a:off x="6246838" y="1529190"/>
            <a:ext cx="15834" cy="9893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11686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Splitting Flows into Inflows and Outflows</a:t>
            </a:r>
            <a:endParaRPr lang="en-US" dirty="0"/>
          </a:p>
        </p:txBody>
      </p:sp>
      <p:pic>
        <p:nvPicPr>
          <p:cNvPr id="4" name="Picture 3"/>
          <p:cNvPicPr>
            <a:picLocks noChangeAspect="1"/>
          </p:cNvPicPr>
          <p:nvPr/>
        </p:nvPicPr>
        <p:blipFill>
          <a:blip r:embed="rId2"/>
          <a:stretch>
            <a:fillRect/>
          </a:stretch>
        </p:blipFill>
        <p:spPr>
          <a:xfrm>
            <a:off x="381000" y="1905000"/>
            <a:ext cx="8414598" cy="4040715"/>
          </a:xfrm>
          <a:prstGeom prst="rect">
            <a:avLst/>
          </a:prstGeom>
        </p:spPr>
      </p:pic>
      <p:pic>
        <p:nvPicPr>
          <p:cNvPr id="5" name="Picture 4"/>
          <p:cNvPicPr>
            <a:picLocks noChangeAspect="1"/>
          </p:cNvPicPr>
          <p:nvPr/>
        </p:nvPicPr>
        <p:blipFill>
          <a:blip r:embed="rId3"/>
          <a:stretch>
            <a:fillRect/>
          </a:stretch>
        </p:blipFill>
        <p:spPr>
          <a:xfrm>
            <a:off x="379021" y="1666527"/>
            <a:ext cx="8414598" cy="176610"/>
          </a:xfrm>
          <a:prstGeom prst="rect">
            <a:avLst/>
          </a:prstGeom>
        </p:spPr>
      </p:pic>
      <p:sp>
        <p:nvSpPr>
          <p:cNvPr id="6" name="Rectangle 5"/>
          <p:cNvSpPr/>
          <p:nvPr/>
        </p:nvSpPr>
        <p:spPr>
          <a:xfrm>
            <a:off x="7163233" y="2590800"/>
            <a:ext cx="152400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440660" y="1000242"/>
            <a:ext cx="2702984" cy="461665"/>
          </a:xfrm>
          <a:prstGeom prst="rect">
            <a:avLst/>
          </a:prstGeom>
          <a:noFill/>
        </p:spPr>
        <p:txBody>
          <a:bodyPr wrap="none" rtlCol="0">
            <a:spAutoFit/>
          </a:bodyPr>
          <a:lstStyle/>
          <a:p>
            <a:r>
              <a:rPr lang="en-US" dirty="0" smtClean="0">
                <a:latin typeface="+mn-lt"/>
              </a:rPr>
              <a:t>Non-monotonic?!?</a:t>
            </a:r>
            <a:endParaRPr lang="en-US" dirty="0">
              <a:latin typeface="+mn-lt"/>
            </a:endParaRPr>
          </a:p>
        </p:txBody>
      </p:sp>
      <p:cxnSp>
        <p:nvCxnSpPr>
          <p:cNvPr id="10" name="Straight Arrow Connector 9"/>
          <p:cNvCxnSpPr/>
          <p:nvPr/>
        </p:nvCxnSpPr>
        <p:spPr>
          <a:xfrm>
            <a:off x="7677041" y="1492839"/>
            <a:ext cx="15834" cy="9893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52643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Splitting Flows into Inflows and Outflows</a:t>
            </a:r>
            <a:endParaRPr lang="en-US" dirty="0"/>
          </a:p>
        </p:txBody>
      </p:sp>
      <p:pic>
        <p:nvPicPr>
          <p:cNvPr id="5" name="Picture 4"/>
          <p:cNvPicPr>
            <a:picLocks noChangeAspect="1"/>
          </p:cNvPicPr>
          <p:nvPr/>
        </p:nvPicPr>
        <p:blipFill>
          <a:blip r:embed="rId2"/>
          <a:stretch>
            <a:fillRect/>
          </a:stretch>
        </p:blipFill>
        <p:spPr>
          <a:xfrm>
            <a:off x="311727" y="1777340"/>
            <a:ext cx="8414598" cy="176610"/>
          </a:xfrm>
          <a:prstGeom prst="rect">
            <a:avLst/>
          </a:prstGeom>
        </p:spPr>
      </p:pic>
      <p:pic>
        <p:nvPicPr>
          <p:cNvPr id="3" name="Picture 2"/>
          <p:cNvPicPr>
            <a:picLocks noChangeAspect="1"/>
          </p:cNvPicPr>
          <p:nvPr/>
        </p:nvPicPr>
        <p:blipFill>
          <a:blip r:embed="rId3"/>
          <a:stretch>
            <a:fillRect/>
          </a:stretch>
        </p:blipFill>
        <p:spPr>
          <a:xfrm>
            <a:off x="319580" y="2057400"/>
            <a:ext cx="8414598" cy="4275180"/>
          </a:xfrm>
          <a:prstGeom prst="rect">
            <a:avLst/>
          </a:prstGeom>
        </p:spPr>
      </p:pic>
      <p:sp>
        <p:nvSpPr>
          <p:cNvPr id="6" name="Rectangle 5"/>
          <p:cNvSpPr/>
          <p:nvPr/>
        </p:nvSpPr>
        <p:spPr>
          <a:xfrm>
            <a:off x="7086600" y="2743200"/>
            <a:ext cx="1524000"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133054" y="1252835"/>
            <a:ext cx="1401346" cy="461665"/>
          </a:xfrm>
          <a:prstGeom prst="rect">
            <a:avLst/>
          </a:prstGeom>
          <a:noFill/>
        </p:spPr>
        <p:txBody>
          <a:bodyPr wrap="none" rtlCol="0">
            <a:spAutoFit/>
          </a:bodyPr>
          <a:lstStyle/>
          <a:p>
            <a:r>
              <a:rPr lang="en-US" dirty="0" smtClean="0">
                <a:latin typeface="+mn-lt"/>
              </a:rPr>
              <a:t>Concave</a:t>
            </a:r>
            <a:endParaRPr lang="en-US" dirty="0">
              <a:latin typeface="+mn-lt"/>
            </a:endParaRPr>
          </a:p>
        </p:txBody>
      </p:sp>
      <p:cxnSp>
        <p:nvCxnSpPr>
          <p:cNvPr id="8" name="Straight Arrow Connector 7"/>
          <p:cNvCxnSpPr/>
          <p:nvPr/>
        </p:nvCxnSpPr>
        <p:spPr>
          <a:xfrm>
            <a:off x="7696200" y="1653040"/>
            <a:ext cx="15834" cy="9893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34485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Flows and Future Performance</a:t>
            </a:r>
            <a:endParaRPr lang="en-US" dirty="0"/>
          </a:p>
        </p:txBody>
      </p:sp>
      <p:sp>
        <p:nvSpPr>
          <p:cNvPr id="3" name="Content Placeholder 2"/>
          <p:cNvSpPr>
            <a:spLocks noGrp="1"/>
          </p:cNvSpPr>
          <p:nvPr>
            <p:ph idx="1"/>
          </p:nvPr>
        </p:nvSpPr>
        <p:spPr/>
        <p:txBody>
          <a:bodyPr/>
          <a:lstStyle/>
          <a:p>
            <a:r>
              <a:rPr lang="en-US" dirty="0" smtClean="0"/>
              <a:t>Net Flows, Sales and New Investors positively predict fund returns at 3-6 month horizon</a:t>
            </a:r>
          </a:p>
          <a:p>
            <a:endParaRPr lang="en-US" dirty="0"/>
          </a:p>
          <a:p>
            <a:r>
              <a:rPr lang="en-US" dirty="0" smtClean="0"/>
              <a:t>Outflows do not. </a:t>
            </a:r>
          </a:p>
          <a:p>
            <a:endParaRPr lang="en-US" dirty="0"/>
          </a:p>
          <a:p>
            <a:r>
              <a:rPr lang="en-US" dirty="0" smtClean="0"/>
              <a:t>They also don’t predict fund death</a:t>
            </a:r>
          </a:p>
          <a:p>
            <a:endParaRPr lang="en-US" dirty="0" smtClean="0"/>
          </a:p>
          <a:p>
            <a:r>
              <a:rPr lang="en-US" dirty="0" smtClean="0"/>
              <a:t>Conclude that information asymmetry between old investors (who make up outflows) and new investors (who are part of inflows) conveys little advantage</a:t>
            </a:r>
            <a:endParaRPr lang="en-US" dirty="0"/>
          </a:p>
        </p:txBody>
      </p:sp>
    </p:spTree>
    <p:extLst>
      <p:ext uri="{BB962C8B-B14F-4D97-AF65-F5344CB8AC3E}">
        <p14:creationId xmlns:p14="http://schemas.microsoft.com/office/powerpoint/2010/main" val="11005355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2"/>
          <a:stretch>
            <a:fillRect/>
          </a:stretch>
        </p:blipFill>
        <p:spPr>
          <a:xfrm>
            <a:off x="380999" y="2209800"/>
            <a:ext cx="8184179" cy="3124200"/>
          </a:xfrm>
          <a:prstGeom prst="rect">
            <a:avLst/>
          </a:prstGeom>
        </p:spPr>
      </p:pic>
      <p:sp>
        <p:nvSpPr>
          <p:cNvPr id="2" name="Title 1"/>
          <p:cNvSpPr>
            <a:spLocks noGrp="1"/>
          </p:cNvSpPr>
          <p:nvPr>
            <p:ph type="title"/>
          </p:nvPr>
        </p:nvSpPr>
        <p:spPr/>
        <p:txBody>
          <a:bodyPr/>
          <a:lstStyle/>
          <a:p>
            <a:r>
              <a:rPr lang="en-US" dirty="0" smtClean="0"/>
              <a:t>Splitting Flows into Inflows and Outflows</a:t>
            </a:r>
            <a:endParaRPr lang="en-US" dirty="0"/>
          </a:p>
        </p:txBody>
      </p:sp>
    </p:spTree>
    <p:extLst>
      <p:ext uri="{BB962C8B-B14F-4D97-AF65-F5344CB8AC3E}">
        <p14:creationId xmlns:p14="http://schemas.microsoft.com/office/powerpoint/2010/main" val="29147076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2"/>
          <a:stretch>
            <a:fillRect/>
          </a:stretch>
        </p:blipFill>
        <p:spPr>
          <a:xfrm>
            <a:off x="380999" y="2209800"/>
            <a:ext cx="8184179" cy="3124200"/>
          </a:xfrm>
          <a:prstGeom prst="rect">
            <a:avLst/>
          </a:prstGeom>
        </p:spPr>
      </p:pic>
      <p:sp>
        <p:nvSpPr>
          <p:cNvPr id="2" name="Title 1"/>
          <p:cNvSpPr>
            <a:spLocks noGrp="1"/>
          </p:cNvSpPr>
          <p:nvPr>
            <p:ph type="title"/>
          </p:nvPr>
        </p:nvSpPr>
        <p:spPr/>
        <p:txBody>
          <a:bodyPr/>
          <a:lstStyle/>
          <a:p>
            <a:r>
              <a:rPr lang="en-US" dirty="0" smtClean="0"/>
              <a:t>Splitting Flows into Inflows and Outflows</a:t>
            </a:r>
            <a:endParaRPr lang="en-US" dirty="0"/>
          </a:p>
        </p:txBody>
      </p:sp>
      <p:sp>
        <p:nvSpPr>
          <p:cNvPr id="6" name="Rectangle 5"/>
          <p:cNvSpPr/>
          <p:nvPr/>
        </p:nvSpPr>
        <p:spPr>
          <a:xfrm>
            <a:off x="3276600" y="3390900"/>
            <a:ext cx="342900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124200" y="1435694"/>
            <a:ext cx="2989921" cy="461665"/>
          </a:xfrm>
          <a:prstGeom prst="rect">
            <a:avLst/>
          </a:prstGeom>
          <a:noFill/>
        </p:spPr>
        <p:txBody>
          <a:bodyPr wrap="none" rtlCol="0">
            <a:spAutoFit/>
          </a:bodyPr>
          <a:lstStyle/>
          <a:p>
            <a:r>
              <a:rPr lang="en-US" dirty="0" smtClean="0">
                <a:latin typeface="+mn-lt"/>
              </a:rPr>
              <a:t>Strong for Net Flows</a:t>
            </a:r>
            <a:endParaRPr lang="en-US" dirty="0">
              <a:latin typeface="+mn-lt"/>
            </a:endParaRPr>
          </a:p>
        </p:txBody>
      </p:sp>
      <p:cxnSp>
        <p:nvCxnSpPr>
          <p:cNvPr id="10" name="Straight Arrow Connector 9"/>
          <p:cNvCxnSpPr/>
          <p:nvPr/>
        </p:nvCxnSpPr>
        <p:spPr>
          <a:xfrm>
            <a:off x="4604811" y="1933388"/>
            <a:ext cx="228600" cy="8480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16555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2"/>
          <a:stretch>
            <a:fillRect/>
          </a:stretch>
        </p:blipFill>
        <p:spPr>
          <a:xfrm>
            <a:off x="380999" y="2209800"/>
            <a:ext cx="8184179" cy="3124200"/>
          </a:xfrm>
          <a:prstGeom prst="rect">
            <a:avLst/>
          </a:prstGeom>
        </p:spPr>
      </p:pic>
      <p:sp>
        <p:nvSpPr>
          <p:cNvPr id="2" name="Title 1"/>
          <p:cNvSpPr>
            <a:spLocks noGrp="1"/>
          </p:cNvSpPr>
          <p:nvPr>
            <p:ph type="title"/>
          </p:nvPr>
        </p:nvSpPr>
        <p:spPr/>
        <p:txBody>
          <a:bodyPr/>
          <a:lstStyle/>
          <a:p>
            <a:r>
              <a:rPr lang="en-US" dirty="0" smtClean="0"/>
              <a:t>Splitting Flows into Inflows and Outflows</a:t>
            </a:r>
            <a:endParaRPr lang="en-US" dirty="0"/>
          </a:p>
        </p:txBody>
      </p:sp>
      <p:sp>
        <p:nvSpPr>
          <p:cNvPr id="6" name="Rectangle 5"/>
          <p:cNvSpPr/>
          <p:nvPr/>
        </p:nvSpPr>
        <p:spPr>
          <a:xfrm>
            <a:off x="3276600" y="3886120"/>
            <a:ext cx="342900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744616" y="1443415"/>
            <a:ext cx="5456943" cy="461665"/>
          </a:xfrm>
          <a:prstGeom prst="rect">
            <a:avLst/>
          </a:prstGeom>
          <a:noFill/>
        </p:spPr>
        <p:txBody>
          <a:bodyPr wrap="none" rtlCol="0">
            <a:spAutoFit/>
          </a:bodyPr>
          <a:lstStyle/>
          <a:p>
            <a:r>
              <a:rPr lang="en-US" dirty="0" smtClean="0">
                <a:latin typeface="+mn-lt"/>
              </a:rPr>
              <a:t>Marginal for Sales and New Investors</a:t>
            </a:r>
            <a:endParaRPr lang="en-US" dirty="0">
              <a:latin typeface="+mn-lt"/>
            </a:endParaRPr>
          </a:p>
        </p:txBody>
      </p:sp>
      <p:cxnSp>
        <p:nvCxnSpPr>
          <p:cNvPr id="10" name="Straight Arrow Connector 9"/>
          <p:cNvCxnSpPr/>
          <p:nvPr/>
        </p:nvCxnSpPr>
        <p:spPr>
          <a:xfrm>
            <a:off x="4495800" y="1952277"/>
            <a:ext cx="304800" cy="18196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276600" y="4419560"/>
            <a:ext cx="342900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09458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2"/>
          <a:stretch>
            <a:fillRect/>
          </a:stretch>
        </p:blipFill>
        <p:spPr>
          <a:xfrm>
            <a:off x="380999" y="2209800"/>
            <a:ext cx="8184179" cy="3124200"/>
          </a:xfrm>
          <a:prstGeom prst="rect">
            <a:avLst/>
          </a:prstGeom>
        </p:spPr>
      </p:pic>
      <p:sp>
        <p:nvSpPr>
          <p:cNvPr id="2" name="Title 1"/>
          <p:cNvSpPr>
            <a:spLocks noGrp="1"/>
          </p:cNvSpPr>
          <p:nvPr>
            <p:ph type="title"/>
          </p:nvPr>
        </p:nvSpPr>
        <p:spPr/>
        <p:txBody>
          <a:bodyPr/>
          <a:lstStyle/>
          <a:p>
            <a:r>
              <a:rPr lang="en-US" dirty="0" smtClean="0"/>
              <a:t>Splitting Flows into Inflows and Outflows</a:t>
            </a:r>
            <a:endParaRPr lang="en-US" dirty="0"/>
          </a:p>
        </p:txBody>
      </p:sp>
      <p:sp>
        <p:nvSpPr>
          <p:cNvPr id="6" name="Rectangle 5"/>
          <p:cNvSpPr/>
          <p:nvPr/>
        </p:nvSpPr>
        <p:spPr>
          <a:xfrm>
            <a:off x="3276600" y="4876800"/>
            <a:ext cx="342900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124200" y="1435694"/>
            <a:ext cx="3501921" cy="461665"/>
          </a:xfrm>
          <a:prstGeom prst="rect">
            <a:avLst/>
          </a:prstGeom>
          <a:noFill/>
        </p:spPr>
        <p:txBody>
          <a:bodyPr wrap="none" rtlCol="0">
            <a:spAutoFit/>
          </a:bodyPr>
          <a:lstStyle/>
          <a:p>
            <a:r>
              <a:rPr lang="en-US" dirty="0" smtClean="0">
                <a:latin typeface="+mn-lt"/>
              </a:rPr>
              <a:t>Wrong Way for Outflows</a:t>
            </a:r>
            <a:endParaRPr lang="en-US" dirty="0">
              <a:latin typeface="+mn-lt"/>
            </a:endParaRPr>
          </a:p>
        </p:txBody>
      </p:sp>
      <p:cxnSp>
        <p:nvCxnSpPr>
          <p:cNvPr id="10" name="Straight Arrow Connector 9"/>
          <p:cNvCxnSpPr/>
          <p:nvPr/>
        </p:nvCxnSpPr>
        <p:spPr>
          <a:xfrm>
            <a:off x="4604811" y="1933388"/>
            <a:ext cx="195789" cy="28672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2746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this paper?</a:t>
            </a:r>
            <a:endParaRPr lang="en-US" dirty="0"/>
          </a:p>
        </p:txBody>
      </p:sp>
      <p:sp>
        <p:nvSpPr>
          <p:cNvPr id="3" name="Content Placeholder 2"/>
          <p:cNvSpPr>
            <a:spLocks noGrp="1"/>
          </p:cNvSpPr>
          <p:nvPr>
            <p:ph idx="1"/>
          </p:nvPr>
        </p:nvSpPr>
        <p:spPr/>
        <p:txBody>
          <a:bodyPr/>
          <a:lstStyle/>
          <a:p>
            <a:r>
              <a:rPr lang="en-US" dirty="0" smtClean="0"/>
              <a:t>It’s amazing what data you can get from the SEC</a:t>
            </a:r>
          </a:p>
          <a:p>
            <a:endParaRPr lang="en-US" sz="1000" dirty="0" smtClean="0"/>
          </a:p>
          <a:p>
            <a:r>
              <a:rPr lang="en-US" dirty="0" smtClean="0"/>
              <a:t>The problem with hedge fund research: self-reported data (a.k.a. “How rich are you?”)</a:t>
            </a:r>
            <a:endParaRPr lang="en-US" dirty="0"/>
          </a:p>
          <a:p>
            <a:endParaRPr lang="en-US" sz="1000" dirty="0"/>
          </a:p>
        </p:txBody>
      </p:sp>
    </p:spTree>
    <p:extLst>
      <p:ext uri="{BB962C8B-B14F-4D97-AF65-F5344CB8AC3E}">
        <p14:creationId xmlns:p14="http://schemas.microsoft.com/office/powerpoint/2010/main" val="34887799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76101" y="2362200"/>
            <a:ext cx="8620125" cy="4000500"/>
          </a:xfrm>
          <a:prstGeom prst="rect">
            <a:avLst/>
          </a:prstGeom>
        </p:spPr>
      </p:pic>
      <p:sp>
        <p:nvSpPr>
          <p:cNvPr id="2" name="Title 1"/>
          <p:cNvSpPr>
            <a:spLocks noGrp="1"/>
          </p:cNvSpPr>
          <p:nvPr>
            <p:ph type="title"/>
          </p:nvPr>
        </p:nvSpPr>
        <p:spPr/>
        <p:txBody>
          <a:bodyPr/>
          <a:lstStyle/>
          <a:p>
            <a:r>
              <a:rPr lang="en-US" dirty="0" smtClean="0"/>
              <a:t>Splitting Flows into Inflows and Outflows</a:t>
            </a:r>
            <a:endParaRPr lang="en-US" dirty="0"/>
          </a:p>
        </p:txBody>
      </p:sp>
      <p:pic>
        <p:nvPicPr>
          <p:cNvPr id="4" name="Picture 3"/>
          <p:cNvPicPr>
            <a:picLocks noChangeAspect="1"/>
          </p:cNvPicPr>
          <p:nvPr/>
        </p:nvPicPr>
        <p:blipFill>
          <a:blip r:embed="rId3"/>
          <a:stretch>
            <a:fillRect/>
          </a:stretch>
        </p:blipFill>
        <p:spPr>
          <a:xfrm>
            <a:off x="3276600" y="2146341"/>
            <a:ext cx="2819400" cy="209550"/>
          </a:xfrm>
          <a:prstGeom prst="rect">
            <a:avLst/>
          </a:prstGeom>
        </p:spPr>
      </p:pic>
    </p:spTree>
    <p:extLst>
      <p:ext uri="{BB962C8B-B14F-4D97-AF65-F5344CB8AC3E}">
        <p14:creationId xmlns:p14="http://schemas.microsoft.com/office/powerpoint/2010/main" val="18362795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76101" y="2362200"/>
            <a:ext cx="8620125" cy="4000500"/>
          </a:xfrm>
          <a:prstGeom prst="rect">
            <a:avLst/>
          </a:prstGeom>
        </p:spPr>
      </p:pic>
      <p:sp>
        <p:nvSpPr>
          <p:cNvPr id="2" name="Title 1"/>
          <p:cNvSpPr>
            <a:spLocks noGrp="1"/>
          </p:cNvSpPr>
          <p:nvPr>
            <p:ph type="title"/>
          </p:nvPr>
        </p:nvSpPr>
        <p:spPr/>
        <p:txBody>
          <a:bodyPr/>
          <a:lstStyle/>
          <a:p>
            <a:r>
              <a:rPr lang="en-US" dirty="0" smtClean="0"/>
              <a:t>Splitting Flows into Inflows and Outflows</a:t>
            </a:r>
            <a:endParaRPr lang="en-US" dirty="0"/>
          </a:p>
        </p:txBody>
      </p:sp>
      <p:sp>
        <p:nvSpPr>
          <p:cNvPr id="6" name="Rectangle 5"/>
          <p:cNvSpPr/>
          <p:nvPr/>
        </p:nvSpPr>
        <p:spPr>
          <a:xfrm>
            <a:off x="5715000" y="3135494"/>
            <a:ext cx="137160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171161" y="1285135"/>
            <a:ext cx="5849678" cy="461665"/>
          </a:xfrm>
          <a:prstGeom prst="rect">
            <a:avLst/>
          </a:prstGeom>
          <a:noFill/>
        </p:spPr>
        <p:txBody>
          <a:bodyPr wrap="none" rtlCol="0">
            <a:spAutoFit/>
          </a:bodyPr>
          <a:lstStyle/>
          <a:p>
            <a:r>
              <a:rPr lang="en-US" dirty="0" smtClean="0">
                <a:latin typeface="+mn-lt"/>
              </a:rPr>
              <a:t>Outflows also don’t predict fund death ?!?</a:t>
            </a:r>
            <a:endParaRPr lang="en-US" dirty="0">
              <a:latin typeface="+mn-lt"/>
            </a:endParaRPr>
          </a:p>
        </p:txBody>
      </p:sp>
      <p:cxnSp>
        <p:nvCxnSpPr>
          <p:cNvPr id="10" name="Straight Arrow Connector 9"/>
          <p:cNvCxnSpPr/>
          <p:nvPr/>
        </p:nvCxnSpPr>
        <p:spPr>
          <a:xfrm>
            <a:off x="6509811" y="1897359"/>
            <a:ext cx="119589" cy="12381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3"/>
          <a:stretch>
            <a:fillRect/>
          </a:stretch>
        </p:blipFill>
        <p:spPr>
          <a:xfrm>
            <a:off x="3276600" y="2146341"/>
            <a:ext cx="2819400" cy="209550"/>
          </a:xfrm>
          <a:prstGeom prst="rect">
            <a:avLst/>
          </a:prstGeom>
        </p:spPr>
      </p:pic>
    </p:spTree>
    <p:extLst>
      <p:ext uri="{BB962C8B-B14F-4D97-AF65-F5344CB8AC3E}">
        <p14:creationId xmlns:p14="http://schemas.microsoft.com/office/powerpoint/2010/main" val="41285523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Sense of Outflows</a:t>
            </a:r>
            <a:endParaRPr lang="en-US" dirty="0"/>
          </a:p>
        </p:txBody>
      </p:sp>
      <p:sp>
        <p:nvSpPr>
          <p:cNvPr id="3" name="Content Placeholder 2"/>
          <p:cNvSpPr>
            <a:spLocks noGrp="1"/>
          </p:cNvSpPr>
          <p:nvPr>
            <p:ph idx="1"/>
          </p:nvPr>
        </p:nvSpPr>
        <p:spPr/>
        <p:txBody>
          <a:bodyPr/>
          <a:lstStyle/>
          <a:p>
            <a:r>
              <a:rPr lang="en-US" dirty="0" smtClean="0"/>
              <a:t>So what on earth is wrong with outflows?</a:t>
            </a:r>
          </a:p>
          <a:p>
            <a:pPr lvl="1"/>
            <a:r>
              <a:rPr lang="en-US" dirty="0" smtClean="0"/>
              <a:t>Extreme bad timing? </a:t>
            </a:r>
          </a:p>
          <a:p>
            <a:pPr lvl="1"/>
            <a:r>
              <a:rPr lang="en-US" dirty="0" smtClean="0"/>
              <a:t>But why do the same investors have good timing on the way in? </a:t>
            </a:r>
          </a:p>
          <a:p>
            <a:pPr lvl="1"/>
            <a:endParaRPr lang="en-US" dirty="0" smtClean="0"/>
          </a:p>
          <a:p>
            <a:r>
              <a:rPr lang="en-US" dirty="0" smtClean="0"/>
              <a:t>Maybe liquidity needs make for poor choices?</a:t>
            </a:r>
          </a:p>
          <a:p>
            <a:pPr lvl="1"/>
            <a:r>
              <a:rPr lang="en-US" dirty="0" smtClean="0"/>
              <a:t>Do results vary with restrictions on fund redemptions?</a:t>
            </a:r>
          </a:p>
          <a:p>
            <a:pPr lvl="1"/>
            <a:endParaRPr lang="en-US" dirty="0"/>
          </a:p>
        </p:txBody>
      </p:sp>
    </p:spTree>
    <p:extLst>
      <p:ext uri="{BB962C8B-B14F-4D97-AF65-F5344CB8AC3E}">
        <p14:creationId xmlns:p14="http://schemas.microsoft.com/office/powerpoint/2010/main" val="36855036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Sense of Outflows</a:t>
            </a:r>
            <a:endParaRPr lang="en-US" dirty="0"/>
          </a:p>
        </p:txBody>
      </p:sp>
      <p:sp>
        <p:nvSpPr>
          <p:cNvPr id="3" name="Content Placeholder 2"/>
          <p:cNvSpPr>
            <a:spLocks noGrp="1"/>
          </p:cNvSpPr>
          <p:nvPr>
            <p:ph idx="1"/>
          </p:nvPr>
        </p:nvSpPr>
        <p:spPr/>
        <p:txBody>
          <a:bodyPr/>
          <a:lstStyle/>
          <a:p>
            <a:r>
              <a:rPr lang="en-US" dirty="0" smtClean="0"/>
              <a:t>So what on earth is wrong with outflows?</a:t>
            </a:r>
          </a:p>
          <a:p>
            <a:pPr lvl="1"/>
            <a:r>
              <a:rPr lang="en-US" dirty="0" smtClean="0"/>
              <a:t>Extreme bad timing? </a:t>
            </a:r>
          </a:p>
          <a:p>
            <a:pPr lvl="1"/>
            <a:r>
              <a:rPr lang="en-US" dirty="0" smtClean="0"/>
              <a:t>But why do the same investors have good timing on the way in? </a:t>
            </a:r>
          </a:p>
          <a:p>
            <a:pPr lvl="1"/>
            <a:endParaRPr lang="en-US" dirty="0" smtClean="0"/>
          </a:p>
          <a:p>
            <a:r>
              <a:rPr lang="en-US" dirty="0" smtClean="0"/>
              <a:t>Maybe liquidity needs make for poor choices?</a:t>
            </a:r>
          </a:p>
          <a:p>
            <a:pPr lvl="1"/>
            <a:r>
              <a:rPr lang="en-US" dirty="0" smtClean="0"/>
              <a:t>Do results vary with restrictions on fund redemptions?</a:t>
            </a:r>
          </a:p>
          <a:p>
            <a:pPr lvl="1"/>
            <a:endParaRPr lang="en-US" dirty="0"/>
          </a:p>
          <a:p>
            <a:r>
              <a:rPr lang="en-US" dirty="0" smtClean="0"/>
              <a:t>Alternative: Measurement Issues</a:t>
            </a:r>
          </a:p>
          <a:p>
            <a:pPr lvl="1"/>
            <a:r>
              <a:rPr lang="en-US" dirty="0" smtClean="0"/>
              <a:t>Inflows are </a:t>
            </a:r>
            <a:r>
              <a:rPr lang="en-US" i="1" dirty="0" smtClean="0"/>
              <a:t>measured</a:t>
            </a:r>
            <a:r>
              <a:rPr lang="en-US" dirty="0" smtClean="0"/>
              <a:t>, while outflows are </a:t>
            </a:r>
            <a:r>
              <a:rPr lang="en-US" i="1" dirty="0" smtClean="0"/>
              <a:t>imputed</a:t>
            </a:r>
            <a:endParaRPr lang="en-US" dirty="0"/>
          </a:p>
        </p:txBody>
      </p:sp>
    </p:spTree>
    <p:extLst>
      <p:ext uri="{BB962C8B-B14F-4D97-AF65-F5344CB8AC3E}">
        <p14:creationId xmlns:p14="http://schemas.microsoft.com/office/powerpoint/2010/main" val="40345696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Sense of Outflows</a:t>
            </a:r>
          </a:p>
        </p:txBody>
      </p:sp>
      <p:sp>
        <p:nvSpPr>
          <p:cNvPr id="3" name="Content Placeholder 2"/>
          <p:cNvSpPr>
            <a:spLocks noGrp="1"/>
          </p:cNvSpPr>
          <p:nvPr>
            <p:ph idx="1"/>
          </p:nvPr>
        </p:nvSpPr>
        <p:spPr/>
        <p:txBody>
          <a:bodyPr/>
          <a:lstStyle/>
          <a:p>
            <a:r>
              <a:rPr lang="en-US" dirty="0" smtClean="0"/>
              <a:t>“</a:t>
            </a:r>
            <a:r>
              <a:rPr lang="en-US" dirty="0"/>
              <a:t>If we assume the inflows occur at the end of the period, we can infer the amount of assets of the fund at the end of the period</a:t>
            </a:r>
            <a:r>
              <a:rPr lang="en-US" dirty="0" smtClean="0"/>
              <a:t>.”</a:t>
            </a:r>
          </a:p>
          <a:p>
            <a:endParaRPr lang="en-US" dirty="0"/>
          </a:p>
          <a:p>
            <a:pPr marL="0" indent="0">
              <a:buNone/>
            </a:pPr>
            <a:r>
              <a:rPr lang="en-US" dirty="0" smtClean="0"/>
              <a:t/>
            </a:r>
            <a:br>
              <a:rPr lang="en-US" dirty="0" smtClean="0"/>
            </a:br>
            <a:endParaRPr lang="en-US" dirty="0" smtClean="0"/>
          </a:p>
        </p:txBody>
      </p:sp>
      <p:pic>
        <p:nvPicPr>
          <p:cNvPr id="4" name="Picture 3"/>
          <p:cNvPicPr>
            <a:picLocks noChangeAspect="1"/>
          </p:cNvPicPr>
          <p:nvPr/>
        </p:nvPicPr>
        <p:blipFill>
          <a:blip r:embed="rId2"/>
          <a:stretch>
            <a:fillRect/>
          </a:stretch>
        </p:blipFill>
        <p:spPr>
          <a:xfrm>
            <a:off x="2057400" y="2450291"/>
            <a:ext cx="5181600" cy="373848"/>
          </a:xfrm>
          <a:prstGeom prst="rect">
            <a:avLst/>
          </a:prstGeom>
        </p:spPr>
      </p:pic>
      <p:pic>
        <p:nvPicPr>
          <p:cNvPr id="5" name="Picture 4"/>
          <p:cNvPicPr>
            <a:picLocks noChangeAspect="1"/>
          </p:cNvPicPr>
          <p:nvPr/>
        </p:nvPicPr>
        <p:blipFill>
          <a:blip r:embed="rId3"/>
          <a:stretch>
            <a:fillRect/>
          </a:stretch>
        </p:blipFill>
        <p:spPr>
          <a:xfrm>
            <a:off x="2286000" y="2971800"/>
            <a:ext cx="4634154" cy="358178"/>
          </a:xfrm>
          <a:prstGeom prst="rect">
            <a:avLst/>
          </a:prstGeom>
        </p:spPr>
      </p:pic>
    </p:spTree>
    <p:extLst>
      <p:ext uri="{BB962C8B-B14F-4D97-AF65-F5344CB8AC3E}">
        <p14:creationId xmlns:p14="http://schemas.microsoft.com/office/powerpoint/2010/main" val="2989160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Sense of Outflows</a:t>
            </a:r>
          </a:p>
        </p:txBody>
      </p:sp>
      <p:sp>
        <p:nvSpPr>
          <p:cNvPr id="3" name="Content Placeholder 2"/>
          <p:cNvSpPr>
            <a:spLocks noGrp="1"/>
          </p:cNvSpPr>
          <p:nvPr>
            <p:ph idx="1"/>
          </p:nvPr>
        </p:nvSpPr>
        <p:spPr/>
        <p:txBody>
          <a:bodyPr/>
          <a:lstStyle/>
          <a:p>
            <a:r>
              <a:rPr lang="en-US" dirty="0" smtClean="0"/>
              <a:t>“</a:t>
            </a:r>
            <a:r>
              <a:rPr lang="en-US" dirty="0"/>
              <a:t>If we assume the inflows occur at the end of the period, we can infer the amount of assets of the fund at the end of the period</a:t>
            </a:r>
            <a:r>
              <a:rPr lang="en-US" dirty="0" smtClean="0"/>
              <a:t>.”</a:t>
            </a:r>
          </a:p>
          <a:p>
            <a:endParaRPr lang="en-US" dirty="0"/>
          </a:p>
          <a:p>
            <a:pPr marL="0" indent="0">
              <a:buNone/>
            </a:pPr>
            <a:r>
              <a:rPr lang="en-US" dirty="0" smtClean="0"/>
              <a:t/>
            </a:r>
            <a:br>
              <a:rPr lang="en-US" dirty="0" smtClean="0"/>
            </a:br>
            <a:endParaRPr lang="en-US" dirty="0" smtClean="0"/>
          </a:p>
          <a:p>
            <a:r>
              <a:rPr lang="en-US" dirty="0" smtClean="0"/>
              <a:t>A big assumption! If flows were at start of period:</a:t>
            </a:r>
          </a:p>
          <a:p>
            <a:endParaRPr lang="en-US" dirty="0"/>
          </a:p>
          <a:p>
            <a:endParaRPr lang="en-US" dirty="0" smtClean="0"/>
          </a:p>
          <a:p>
            <a:r>
              <a:rPr lang="en-US" dirty="0" smtClean="0"/>
              <a:t>When returns are more positive, end of period assumption makes implied outflows smaller</a:t>
            </a:r>
            <a:endParaRPr lang="en-US" dirty="0"/>
          </a:p>
        </p:txBody>
      </p:sp>
      <p:pic>
        <p:nvPicPr>
          <p:cNvPr id="4" name="Picture 3"/>
          <p:cNvPicPr>
            <a:picLocks noChangeAspect="1"/>
          </p:cNvPicPr>
          <p:nvPr/>
        </p:nvPicPr>
        <p:blipFill>
          <a:blip r:embed="rId2"/>
          <a:stretch>
            <a:fillRect/>
          </a:stretch>
        </p:blipFill>
        <p:spPr>
          <a:xfrm>
            <a:off x="2057400" y="2450291"/>
            <a:ext cx="5181600" cy="373848"/>
          </a:xfrm>
          <a:prstGeom prst="rect">
            <a:avLst/>
          </a:prstGeom>
        </p:spPr>
      </p:pic>
      <p:pic>
        <p:nvPicPr>
          <p:cNvPr id="5" name="Picture 4"/>
          <p:cNvPicPr>
            <a:picLocks noChangeAspect="1"/>
          </p:cNvPicPr>
          <p:nvPr/>
        </p:nvPicPr>
        <p:blipFill>
          <a:blip r:embed="rId3"/>
          <a:stretch>
            <a:fillRect/>
          </a:stretch>
        </p:blipFill>
        <p:spPr>
          <a:xfrm>
            <a:off x="2286000" y="2971800"/>
            <a:ext cx="4634154" cy="358178"/>
          </a:xfrm>
          <a:prstGeom prst="rect">
            <a:avLst/>
          </a:prstGeom>
        </p:spPr>
      </p:pic>
      <p:pic>
        <p:nvPicPr>
          <p:cNvPr id="7" name="Picture 6"/>
          <p:cNvPicPr>
            <a:picLocks noChangeAspect="1"/>
          </p:cNvPicPr>
          <p:nvPr/>
        </p:nvPicPr>
        <p:blipFill>
          <a:blip r:embed="rId2"/>
          <a:stretch>
            <a:fillRect/>
          </a:stretch>
        </p:blipFill>
        <p:spPr>
          <a:xfrm>
            <a:off x="1447800" y="4428506"/>
            <a:ext cx="5181600" cy="373848"/>
          </a:xfrm>
          <a:prstGeom prst="rect">
            <a:avLst/>
          </a:prstGeom>
        </p:spPr>
      </p:pic>
      <p:sp>
        <p:nvSpPr>
          <p:cNvPr id="9" name="TextBox 8"/>
          <p:cNvSpPr txBox="1"/>
          <p:nvPr/>
        </p:nvSpPr>
        <p:spPr>
          <a:xfrm>
            <a:off x="6553200" y="4419600"/>
            <a:ext cx="1981200" cy="369332"/>
          </a:xfrm>
          <a:prstGeom prst="rect">
            <a:avLst/>
          </a:prstGeom>
          <a:noFill/>
        </p:spPr>
        <p:txBody>
          <a:bodyPr wrap="square" rtlCol="0">
            <a:spAutoFit/>
          </a:bodyPr>
          <a:lstStyle/>
          <a:p>
            <a:r>
              <a:rPr lang="en-US" sz="1800" dirty="0" smtClean="0">
                <a:solidFill>
                  <a:srgbClr val="FF0000"/>
                </a:solidFill>
              </a:rPr>
              <a:t>*(1+Returns</a:t>
            </a:r>
            <a:r>
              <a:rPr lang="en-US" sz="1800" baseline="-25000" dirty="0" smtClean="0">
                <a:solidFill>
                  <a:srgbClr val="FF0000"/>
                </a:solidFill>
              </a:rPr>
              <a:t>t</a:t>
            </a:r>
            <a:r>
              <a:rPr lang="en-US" sz="1800" dirty="0" smtClean="0">
                <a:solidFill>
                  <a:srgbClr val="FF0000"/>
                </a:solidFill>
              </a:rPr>
              <a:t>)</a:t>
            </a:r>
            <a:endParaRPr lang="en-US" sz="1800" dirty="0">
              <a:solidFill>
                <a:srgbClr val="FF0000"/>
              </a:solidFill>
            </a:endParaRPr>
          </a:p>
        </p:txBody>
      </p:sp>
      <p:sp>
        <p:nvSpPr>
          <p:cNvPr id="12" name="TextBox 11"/>
          <p:cNvSpPr txBox="1"/>
          <p:nvPr/>
        </p:nvSpPr>
        <p:spPr>
          <a:xfrm>
            <a:off x="1524000" y="4972549"/>
            <a:ext cx="5943600" cy="369332"/>
          </a:xfrm>
          <a:prstGeom prst="rect">
            <a:avLst/>
          </a:prstGeom>
          <a:noFill/>
        </p:spPr>
        <p:txBody>
          <a:bodyPr wrap="square" rtlCol="0">
            <a:spAutoFit/>
          </a:bodyPr>
          <a:lstStyle/>
          <a:p>
            <a:r>
              <a:rPr lang="en-US" sz="1800" dirty="0" err="1" smtClean="0">
                <a:solidFill>
                  <a:srgbClr val="FF0000"/>
                </a:solidFill>
              </a:rPr>
              <a:t>Outflows</a:t>
            </a:r>
            <a:r>
              <a:rPr lang="en-US" sz="1800" baseline="-25000" dirty="0" err="1" smtClean="0">
                <a:solidFill>
                  <a:srgbClr val="FF0000"/>
                </a:solidFill>
              </a:rPr>
              <a:t>START</a:t>
            </a:r>
            <a:r>
              <a:rPr lang="en-US" sz="1800" dirty="0" smtClean="0">
                <a:solidFill>
                  <a:srgbClr val="FF0000"/>
                </a:solidFill>
              </a:rPr>
              <a:t> </a:t>
            </a:r>
            <a:r>
              <a:rPr lang="en-US" sz="1800" dirty="0" smtClean="0">
                <a:solidFill>
                  <a:srgbClr val="FF0000"/>
                </a:solidFill>
              </a:rPr>
              <a:t>= </a:t>
            </a:r>
            <a:r>
              <a:rPr lang="en-US" sz="1800" dirty="0" err="1" smtClean="0">
                <a:solidFill>
                  <a:srgbClr val="FF0000"/>
                </a:solidFill>
              </a:rPr>
              <a:t>Outflows</a:t>
            </a:r>
            <a:r>
              <a:rPr lang="en-US" sz="1800" baseline="-25000" dirty="0" err="1" smtClean="0">
                <a:solidFill>
                  <a:srgbClr val="FF0000"/>
                </a:solidFill>
              </a:rPr>
              <a:t>END</a:t>
            </a:r>
            <a:r>
              <a:rPr lang="en-US" sz="1800" dirty="0" smtClean="0">
                <a:solidFill>
                  <a:srgbClr val="FF0000"/>
                </a:solidFill>
              </a:rPr>
              <a:t> </a:t>
            </a:r>
            <a:r>
              <a:rPr lang="en-US" sz="1800" dirty="0" smtClean="0">
                <a:solidFill>
                  <a:srgbClr val="FF0000"/>
                </a:solidFill>
              </a:rPr>
              <a:t>+ Inflows*</a:t>
            </a:r>
            <a:r>
              <a:rPr lang="en-US" sz="1800" dirty="0" err="1" smtClean="0">
                <a:solidFill>
                  <a:srgbClr val="FF0000"/>
                </a:solidFill>
              </a:rPr>
              <a:t>Returns</a:t>
            </a:r>
            <a:r>
              <a:rPr lang="en-US" sz="1800" baseline="-25000" dirty="0" err="1" smtClean="0">
                <a:solidFill>
                  <a:srgbClr val="FF0000"/>
                </a:solidFill>
              </a:rPr>
              <a:t>t</a:t>
            </a:r>
            <a:endParaRPr lang="en-US" sz="1800" dirty="0">
              <a:solidFill>
                <a:srgbClr val="FF0000"/>
              </a:solidFill>
            </a:endParaRPr>
          </a:p>
        </p:txBody>
      </p:sp>
    </p:spTree>
    <p:extLst>
      <p:ext uri="{BB962C8B-B14F-4D97-AF65-F5344CB8AC3E}">
        <p14:creationId xmlns:p14="http://schemas.microsoft.com/office/powerpoint/2010/main" val="18102180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Flows and Future Performance</a:t>
            </a:r>
            <a:endParaRPr lang="en-US" dirty="0"/>
          </a:p>
        </p:txBody>
      </p:sp>
      <p:sp>
        <p:nvSpPr>
          <p:cNvPr id="3" name="Content Placeholder 2"/>
          <p:cNvSpPr>
            <a:spLocks noGrp="1"/>
          </p:cNvSpPr>
          <p:nvPr>
            <p:ph idx="1"/>
          </p:nvPr>
        </p:nvSpPr>
        <p:spPr/>
        <p:txBody>
          <a:bodyPr/>
          <a:lstStyle/>
          <a:p>
            <a:r>
              <a:rPr lang="en-US" dirty="0" smtClean="0"/>
              <a:t>Some evidence that this matters</a:t>
            </a:r>
          </a:p>
          <a:p>
            <a:endParaRPr lang="en-US" sz="1600" dirty="0"/>
          </a:p>
          <a:p>
            <a:r>
              <a:rPr lang="en-US" dirty="0" smtClean="0"/>
              <a:t>Alternative crude approximation (ignoring timing)</a:t>
            </a:r>
          </a:p>
          <a:p>
            <a:pPr marL="457200" lvl="1" indent="0">
              <a:buNone/>
            </a:pPr>
            <a:r>
              <a:rPr lang="en-US" dirty="0" smtClean="0"/>
              <a:t>Inflows - Outflows ~= Net Flows</a:t>
            </a:r>
          </a:p>
          <a:p>
            <a:pPr lvl="1"/>
            <a:endParaRPr lang="en-US" dirty="0"/>
          </a:p>
          <a:p>
            <a:r>
              <a:rPr lang="en-US" dirty="0" smtClean="0"/>
              <a:t>The gap between this approximation and imputed outflows in the paper is </a:t>
            </a:r>
          </a:p>
          <a:p>
            <a:pPr lvl="1"/>
            <a:r>
              <a:rPr lang="en-US" dirty="0" smtClean="0"/>
              <a:t>Often large, and</a:t>
            </a:r>
          </a:p>
          <a:p>
            <a:pPr lvl="1"/>
            <a:r>
              <a:rPr lang="en-US" dirty="0" smtClean="0"/>
              <a:t>Correlated with Market Returns</a:t>
            </a:r>
            <a:endParaRPr lang="en-US" dirty="0"/>
          </a:p>
        </p:txBody>
      </p:sp>
    </p:spTree>
    <p:extLst>
      <p:ext uri="{BB962C8B-B14F-4D97-AF65-F5344CB8AC3E}">
        <p14:creationId xmlns:p14="http://schemas.microsoft.com/office/powerpoint/2010/main" val="21246217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a:stretch>
            <a:fillRect/>
          </a:stretch>
        </p:blipFill>
        <p:spPr>
          <a:xfrm>
            <a:off x="228600" y="1066800"/>
            <a:ext cx="8517054" cy="2133600"/>
          </a:xfrm>
          <a:prstGeom prst="rect">
            <a:avLst/>
          </a:prstGeom>
        </p:spPr>
      </p:pic>
      <p:sp>
        <p:nvSpPr>
          <p:cNvPr id="2" name="Title 1"/>
          <p:cNvSpPr>
            <a:spLocks noGrp="1"/>
          </p:cNvSpPr>
          <p:nvPr>
            <p:ph type="title"/>
          </p:nvPr>
        </p:nvSpPr>
        <p:spPr/>
        <p:txBody>
          <a:bodyPr/>
          <a:lstStyle/>
          <a:p>
            <a:r>
              <a:rPr lang="en-US" dirty="0" smtClean="0"/>
              <a:t>Curious Things About Redemptions</a:t>
            </a:r>
            <a:endParaRPr lang="en-US" dirty="0"/>
          </a:p>
        </p:txBody>
      </p:sp>
      <p:sp>
        <p:nvSpPr>
          <p:cNvPr id="13" name="Rectangle 12"/>
          <p:cNvSpPr/>
          <p:nvPr/>
        </p:nvSpPr>
        <p:spPr>
          <a:xfrm>
            <a:off x="4343400" y="1066800"/>
            <a:ext cx="4419600" cy="2286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06773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28600" y="1066800"/>
            <a:ext cx="8517054" cy="2133600"/>
          </a:xfrm>
          <a:prstGeom prst="rect">
            <a:avLst/>
          </a:prstGeom>
        </p:spPr>
      </p:pic>
      <p:sp>
        <p:nvSpPr>
          <p:cNvPr id="2" name="Title 1"/>
          <p:cNvSpPr>
            <a:spLocks noGrp="1"/>
          </p:cNvSpPr>
          <p:nvPr>
            <p:ph type="title"/>
          </p:nvPr>
        </p:nvSpPr>
        <p:spPr/>
        <p:txBody>
          <a:bodyPr/>
          <a:lstStyle/>
          <a:p>
            <a:r>
              <a:rPr lang="en-US" dirty="0"/>
              <a:t>Curious Things About Redemptions</a:t>
            </a:r>
          </a:p>
        </p:txBody>
      </p:sp>
      <p:sp>
        <p:nvSpPr>
          <p:cNvPr id="13" name="Rectangle 12"/>
          <p:cNvSpPr/>
          <p:nvPr/>
        </p:nvSpPr>
        <p:spPr>
          <a:xfrm>
            <a:off x="6400800" y="1219200"/>
            <a:ext cx="2438400" cy="2286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291602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28600" y="1066800"/>
            <a:ext cx="8517054" cy="2133600"/>
          </a:xfrm>
          <a:prstGeom prst="rect">
            <a:avLst/>
          </a:prstGeom>
        </p:spPr>
      </p:pic>
      <p:sp>
        <p:nvSpPr>
          <p:cNvPr id="2" name="Title 1"/>
          <p:cNvSpPr>
            <a:spLocks noGrp="1"/>
          </p:cNvSpPr>
          <p:nvPr>
            <p:ph type="title"/>
          </p:nvPr>
        </p:nvSpPr>
        <p:spPr/>
        <p:txBody>
          <a:bodyPr/>
          <a:lstStyle/>
          <a:p>
            <a:r>
              <a:rPr lang="en-US" dirty="0"/>
              <a:t>Curious Things About Redemptions</a:t>
            </a:r>
          </a:p>
        </p:txBody>
      </p:sp>
      <p:sp>
        <p:nvSpPr>
          <p:cNvPr id="13" name="Rectangle 12"/>
          <p:cNvSpPr/>
          <p:nvPr/>
        </p:nvSpPr>
        <p:spPr>
          <a:xfrm>
            <a:off x="7315200" y="1219200"/>
            <a:ext cx="1524000" cy="2286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0061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this paper?</a:t>
            </a:r>
            <a:endParaRPr lang="en-US" dirty="0"/>
          </a:p>
        </p:txBody>
      </p:sp>
      <p:sp>
        <p:nvSpPr>
          <p:cNvPr id="3" name="Content Placeholder 2"/>
          <p:cNvSpPr>
            <a:spLocks noGrp="1"/>
          </p:cNvSpPr>
          <p:nvPr>
            <p:ph idx="1"/>
          </p:nvPr>
        </p:nvSpPr>
        <p:spPr/>
        <p:txBody>
          <a:bodyPr/>
          <a:lstStyle/>
          <a:p>
            <a:r>
              <a:rPr lang="en-US" dirty="0" smtClean="0"/>
              <a:t>It’s amazing what data you can get from the SEC</a:t>
            </a:r>
          </a:p>
          <a:p>
            <a:endParaRPr lang="en-US" sz="1000" dirty="0" smtClean="0"/>
          </a:p>
          <a:p>
            <a:r>
              <a:rPr lang="en-US" dirty="0" smtClean="0"/>
              <a:t>The problem with hedge fund research: self-reported data (a.k.a. “How rich are you?”)</a:t>
            </a:r>
            <a:endParaRPr lang="en-US" dirty="0"/>
          </a:p>
          <a:p>
            <a:endParaRPr lang="en-US" sz="1000" dirty="0"/>
          </a:p>
          <a:p>
            <a:r>
              <a:rPr lang="en-US" dirty="0" smtClean="0"/>
              <a:t>Solution: SEC requires any hedge funds who solicit from US investors </a:t>
            </a:r>
            <a:r>
              <a:rPr lang="en-US" dirty="0"/>
              <a:t>to file Form D </a:t>
            </a:r>
            <a:endParaRPr lang="en-US" dirty="0" smtClean="0"/>
          </a:p>
          <a:p>
            <a:pPr lvl="1"/>
            <a:endParaRPr lang="en-US" sz="1000" dirty="0" smtClean="0"/>
          </a:p>
          <a:p>
            <a:r>
              <a:rPr lang="en-US" dirty="0" smtClean="0"/>
              <a:t>Two big advantages:</a:t>
            </a:r>
          </a:p>
          <a:p>
            <a:pPr lvl="1"/>
            <a:r>
              <a:rPr lang="en-US" dirty="0" smtClean="0"/>
              <a:t>Covers much larger space of (nearly all) hedge funds</a:t>
            </a:r>
          </a:p>
          <a:p>
            <a:pPr lvl="1"/>
            <a:r>
              <a:rPr lang="en-US" dirty="0" smtClean="0"/>
              <a:t>Can split net </a:t>
            </a:r>
            <a:r>
              <a:rPr lang="en-US" dirty="0" smtClean="0"/>
              <a:t>flows </a:t>
            </a:r>
            <a:r>
              <a:rPr lang="en-US" dirty="0" smtClean="0"/>
              <a:t>into both inflows and outflows</a:t>
            </a:r>
            <a:endParaRPr lang="en-US" dirty="0"/>
          </a:p>
        </p:txBody>
      </p:sp>
    </p:spTree>
    <p:extLst>
      <p:ext uri="{BB962C8B-B14F-4D97-AF65-F5344CB8AC3E}">
        <p14:creationId xmlns:p14="http://schemas.microsoft.com/office/powerpoint/2010/main" val="11606481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Curious Things About Redemptions</a:t>
            </a:r>
          </a:p>
        </p:txBody>
      </p:sp>
      <p:pic>
        <p:nvPicPr>
          <p:cNvPr id="5" name="Picture 4"/>
          <p:cNvPicPr>
            <a:picLocks noChangeAspect="1"/>
          </p:cNvPicPr>
          <p:nvPr/>
        </p:nvPicPr>
        <p:blipFill>
          <a:blip r:embed="rId2"/>
          <a:stretch>
            <a:fillRect/>
          </a:stretch>
        </p:blipFill>
        <p:spPr>
          <a:xfrm>
            <a:off x="228600" y="1066800"/>
            <a:ext cx="8517054" cy="2133600"/>
          </a:xfrm>
          <a:prstGeom prst="rect">
            <a:avLst/>
          </a:prstGeom>
        </p:spPr>
      </p:pic>
    </p:spTree>
    <p:extLst>
      <p:ext uri="{BB962C8B-B14F-4D97-AF65-F5344CB8AC3E}">
        <p14:creationId xmlns:p14="http://schemas.microsoft.com/office/powerpoint/2010/main" val="34136622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Curious Things About Redemptions</a:t>
            </a:r>
          </a:p>
        </p:txBody>
      </p:sp>
      <p:graphicFrame>
        <p:nvGraphicFramePr>
          <p:cNvPr id="5" name="Chart 4"/>
          <p:cNvGraphicFramePr>
            <a:graphicFrameLocks/>
          </p:cNvGraphicFramePr>
          <p:nvPr>
            <p:extLst>
              <p:ext uri="{D42A27DB-BD31-4B8C-83A1-F6EECF244321}">
                <p14:modId xmlns:p14="http://schemas.microsoft.com/office/powerpoint/2010/main" val="2265946952"/>
              </p:ext>
            </p:extLst>
          </p:nvPr>
        </p:nvGraphicFramePr>
        <p:xfrm>
          <a:off x="2438400" y="3581400"/>
          <a:ext cx="4876800" cy="2609850"/>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p:cNvPicPr>
            <a:picLocks noChangeAspect="1"/>
          </p:cNvPicPr>
          <p:nvPr/>
        </p:nvPicPr>
        <p:blipFill>
          <a:blip r:embed="rId3"/>
          <a:stretch>
            <a:fillRect/>
          </a:stretch>
        </p:blipFill>
        <p:spPr>
          <a:xfrm>
            <a:off x="228600" y="1066800"/>
            <a:ext cx="8517054" cy="2133600"/>
          </a:xfrm>
          <a:prstGeom prst="rect">
            <a:avLst/>
          </a:prstGeom>
        </p:spPr>
      </p:pic>
    </p:spTree>
    <p:extLst>
      <p:ext uri="{BB962C8B-B14F-4D97-AF65-F5344CB8AC3E}">
        <p14:creationId xmlns:p14="http://schemas.microsoft.com/office/powerpoint/2010/main" val="10498548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fix this</a:t>
            </a:r>
            <a:endParaRPr lang="en-US" dirty="0"/>
          </a:p>
        </p:txBody>
      </p:sp>
      <p:sp>
        <p:nvSpPr>
          <p:cNvPr id="3" name="Content Placeholder 2"/>
          <p:cNvSpPr>
            <a:spLocks noGrp="1"/>
          </p:cNvSpPr>
          <p:nvPr>
            <p:ph idx="1"/>
          </p:nvPr>
        </p:nvSpPr>
        <p:spPr/>
        <p:txBody>
          <a:bodyPr/>
          <a:lstStyle/>
          <a:p>
            <a:r>
              <a:rPr lang="en-US" dirty="0" smtClean="0"/>
              <a:t>Examine the effect of alternative assumptions for timing of inflows:</a:t>
            </a:r>
          </a:p>
          <a:p>
            <a:pPr lvl="1"/>
            <a:r>
              <a:rPr lang="en-US" dirty="0" smtClean="0"/>
              <a:t>Inflows at start of period</a:t>
            </a:r>
          </a:p>
          <a:p>
            <a:pPr lvl="1"/>
            <a:r>
              <a:rPr lang="en-US" dirty="0" smtClean="0"/>
              <a:t>Inflows equally spread over the year</a:t>
            </a:r>
          </a:p>
          <a:p>
            <a:pPr lvl="1"/>
            <a:r>
              <a:rPr lang="en-US" dirty="0" smtClean="0"/>
              <a:t>Inflows only in months with positive returns</a:t>
            </a:r>
          </a:p>
          <a:p>
            <a:pPr lvl="1"/>
            <a:r>
              <a:rPr lang="en-US" dirty="0" smtClean="0"/>
              <a:t>Use performance/net flow relationship, estimate formally</a:t>
            </a:r>
          </a:p>
          <a:p>
            <a:pPr lvl="1"/>
            <a:endParaRPr lang="en-US" dirty="0"/>
          </a:p>
          <a:p>
            <a:r>
              <a:rPr lang="en-US" dirty="0" smtClean="0"/>
              <a:t>This is important given the centrality of the flow decomposition results</a:t>
            </a:r>
            <a:endParaRPr lang="en-US" dirty="0"/>
          </a:p>
        </p:txBody>
      </p:sp>
    </p:spTree>
    <p:extLst>
      <p:ext uri="{BB962C8B-B14F-4D97-AF65-F5344CB8AC3E}">
        <p14:creationId xmlns:p14="http://schemas.microsoft.com/office/powerpoint/2010/main" val="32571175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a:t>
            </a:r>
            <a:r>
              <a:rPr lang="en-US" dirty="0" err="1" smtClean="0"/>
              <a:t>vs</a:t>
            </a:r>
            <a:r>
              <a:rPr lang="en-US" dirty="0" smtClean="0"/>
              <a:t> New, or In </a:t>
            </a:r>
            <a:r>
              <a:rPr lang="en-US" dirty="0" err="1" smtClean="0"/>
              <a:t>vs</a:t>
            </a:r>
            <a:r>
              <a:rPr lang="en-US" dirty="0" smtClean="0"/>
              <a:t> Out?</a:t>
            </a:r>
            <a:endParaRPr lang="en-US" dirty="0"/>
          </a:p>
        </p:txBody>
      </p:sp>
      <p:sp>
        <p:nvSpPr>
          <p:cNvPr id="3" name="Content Placeholder 2"/>
          <p:cNvSpPr>
            <a:spLocks noGrp="1"/>
          </p:cNvSpPr>
          <p:nvPr>
            <p:ph idx="1"/>
          </p:nvPr>
        </p:nvSpPr>
        <p:spPr/>
        <p:txBody>
          <a:bodyPr/>
          <a:lstStyle/>
          <a:p>
            <a:r>
              <a:rPr lang="en-US" dirty="0" smtClean="0"/>
              <a:t>Results on predictability presented as distinguishing new investors from old investors</a:t>
            </a:r>
          </a:p>
          <a:p>
            <a:endParaRPr lang="en-US" sz="1000" dirty="0"/>
          </a:p>
          <a:p>
            <a:r>
              <a:rPr lang="en-US" dirty="0" smtClean="0"/>
              <a:t>But really about distinguishing outflows (which are only old investors) from inflows (which can be either new or old)</a:t>
            </a:r>
          </a:p>
          <a:p>
            <a:endParaRPr lang="en-US" sz="1000" dirty="0"/>
          </a:p>
          <a:p>
            <a:r>
              <a:rPr lang="en-US" dirty="0" smtClean="0"/>
              <a:t>One way to test difference: compare predictive power of inflows for future returns in two cases:</a:t>
            </a:r>
          </a:p>
          <a:p>
            <a:pPr lvl="1"/>
            <a:r>
              <a:rPr lang="en-US" dirty="0" smtClean="0"/>
              <a:t>when # investors is constant (only old investor inflows) </a:t>
            </a:r>
          </a:p>
          <a:p>
            <a:pPr lvl="1"/>
            <a:r>
              <a:rPr lang="en-US" dirty="0" smtClean="0"/>
              <a:t>when # is increasing (old + new investor inflows)</a:t>
            </a:r>
            <a:endParaRPr lang="en-US" dirty="0"/>
          </a:p>
        </p:txBody>
      </p:sp>
    </p:spTree>
    <p:extLst>
      <p:ext uri="{BB962C8B-B14F-4D97-AF65-F5344CB8AC3E}">
        <p14:creationId xmlns:p14="http://schemas.microsoft.com/office/powerpoint/2010/main" val="15078269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asymmetry is there?</a:t>
            </a:r>
            <a:endParaRPr lang="en-US" dirty="0"/>
          </a:p>
        </p:txBody>
      </p:sp>
      <p:sp>
        <p:nvSpPr>
          <p:cNvPr id="3" name="Content Placeholder 2"/>
          <p:cNvSpPr>
            <a:spLocks noGrp="1"/>
          </p:cNvSpPr>
          <p:nvPr>
            <p:ph idx="1"/>
          </p:nvPr>
        </p:nvSpPr>
        <p:spPr/>
        <p:txBody>
          <a:bodyPr/>
          <a:lstStyle/>
          <a:p>
            <a:r>
              <a:rPr lang="en-US" dirty="0" smtClean="0"/>
              <a:t>Authors argue at several points that information asymmetry between investors should be large</a:t>
            </a:r>
          </a:p>
          <a:p>
            <a:pPr marL="0" indent="0">
              <a:buNone/>
            </a:pPr>
            <a:r>
              <a:rPr lang="en-US" sz="1600" i="1" dirty="0" smtClean="0"/>
              <a:t>“[T]here </a:t>
            </a:r>
            <a:r>
              <a:rPr lang="en-US" sz="1600" i="1" dirty="0"/>
              <a:t>are reasons to believe existing hedge fund investors will have an informational advantage as compared to new investors. Hedge funds are notoriously secretive about their strategies and portfolios, which leads to very little public information about hedge funds</a:t>
            </a:r>
            <a:r>
              <a:rPr lang="en-US" sz="1600" i="1" dirty="0" smtClean="0"/>
              <a:t>.”</a:t>
            </a:r>
            <a:endParaRPr lang="en-US" i="1" dirty="0"/>
          </a:p>
          <a:p>
            <a:endParaRPr lang="en-US" sz="1000" dirty="0" smtClean="0"/>
          </a:p>
          <a:p>
            <a:r>
              <a:rPr lang="en-US" dirty="0" smtClean="0"/>
              <a:t>But the big asymmetry is between fund investors as a whole and the rest of the public, not necessarily between new and old investors</a:t>
            </a:r>
          </a:p>
          <a:p>
            <a:endParaRPr lang="en-US" sz="1000" dirty="0"/>
          </a:p>
          <a:p>
            <a:r>
              <a:rPr lang="en-US" dirty="0" smtClean="0"/>
              <a:t>Anecdotally, potential investors in at least some funds get to meet with fund managers and discuss strategies when pitching the fund</a:t>
            </a:r>
            <a:endParaRPr lang="en-US" dirty="0"/>
          </a:p>
        </p:txBody>
      </p:sp>
    </p:spTree>
    <p:extLst>
      <p:ext uri="{BB962C8B-B14F-4D97-AF65-F5344CB8AC3E}">
        <p14:creationId xmlns:p14="http://schemas.microsoft.com/office/powerpoint/2010/main" val="21745332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Neat Paper documenting an interesting asymmetry in hedge fund flows</a:t>
            </a:r>
          </a:p>
          <a:p>
            <a:pPr lvl="1"/>
            <a:r>
              <a:rPr lang="en-US" dirty="0" smtClean="0"/>
              <a:t>Inflows are informative, outflows are not</a:t>
            </a:r>
          </a:p>
          <a:p>
            <a:pPr lvl="1"/>
            <a:endParaRPr lang="en-US" dirty="0"/>
          </a:p>
          <a:p>
            <a:r>
              <a:rPr lang="en-US" dirty="0" smtClean="0"/>
              <a:t>Great use of new data to get around sample selection</a:t>
            </a:r>
          </a:p>
          <a:p>
            <a:endParaRPr lang="en-US" dirty="0"/>
          </a:p>
          <a:p>
            <a:r>
              <a:rPr lang="en-US" dirty="0" smtClean="0"/>
              <a:t>More examination of outflow measurement would help bolster conclusions</a:t>
            </a:r>
            <a:endParaRPr lang="en-US" dirty="0"/>
          </a:p>
        </p:txBody>
      </p:sp>
    </p:spTree>
    <p:extLst>
      <p:ext uri="{BB962C8B-B14F-4D97-AF65-F5344CB8AC3E}">
        <p14:creationId xmlns:p14="http://schemas.microsoft.com/office/powerpoint/2010/main" val="1698933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challenge with cool data</a:t>
            </a:r>
            <a:endParaRPr lang="en-US" dirty="0"/>
          </a:p>
        </p:txBody>
      </p:sp>
      <p:sp>
        <p:nvSpPr>
          <p:cNvPr id="3" name="Content Placeholder 2"/>
          <p:cNvSpPr>
            <a:spLocks noGrp="1"/>
          </p:cNvSpPr>
          <p:nvPr>
            <p:ph idx="1"/>
          </p:nvPr>
        </p:nvSpPr>
        <p:spPr/>
        <p:txBody>
          <a:bodyPr/>
          <a:lstStyle/>
          <a:p>
            <a:r>
              <a:rPr lang="en-US" dirty="0" smtClean="0"/>
              <a:t>A paper </a:t>
            </a:r>
            <a:r>
              <a:rPr lang="en-US" i="1" dirty="0" smtClean="0"/>
              <a:t>with </a:t>
            </a:r>
            <a:r>
              <a:rPr lang="en-US" dirty="0" smtClean="0"/>
              <a:t>new data </a:t>
            </a:r>
            <a:br>
              <a:rPr lang="en-US" dirty="0" smtClean="0"/>
            </a:br>
            <a:r>
              <a:rPr lang="en-US" sz="1000" dirty="0" smtClean="0"/>
              <a:t/>
            </a:r>
            <a:br>
              <a:rPr lang="en-US" sz="1000" dirty="0" smtClean="0"/>
            </a:br>
            <a:r>
              <a:rPr lang="en-US" dirty="0" smtClean="0"/>
              <a:t>vs. </a:t>
            </a:r>
            <a:br>
              <a:rPr lang="en-US" dirty="0" smtClean="0"/>
            </a:br>
            <a:r>
              <a:rPr lang="en-US" sz="1000" dirty="0" smtClean="0"/>
              <a:t/>
            </a:r>
            <a:br>
              <a:rPr lang="en-US" sz="1000" dirty="0" smtClean="0"/>
            </a:br>
            <a:r>
              <a:rPr lang="en-US" dirty="0" smtClean="0"/>
              <a:t>A paper </a:t>
            </a:r>
            <a:r>
              <a:rPr lang="en-US" i="1" dirty="0" smtClean="0"/>
              <a:t>about </a:t>
            </a:r>
            <a:r>
              <a:rPr lang="en-US" dirty="0" smtClean="0"/>
              <a:t>new data</a:t>
            </a:r>
          </a:p>
          <a:p>
            <a:endParaRPr lang="en-US" dirty="0" smtClean="0"/>
          </a:p>
          <a:p>
            <a:r>
              <a:rPr lang="en-US" dirty="0" smtClean="0"/>
              <a:t>The platonic ideal: Brilliant important question motivates unique data collection, answers it</a:t>
            </a:r>
          </a:p>
          <a:p>
            <a:endParaRPr lang="en-US" dirty="0"/>
          </a:p>
          <a:p>
            <a:r>
              <a:rPr lang="en-US" dirty="0" smtClean="0"/>
              <a:t>The reality: Sometimes you get cool data first, then figure out what to do with it</a:t>
            </a:r>
            <a:endParaRPr lang="en-US" dirty="0"/>
          </a:p>
          <a:p>
            <a:endParaRPr lang="en-US" dirty="0"/>
          </a:p>
          <a:p>
            <a:endParaRPr lang="en-US" dirty="0"/>
          </a:p>
        </p:txBody>
      </p:sp>
    </p:spTree>
    <p:extLst>
      <p:ext uri="{BB962C8B-B14F-4D97-AF65-F5344CB8AC3E}">
        <p14:creationId xmlns:p14="http://schemas.microsoft.com/office/powerpoint/2010/main" val="1377876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Observing the Full Hedge Fund Universe</a:t>
            </a:r>
            <a:endParaRPr lang="en-US" dirty="0"/>
          </a:p>
        </p:txBody>
      </p:sp>
      <p:sp>
        <p:nvSpPr>
          <p:cNvPr id="3" name="Content Placeholder 2"/>
          <p:cNvSpPr>
            <a:spLocks noGrp="1"/>
          </p:cNvSpPr>
          <p:nvPr>
            <p:ph idx="1"/>
          </p:nvPr>
        </p:nvSpPr>
        <p:spPr/>
        <p:txBody>
          <a:bodyPr/>
          <a:lstStyle/>
          <a:p>
            <a:r>
              <a:rPr lang="en-US" dirty="0" smtClean="0"/>
              <a:t>First contribution: Most inflows not in HFR/TASS</a:t>
            </a:r>
          </a:p>
          <a:p>
            <a:pPr lvl="1"/>
            <a:r>
              <a:rPr lang="en-US" dirty="0" smtClean="0"/>
              <a:t>Covers 24% of funds, 27% of sales, 35% of new investments</a:t>
            </a:r>
          </a:p>
          <a:p>
            <a:pPr lvl="1"/>
            <a:endParaRPr lang="en-US" sz="1000" dirty="0"/>
          </a:p>
          <a:p>
            <a:r>
              <a:rPr lang="en-US" dirty="0" smtClean="0"/>
              <a:t>Affects inferences about size of fund universe</a:t>
            </a:r>
          </a:p>
          <a:p>
            <a:pPr lvl="1"/>
            <a:r>
              <a:rPr lang="en-US" dirty="0" smtClean="0"/>
              <a:t>But is this an important or controversial metric?</a:t>
            </a:r>
          </a:p>
          <a:p>
            <a:pPr lvl="1"/>
            <a:endParaRPr lang="en-US" sz="1000" dirty="0"/>
          </a:p>
          <a:p>
            <a:r>
              <a:rPr lang="en-US" dirty="0" smtClean="0"/>
              <a:t>Big issue of sample selection is on returns</a:t>
            </a:r>
          </a:p>
          <a:p>
            <a:pPr lvl="1"/>
            <a:r>
              <a:rPr lang="en-US" dirty="0" smtClean="0"/>
              <a:t>Do only good funds get reported?</a:t>
            </a:r>
          </a:p>
          <a:p>
            <a:pPr lvl="1"/>
            <a:r>
              <a:rPr lang="en-US" dirty="0" smtClean="0"/>
              <a:t>Several papers on this already, using data from holdings (Griffin and </a:t>
            </a:r>
            <a:r>
              <a:rPr lang="en-US" dirty="0" err="1" smtClean="0"/>
              <a:t>Xu</a:t>
            </a:r>
            <a:r>
              <a:rPr lang="en-US" dirty="0" smtClean="0"/>
              <a:t> (2009), Agarwal, </a:t>
            </a:r>
            <a:r>
              <a:rPr lang="en-US" dirty="0" err="1" smtClean="0"/>
              <a:t>Fos</a:t>
            </a:r>
            <a:r>
              <a:rPr lang="en-US" dirty="0" smtClean="0"/>
              <a:t> and Jiang (2013)) or fund-of-funds data (Aiken, Clifford and Ellis (2013)</a:t>
            </a:r>
          </a:p>
          <a:p>
            <a:endParaRPr lang="en-US" dirty="0"/>
          </a:p>
          <a:p>
            <a:endParaRPr lang="en-US" dirty="0"/>
          </a:p>
        </p:txBody>
      </p:sp>
    </p:spTree>
    <p:extLst>
      <p:ext uri="{BB962C8B-B14F-4D97-AF65-F5344CB8AC3E}">
        <p14:creationId xmlns:p14="http://schemas.microsoft.com/office/powerpoint/2010/main" val="2578713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Observing the Full Hedge Fund Universe</a:t>
            </a:r>
            <a:endParaRPr lang="en-US" dirty="0"/>
          </a:p>
        </p:txBody>
      </p:sp>
      <p:sp>
        <p:nvSpPr>
          <p:cNvPr id="3" name="Content Placeholder 2"/>
          <p:cNvSpPr>
            <a:spLocks noGrp="1"/>
          </p:cNvSpPr>
          <p:nvPr>
            <p:ph idx="1"/>
          </p:nvPr>
        </p:nvSpPr>
        <p:spPr/>
        <p:txBody>
          <a:bodyPr/>
          <a:lstStyle/>
          <a:p>
            <a:r>
              <a:rPr lang="en-US" dirty="0" smtClean="0"/>
              <a:t>Other evidence on determinants of selection</a:t>
            </a:r>
          </a:p>
          <a:p>
            <a:pPr lvl="1"/>
            <a:r>
              <a:rPr lang="en-US" dirty="0" smtClean="0"/>
              <a:t>Offshore funds less likely to match with databases (smaller fraction of Form D funds in HFR/TASS)</a:t>
            </a:r>
          </a:p>
          <a:p>
            <a:pPr lvl="1"/>
            <a:r>
              <a:rPr lang="en-US" dirty="0" smtClean="0"/>
              <a:t>High Return funds more likely to match (higher fraction of HFR/TASS funds have form D)</a:t>
            </a:r>
          </a:p>
          <a:p>
            <a:pPr lvl="1"/>
            <a:r>
              <a:rPr lang="en-US" dirty="0" smtClean="0"/>
              <a:t>Higher total sales and total investors more likely to match (higher fraction of Form D funds in HFR/TASS)</a:t>
            </a:r>
          </a:p>
          <a:p>
            <a:pPr lvl="2"/>
            <a:r>
              <a:rPr lang="en-US" dirty="0" smtClean="0"/>
              <a:t>Last one is interesting. </a:t>
            </a:r>
          </a:p>
          <a:p>
            <a:pPr lvl="2"/>
            <a:r>
              <a:rPr lang="en-US" dirty="0" smtClean="0"/>
              <a:t>Might just be size - flows don’t show as strong a relation</a:t>
            </a:r>
          </a:p>
          <a:p>
            <a:r>
              <a:rPr lang="en-US" dirty="0" smtClean="0"/>
              <a:t>First 5 tables and 16 pages on sample selection</a:t>
            </a:r>
          </a:p>
          <a:p>
            <a:pPr lvl="1"/>
            <a:r>
              <a:rPr lang="en-US" dirty="0" smtClean="0"/>
              <a:t>Somewhat inside-baseball</a:t>
            </a:r>
          </a:p>
          <a:p>
            <a:pPr lvl="1"/>
            <a:r>
              <a:rPr lang="en-US" dirty="0" smtClean="0"/>
              <a:t>Talk about later? De-emphasize?</a:t>
            </a:r>
          </a:p>
          <a:p>
            <a:pPr lvl="1"/>
            <a:endParaRPr lang="en-US" dirty="0" smtClean="0"/>
          </a:p>
          <a:p>
            <a:endParaRPr lang="en-US" dirty="0"/>
          </a:p>
          <a:p>
            <a:endParaRPr lang="en-US" dirty="0"/>
          </a:p>
        </p:txBody>
      </p:sp>
    </p:spTree>
    <p:extLst>
      <p:ext uri="{BB962C8B-B14F-4D97-AF65-F5344CB8AC3E}">
        <p14:creationId xmlns:p14="http://schemas.microsoft.com/office/powerpoint/2010/main" val="4083891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Splitting Flows into Inflows and Outflows</a:t>
            </a:r>
            <a:endParaRPr lang="en-US" dirty="0"/>
          </a:p>
        </p:txBody>
      </p:sp>
      <p:sp>
        <p:nvSpPr>
          <p:cNvPr id="3" name="Content Placeholder 2"/>
          <p:cNvSpPr>
            <a:spLocks noGrp="1"/>
          </p:cNvSpPr>
          <p:nvPr>
            <p:ph idx="1"/>
          </p:nvPr>
        </p:nvSpPr>
        <p:spPr/>
        <p:txBody>
          <a:bodyPr/>
          <a:lstStyle/>
          <a:p>
            <a:r>
              <a:rPr lang="en-US" dirty="0" smtClean="0"/>
              <a:t>Separating flows is the cooler part of the </a:t>
            </a:r>
            <a:r>
              <a:rPr lang="en-US" dirty="0" smtClean="0"/>
              <a:t>paper</a:t>
            </a:r>
          </a:p>
          <a:p>
            <a:pPr lvl="1"/>
            <a:r>
              <a:rPr lang="en-US" dirty="0" smtClean="0"/>
              <a:t>Inflows are informative, outflows are not</a:t>
            </a:r>
            <a:endParaRPr lang="en-US" dirty="0" smtClean="0"/>
          </a:p>
          <a:p>
            <a:pPr lvl="1"/>
            <a:endParaRPr lang="en-US" sz="1000" dirty="0" smtClean="0"/>
          </a:p>
          <a:p>
            <a:r>
              <a:rPr lang="en-US" dirty="0" smtClean="0"/>
              <a:t>Nearly everything done on Net Flows:</a:t>
            </a:r>
          </a:p>
          <a:p>
            <a:endParaRPr lang="en-US" dirty="0"/>
          </a:p>
          <a:p>
            <a:endParaRPr lang="en-US" sz="1200" dirty="0" smtClean="0"/>
          </a:p>
          <a:p>
            <a:r>
              <a:rPr lang="en-US" dirty="0" smtClean="0"/>
              <a:t>Through Form D, directly observe Inflows:</a:t>
            </a:r>
          </a:p>
          <a:p>
            <a:endParaRPr lang="en-US" dirty="0" smtClean="0"/>
          </a:p>
          <a:p>
            <a:r>
              <a:rPr lang="en-US" dirty="0" smtClean="0"/>
              <a:t>Impute </a:t>
            </a:r>
            <a:r>
              <a:rPr lang="en-US" dirty="0" smtClean="0"/>
              <a:t>Outflows from Assets</a:t>
            </a:r>
            <a:endParaRPr lang="en-US" dirty="0"/>
          </a:p>
        </p:txBody>
      </p:sp>
      <p:pic>
        <p:nvPicPr>
          <p:cNvPr id="6" name="Picture 5"/>
          <p:cNvPicPr>
            <a:picLocks noChangeAspect="1"/>
          </p:cNvPicPr>
          <p:nvPr/>
        </p:nvPicPr>
        <p:blipFill>
          <a:blip r:embed="rId2"/>
          <a:stretch>
            <a:fillRect/>
          </a:stretch>
        </p:blipFill>
        <p:spPr>
          <a:xfrm>
            <a:off x="2667000" y="2881771"/>
            <a:ext cx="4213874" cy="609600"/>
          </a:xfrm>
          <a:prstGeom prst="rect">
            <a:avLst/>
          </a:prstGeom>
        </p:spPr>
      </p:pic>
      <p:pic>
        <p:nvPicPr>
          <p:cNvPr id="9" name="Picture 8"/>
          <p:cNvPicPr>
            <a:picLocks noChangeAspect="1"/>
          </p:cNvPicPr>
          <p:nvPr/>
        </p:nvPicPr>
        <p:blipFill>
          <a:blip r:embed="rId3"/>
          <a:stretch>
            <a:fillRect/>
          </a:stretch>
        </p:blipFill>
        <p:spPr>
          <a:xfrm>
            <a:off x="2133600" y="4343400"/>
            <a:ext cx="5638800" cy="300006"/>
          </a:xfrm>
          <a:prstGeom prst="rect">
            <a:avLst/>
          </a:prstGeom>
        </p:spPr>
      </p:pic>
      <p:pic>
        <p:nvPicPr>
          <p:cNvPr id="12" name="Picture 11"/>
          <p:cNvPicPr>
            <a:picLocks noChangeAspect="1"/>
          </p:cNvPicPr>
          <p:nvPr/>
        </p:nvPicPr>
        <p:blipFill>
          <a:blip r:embed="rId4"/>
          <a:stretch>
            <a:fillRect/>
          </a:stretch>
        </p:blipFill>
        <p:spPr>
          <a:xfrm>
            <a:off x="2057400" y="5477902"/>
            <a:ext cx="5257800" cy="379346"/>
          </a:xfrm>
          <a:prstGeom prst="rect">
            <a:avLst/>
          </a:prstGeom>
        </p:spPr>
      </p:pic>
      <p:pic>
        <p:nvPicPr>
          <p:cNvPr id="15" name="Picture 14"/>
          <p:cNvPicPr>
            <a:picLocks noChangeAspect="1"/>
          </p:cNvPicPr>
          <p:nvPr/>
        </p:nvPicPr>
        <p:blipFill>
          <a:blip r:embed="rId5"/>
          <a:stretch>
            <a:fillRect/>
          </a:stretch>
        </p:blipFill>
        <p:spPr>
          <a:xfrm>
            <a:off x="2246720" y="5922680"/>
            <a:ext cx="4634154" cy="358178"/>
          </a:xfrm>
          <a:prstGeom prst="rect">
            <a:avLst/>
          </a:prstGeom>
        </p:spPr>
      </p:pic>
    </p:spTree>
    <p:extLst>
      <p:ext uri="{BB962C8B-B14F-4D97-AF65-F5344CB8AC3E}">
        <p14:creationId xmlns:p14="http://schemas.microsoft.com/office/powerpoint/2010/main" val="36334024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Splitting Flows into Inflows and Outflows</a:t>
            </a:r>
            <a:endParaRPr lang="en-US" dirty="0"/>
          </a:p>
        </p:txBody>
      </p:sp>
      <p:sp>
        <p:nvSpPr>
          <p:cNvPr id="3" name="Content Placeholder 2"/>
          <p:cNvSpPr>
            <a:spLocks noGrp="1"/>
          </p:cNvSpPr>
          <p:nvPr>
            <p:ph idx="1"/>
          </p:nvPr>
        </p:nvSpPr>
        <p:spPr/>
        <p:txBody>
          <a:bodyPr/>
          <a:lstStyle/>
          <a:p>
            <a:r>
              <a:rPr lang="en-US" dirty="0" smtClean="0"/>
              <a:t>Differences in performance/flow </a:t>
            </a:r>
            <a:r>
              <a:rPr lang="en-US" dirty="0" smtClean="0"/>
              <a:t>relationship</a:t>
            </a:r>
          </a:p>
          <a:p>
            <a:pPr lvl="1"/>
            <a:r>
              <a:rPr lang="en-US" dirty="0" smtClean="0"/>
              <a:t>Result: Only extremes matter for each type of flow</a:t>
            </a:r>
            <a:endParaRPr lang="en-US" dirty="0" smtClean="0"/>
          </a:p>
          <a:p>
            <a:endParaRPr lang="en-US" dirty="0"/>
          </a:p>
          <a:p>
            <a:r>
              <a:rPr lang="en-US" dirty="0" smtClean="0"/>
              <a:t>Right tail of </a:t>
            </a:r>
            <a:r>
              <a:rPr lang="en-US" dirty="0" smtClean="0"/>
              <a:t>performance </a:t>
            </a:r>
            <a:r>
              <a:rPr lang="en-US" dirty="0" smtClean="0"/>
              <a:t>matters for inflows</a:t>
            </a:r>
          </a:p>
          <a:p>
            <a:pPr lvl="1"/>
            <a:r>
              <a:rPr lang="en-US" dirty="0" smtClean="0"/>
              <a:t>Small losses and large losses look similar</a:t>
            </a:r>
          </a:p>
          <a:p>
            <a:endParaRPr lang="en-US" dirty="0"/>
          </a:p>
          <a:p>
            <a:r>
              <a:rPr lang="en-US" dirty="0" smtClean="0"/>
              <a:t>Right tail of </a:t>
            </a:r>
            <a:r>
              <a:rPr lang="en-US" dirty="0" smtClean="0"/>
              <a:t>performance </a:t>
            </a:r>
            <a:r>
              <a:rPr lang="en-US" dirty="0" smtClean="0"/>
              <a:t>matters for outflows</a:t>
            </a:r>
          </a:p>
          <a:p>
            <a:pPr lvl="1"/>
            <a:r>
              <a:rPr lang="en-US" dirty="0" smtClean="0"/>
              <a:t>Small gains and large gains look similar</a:t>
            </a:r>
            <a:endParaRPr lang="en-US" dirty="0"/>
          </a:p>
        </p:txBody>
      </p:sp>
    </p:spTree>
    <p:extLst>
      <p:ext uri="{BB962C8B-B14F-4D97-AF65-F5344CB8AC3E}">
        <p14:creationId xmlns:p14="http://schemas.microsoft.com/office/powerpoint/2010/main" val="371395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Splitting Flows into Inflows and Outflows</a:t>
            </a:r>
            <a:endParaRPr lang="en-US" dirty="0"/>
          </a:p>
        </p:txBody>
      </p:sp>
      <p:pic>
        <p:nvPicPr>
          <p:cNvPr id="4" name="Picture 3"/>
          <p:cNvPicPr>
            <a:picLocks noChangeAspect="1"/>
          </p:cNvPicPr>
          <p:nvPr/>
        </p:nvPicPr>
        <p:blipFill>
          <a:blip r:embed="rId2"/>
          <a:stretch>
            <a:fillRect/>
          </a:stretch>
        </p:blipFill>
        <p:spPr>
          <a:xfrm>
            <a:off x="381000" y="1905000"/>
            <a:ext cx="8414598" cy="4040715"/>
          </a:xfrm>
          <a:prstGeom prst="rect">
            <a:avLst/>
          </a:prstGeom>
        </p:spPr>
      </p:pic>
      <p:pic>
        <p:nvPicPr>
          <p:cNvPr id="7" name="Picture 6"/>
          <p:cNvPicPr>
            <a:picLocks noChangeAspect="1"/>
          </p:cNvPicPr>
          <p:nvPr/>
        </p:nvPicPr>
        <p:blipFill>
          <a:blip r:embed="rId3"/>
          <a:stretch>
            <a:fillRect/>
          </a:stretch>
        </p:blipFill>
        <p:spPr>
          <a:xfrm>
            <a:off x="379021" y="1666527"/>
            <a:ext cx="8414598" cy="176610"/>
          </a:xfrm>
          <a:prstGeom prst="rect">
            <a:avLst/>
          </a:prstGeom>
        </p:spPr>
      </p:pic>
    </p:spTree>
    <p:extLst>
      <p:ext uri="{BB962C8B-B14F-4D97-AF65-F5344CB8AC3E}">
        <p14:creationId xmlns:p14="http://schemas.microsoft.com/office/powerpoint/2010/main" val="294979138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99"/>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24473</TotalTime>
  <Words>1098</Words>
  <Application>Microsoft Office PowerPoint</Application>
  <PresentationFormat>On-screen Show (4:3)</PresentationFormat>
  <Paragraphs>175</Paragraphs>
  <Slides>35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Times New Roman</vt:lpstr>
      <vt:lpstr>Default Design</vt:lpstr>
      <vt:lpstr>Discussion of  ‘Who are the Smartest Investors in the Room?  Evidence from U.S. Hedge Fund Solicitation’</vt:lpstr>
      <vt:lpstr>Why this paper?</vt:lpstr>
      <vt:lpstr>Why this paper?</vt:lpstr>
      <vt:lpstr>The challenge with cool data</vt:lpstr>
      <vt:lpstr>Observing the Full Hedge Fund Universe</vt:lpstr>
      <vt:lpstr>Observing the Full Hedge Fund Universe</vt:lpstr>
      <vt:lpstr>Splitting Flows into Inflows and Outflows</vt:lpstr>
      <vt:lpstr>Splitting Flows into Inflows and Outflows</vt:lpstr>
      <vt:lpstr>Splitting Flows into Inflows and Outflows</vt:lpstr>
      <vt:lpstr>Splitting Flows into Inflows and Outflows</vt:lpstr>
      <vt:lpstr>Splitting Flows into Inflows and Outflows</vt:lpstr>
      <vt:lpstr>Splitting Flows into Inflows and Outflows</vt:lpstr>
      <vt:lpstr>Splitting Flows into Inflows and Outflows</vt:lpstr>
      <vt:lpstr>Splitting Flows into Inflows and Outflows</vt:lpstr>
      <vt:lpstr>Flows and Future Performance</vt:lpstr>
      <vt:lpstr>Splitting Flows into Inflows and Outflows</vt:lpstr>
      <vt:lpstr>Splitting Flows into Inflows and Outflows</vt:lpstr>
      <vt:lpstr>Splitting Flows into Inflows and Outflows</vt:lpstr>
      <vt:lpstr>Splitting Flows into Inflows and Outflows</vt:lpstr>
      <vt:lpstr>Splitting Flows into Inflows and Outflows</vt:lpstr>
      <vt:lpstr>Splitting Flows into Inflows and Outflows</vt:lpstr>
      <vt:lpstr>Making Sense of Outflows</vt:lpstr>
      <vt:lpstr>Making Sense of Outflows</vt:lpstr>
      <vt:lpstr>Making Sense of Outflows</vt:lpstr>
      <vt:lpstr>Making Sense of Outflows</vt:lpstr>
      <vt:lpstr>Flows and Future Performance</vt:lpstr>
      <vt:lpstr>Curious Things About Redemptions</vt:lpstr>
      <vt:lpstr>Curious Things About Redemptions</vt:lpstr>
      <vt:lpstr>Curious Things About Redemptions</vt:lpstr>
      <vt:lpstr>Curious Things About Redemptions</vt:lpstr>
      <vt:lpstr>Curious Things About Redemptions</vt:lpstr>
      <vt:lpstr>How to fix this</vt:lpstr>
      <vt:lpstr>Old vs New, or In vs Out?</vt:lpstr>
      <vt:lpstr>How much asymmetry is there?</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Solomon</dc:creator>
  <cp:lastModifiedBy>Windows User</cp:lastModifiedBy>
  <cp:revision>813</cp:revision>
  <dcterms:created xsi:type="dcterms:W3CDTF">2006-10-18T02:33:47Z</dcterms:created>
  <dcterms:modified xsi:type="dcterms:W3CDTF">2014-10-24T04:05:38Z</dcterms:modified>
</cp:coreProperties>
</file>