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479" r:id="rId3"/>
    <p:sldId id="481" r:id="rId4"/>
    <p:sldId id="482" r:id="rId5"/>
    <p:sldId id="483" r:id="rId6"/>
    <p:sldId id="484" r:id="rId7"/>
    <p:sldId id="485" r:id="rId8"/>
    <p:sldId id="486" r:id="rId9"/>
    <p:sldId id="419" r:id="rId10"/>
    <p:sldId id="487" r:id="rId11"/>
    <p:sldId id="488" r:id="rId12"/>
    <p:sldId id="498" r:id="rId13"/>
    <p:sldId id="489" r:id="rId14"/>
    <p:sldId id="490" r:id="rId15"/>
    <p:sldId id="491" r:id="rId16"/>
    <p:sldId id="492" r:id="rId17"/>
    <p:sldId id="493" r:id="rId18"/>
    <p:sldId id="496" r:id="rId19"/>
    <p:sldId id="497" r:id="rId20"/>
    <p:sldId id="494" r:id="rId21"/>
    <p:sldId id="495" r:id="rId22"/>
    <p:sldId id="450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0AB6"/>
    <a:srgbClr val="00CC00"/>
    <a:srgbClr val="FF9900"/>
    <a:srgbClr val="E3B431"/>
    <a:srgbClr val="CC0000"/>
    <a:srgbClr val="EAC12A"/>
    <a:srgbClr val="E3C131"/>
    <a:srgbClr val="B22C02"/>
    <a:srgbClr val="EBD429"/>
    <a:srgbClr val="BE2F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22" autoAdjust="0"/>
    <p:restoredTop sz="90929"/>
  </p:normalViewPr>
  <p:slideViewPr>
    <p:cSldViewPr snapToGrid="0">
      <p:cViewPr varScale="1">
        <p:scale>
          <a:sx n="93" d="100"/>
          <a:sy n="93" d="100"/>
        </p:scale>
        <p:origin x="75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-29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1D379-538E-4D59-A3E4-E1A8A10BB2FF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5EDB4-B5B8-411F-A6F2-BC84A61B3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3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DC798-4922-4FC5-ABF2-BEF3C3257AFB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FF9B6-FB32-455F-ABF1-B8B3233480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03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1" name="Picture 10" descr="Formal_Marshall_GoldOnCard_NoBG.eps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8779" y="228600"/>
            <a:ext cx="1841968" cy="4337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52400"/>
            <a:ext cx="20574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0198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sz="26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00000"/>
              </a:lnSpc>
              <a:spcAft>
                <a:spcPts val="800"/>
              </a:spcAft>
              <a:defRPr sz="24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00000"/>
              </a:lnSpc>
              <a:spcAft>
                <a:spcPts val="800"/>
              </a:spcAft>
              <a:defRPr sz="20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00000"/>
              </a:lnSpc>
              <a:spcAft>
                <a:spcPts val="800"/>
              </a:spcAft>
              <a:defRPr sz="18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00000"/>
              </a:lnSpc>
              <a:spcAft>
                <a:spcPts val="800"/>
              </a:spcAft>
              <a:defRPr sz="140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0" y="6571861"/>
            <a:ext cx="358139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Solomon on </a:t>
            </a:r>
            <a:r>
              <a:rPr lang="en-US" sz="14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Engelberg</a:t>
            </a:r>
            <a:r>
              <a:rPr lang="en-US" sz="1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</a:t>
            </a:r>
            <a:r>
              <a:rPr lang="en-US" sz="1400" baseline="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McLean &amp; Pontiff</a:t>
            </a:r>
            <a:endParaRPr lang="en-US" sz="14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6121240" y="6581001"/>
            <a:ext cx="299085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baseline="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Anomalies and News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562724"/>
            <a:ext cx="9144000" cy="295275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066800"/>
            <a:ext cx="7315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 flipV="1">
            <a:off x="0" y="755552"/>
            <a:ext cx="9144000" cy="508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Small Use Shield_GoldOnTrans.eps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09348" y="6880"/>
            <a:ext cx="748239" cy="748239"/>
          </a:xfrm>
          <a:prstGeom prst="rect">
            <a:avLst/>
          </a:prstGeom>
        </p:spPr>
      </p:pic>
      <p:pic>
        <p:nvPicPr>
          <p:cNvPr id="11" name="Picture 10" descr="1-lineWordmark_GoldOnCard_NoBG.eps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660937" y="6632950"/>
            <a:ext cx="1822126" cy="1548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aseline="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pPr algn="ctr"/>
            <a:r>
              <a:rPr lang="en-US" sz="2800" dirty="0"/>
              <a:t>Discussion of </a:t>
            </a:r>
            <a:br>
              <a:rPr lang="en-US" sz="2800" dirty="0"/>
            </a:br>
            <a:r>
              <a:rPr lang="en-US" sz="2800" dirty="0"/>
              <a:t>‘Anomalies and News’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590800"/>
            <a:ext cx="7620000" cy="1752600"/>
          </a:xfrm>
        </p:spPr>
        <p:txBody>
          <a:bodyPr/>
          <a:lstStyle/>
          <a:p>
            <a:r>
              <a:rPr lang="en-US" sz="2400" dirty="0"/>
              <a:t>Paper by: </a:t>
            </a:r>
            <a:br>
              <a:rPr lang="en-US" sz="2400" dirty="0"/>
            </a:br>
            <a:r>
              <a:rPr lang="en-US" sz="2400" dirty="0"/>
              <a:t>Joseph Engelberg (UCSD)</a:t>
            </a:r>
          </a:p>
          <a:p>
            <a:r>
              <a:rPr lang="en-US" sz="2400" dirty="0"/>
              <a:t>David McLean (Georgetown)</a:t>
            </a:r>
          </a:p>
          <a:p>
            <a:r>
              <a:rPr lang="en-US" sz="2400" dirty="0"/>
              <a:t>Jeffrey Pontiff (BC)</a:t>
            </a:r>
            <a:endParaRPr lang="en-US" sz="1800" dirty="0"/>
          </a:p>
          <a:p>
            <a:endParaRPr lang="en-US" sz="500" dirty="0"/>
          </a:p>
          <a:p>
            <a:endParaRPr lang="en-US" sz="2000" dirty="0"/>
          </a:p>
          <a:p>
            <a:r>
              <a:rPr lang="en-US" sz="2400" dirty="0"/>
              <a:t>Discussion by:</a:t>
            </a:r>
          </a:p>
          <a:p>
            <a:r>
              <a:rPr lang="en-US" sz="2400" dirty="0"/>
              <a:t>David Solomon (USC)</a:t>
            </a:r>
          </a:p>
          <a:p>
            <a:endParaRPr lang="en-US" sz="1050" dirty="0"/>
          </a:p>
          <a:p>
            <a:endParaRPr lang="en-US" sz="1050" dirty="0"/>
          </a:p>
          <a:p>
            <a:r>
              <a:rPr lang="en-US" sz="2000" dirty="0"/>
              <a:t>American Finance Association Meetings, January 2017</a:t>
            </a:r>
            <a:endParaRPr lang="en-US" sz="1800" dirty="0"/>
          </a:p>
          <a:p>
            <a:endParaRPr lang="en-US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93" y="152400"/>
            <a:ext cx="8452207" cy="533400"/>
          </a:xfrm>
        </p:spPr>
        <p:txBody>
          <a:bodyPr/>
          <a:lstStyle/>
          <a:p>
            <a:r>
              <a:rPr lang="en-US" sz="2500" dirty="0"/>
              <a:t>Anomalies and News: Two Great Tastes That Go Great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155" y="1066800"/>
            <a:ext cx="7664245" cy="5029200"/>
          </a:xfrm>
        </p:spPr>
        <p:txBody>
          <a:bodyPr/>
          <a:lstStyle/>
          <a:p>
            <a:r>
              <a:rPr lang="en-US" dirty="0"/>
              <a:t>What drives anomalies? Anomaly Returns are:</a:t>
            </a:r>
          </a:p>
          <a:p>
            <a:pPr lvl="1"/>
            <a:r>
              <a:rPr lang="en-US" dirty="0"/>
              <a:t>7 x high on earnings days</a:t>
            </a:r>
          </a:p>
          <a:p>
            <a:pPr lvl="1"/>
            <a:r>
              <a:rPr lang="en-US" dirty="0"/>
              <a:t>2 x high on DJ News Days</a:t>
            </a:r>
          </a:p>
          <a:p>
            <a:pPr lvl="1"/>
            <a:r>
              <a:rPr lang="en-US" dirty="0"/>
              <a:t>Related to analyst forecast errors</a:t>
            </a:r>
          </a:p>
          <a:p>
            <a:pPr lvl="1"/>
            <a:r>
              <a:rPr lang="en-US" dirty="0"/>
              <a:t>Hard to reconcile with risk -&gt; mispricing or data mining</a:t>
            </a:r>
          </a:p>
          <a:p>
            <a:pPr lvl="1"/>
            <a:endParaRPr lang="en-US" sz="800" dirty="0"/>
          </a:p>
          <a:p>
            <a:r>
              <a:rPr lang="en-US" dirty="0"/>
              <a:t>Patterns hold after initial data sample, and are stronger for small firms</a:t>
            </a:r>
          </a:p>
          <a:p>
            <a:pPr lvl="1"/>
            <a:r>
              <a:rPr lang="en-US" dirty="0"/>
              <a:t>More consistent with mispricing than data mining</a:t>
            </a:r>
          </a:p>
          <a:p>
            <a:pPr lvl="1"/>
            <a:endParaRPr lang="en-US" sz="800" dirty="0"/>
          </a:p>
          <a:p>
            <a:r>
              <a:rPr lang="en-US" dirty="0"/>
              <a:t>Interesting, new, believable</a:t>
            </a:r>
          </a:p>
        </p:txBody>
      </p:sp>
    </p:spTree>
    <p:extLst>
      <p:ext uri="{BB962C8B-B14F-4D97-AF65-F5344CB8AC3E}">
        <p14:creationId xmlns:p14="http://schemas.microsoft.com/office/powerpoint/2010/main" val="1596065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Puzzle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most underappreciated paper in asset-pricing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The </a:t>
            </a:r>
            <a:r>
              <a:rPr lang="en-US" i="1" dirty="0">
                <a:solidFill>
                  <a:schemeClr val="bg1"/>
                </a:solidFill>
              </a:rPr>
              <a:t>largest </a:t>
            </a:r>
            <a:r>
              <a:rPr lang="en-US" dirty="0">
                <a:solidFill>
                  <a:schemeClr val="bg1"/>
                </a:solidFill>
              </a:rPr>
              <a:t>movements in the stock market occur on days without any fundamental news</a:t>
            </a:r>
          </a:p>
          <a:p>
            <a:r>
              <a:rPr lang="en-US" dirty="0">
                <a:solidFill>
                  <a:schemeClr val="bg1"/>
                </a:solidFill>
              </a:rPr>
              <a:t>Probably the strongest evidence of market inefficiency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How many models fit this stylized fact?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448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Puzzle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most underappreciated paper in asset-pricing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i="1" dirty="0"/>
              <a:t>largest </a:t>
            </a:r>
            <a:r>
              <a:rPr lang="en-US" dirty="0"/>
              <a:t>movements in the stock market occur on days without any fundamental news</a:t>
            </a:r>
          </a:p>
          <a:p>
            <a:r>
              <a:rPr lang="en-US" dirty="0"/>
              <a:t>Probably the strongest evidence of market inefficiency</a:t>
            </a:r>
          </a:p>
          <a:p>
            <a:pPr lvl="1"/>
            <a:r>
              <a:rPr lang="en-US" dirty="0"/>
              <a:t>How many models fit this stylized fact?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1454" y="1963225"/>
            <a:ext cx="1962150" cy="352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792" y="1847850"/>
            <a:ext cx="4067175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96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News as Surprises, News as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markets are inefficient because they move with news </a:t>
            </a:r>
            <a:r>
              <a:rPr lang="en-US" i="1" dirty="0"/>
              <a:t>and </a:t>
            </a:r>
            <a:r>
              <a:rPr lang="en-US" dirty="0"/>
              <a:t>because they move without news?</a:t>
            </a:r>
          </a:p>
          <a:p>
            <a:pPr lvl="1"/>
            <a:r>
              <a:rPr lang="en-US" dirty="0"/>
              <a:t>Given how central this is, needs more discussion</a:t>
            </a:r>
          </a:p>
          <a:p>
            <a:pPr lvl="1"/>
            <a:r>
              <a:rPr lang="en-US" dirty="0"/>
              <a:t>Prices should move with information, but </a:t>
            </a:r>
            <a:r>
              <a:rPr lang="en-US" i="1" dirty="0"/>
              <a:t>which</a:t>
            </a:r>
            <a:r>
              <a:rPr lang="en-US" dirty="0"/>
              <a:t> information?</a:t>
            </a:r>
          </a:p>
          <a:p>
            <a:pPr lvl="1"/>
            <a:endParaRPr lang="en-US" sz="800" dirty="0"/>
          </a:p>
          <a:p>
            <a:r>
              <a:rPr lang="en-US" dirty="0"/>
              <a:t>Paper would benefit from describing better exactly what model of risk it has in mind</a:t>
            </a:r>
          </a:p>
          <a:p>
            <a:pPr lvl="1"/>
            <a:r>
              <a:rPr lang="en-US" dirty="0"/>
              <a:t>One factor, linked to macro announcements?</a:t>
            </a:r>
          </a:p>
          <a:p>
            <a:pPr lvl="1"/>
            <a:r>
              <a:rPr lang="en-US" dirty="0"/>
              <a:t>One factor, revealed in stock price movements?</a:t>
            </a:r>
          </a:p>
          <a:p>
            <a:pPr lvl="1"/>
            <a:r>
              <a:rPr lang="en-US" dirty="0"/>
              <a:t>K &lt; N factors? If so, which ones?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26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reasons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True! Returns on average shouldn’t be a surprise</a:t>
            </a:r>
          </a:p>
          <a:p>
            <a:pPr lvl="1"/>
            <a:r>
              <a:rPr lang="en-US" dirty="0"/>
              <a:t>Cleanest test: linking with analyst forecast errors</a:t>
            </a:r>
          </a:p>
          <a:p>
            <a:pPr lvl="1"/>
            <a:endParaRPr lang="en-US" sz="1000" dirty="0"/>
          </a:p>
          <a:p>
            <a:r>
              <a:rPr lang="en-US" dirty="0"/>
              <a:t>Doesn’t immediately imply that can’t have higher returns on earnings days, if information -&gt; risk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8406" y="1113068"/>
            <a:ext cx="5756787" cy="2468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325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News as Surprises, News as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 news: information on earnings days is mostly idiosyncratic, whereas risk should be systematic</a:t>
            </a:r>
            <a:br>
              <a:rPr lang="en-US" dirty="0"/>
            </a:br>
            <a:br>
              <a:rPr lang="en-US" sz="800" dirty="0"/>
            </a:br>
            <a:endParaRPr lang="en-US" sz="800" dirty="0"/>
          </a:p>
          <a:p>
            <a:r>
              <a:rPr lang="en-US" dirty="0"/>
              <a:t>BUT Can there be relevant systematic information?</a:t>
            </a:r>
          </a:p>
          <a:p>
            <a:pPr lvl="1"/>
            <a:r>
              <a:rPr lang="en-US" dirty="0"/>
              <a:t>The largest firms are informative of the market, and perhaps other risk sources too</a:t>
            </a:r>
          </a:p>
          <a:p>
            <a:pPr lvl="1"/>
            <a:r>
              <a:rPr lang="en-US" dirty="0"/>
              <a:t>News may reveal information about factor loadings</a:t>
            </a:r>
          </a:p>
          <a:p>
            <a:pPr lvl="1"/>
            <a:r>
              <a:rPr lang="en-US" dirty="0"/>
              <a:t>If investors can’t diversify, idiosyncratic risk may be priced (though unclear how it works for anomalies)</a:t>
            </a:r>
          </a:p>
          <a:p>
            <a:pPr lvl="1"/>
            <a:endParaRPr lang="en-US" sz="800" dirty="0"/>
          </a:p>
          <a:p>
            <a:r>
              <a:rPr lang="en-US" dirty="0"/>
              <a:t>Bottom line: Needs more explanation of what can and can’t be ruled out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757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Ruling out other risk explanations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265" y="1066800"/>
            <a:ext cx="7524135" cy="5029200"/>
          </a:xfrm>
        </p:spPr>
        <p:txBody>
          <a:bodyPr/>
          <a:lstStyle/>
          <a:p>
            <a:r>
              <a:rPr lang="en-US" dirty="0"/>
              <a:t>Test 1: Control for returns to an aggregate anomaly factor (to match anomaly variable)</a:t>
            </a:r>
          </a:p>
          <a:p>
            <a:pPr lvl="1"/>
            <a:r>
              <a:rPr lang="en-US" sz="2200" dirty="0"/>
              <a:t>Works if there is one “anomaly” risk variable. But does anyone believe this?</a:t>
            </a:r>
          </a:p>
          <a:p>
            <a:pPr lvl="1"/>
            <a:r>
              <a:rPr lang="en-US" sz="2200" dirty="0"/>
              <a:t>Argue that this controls for increased risk exposure on announcement days, a la Savor and Wilson(2016).</a:t>
            </a:r>
          </a:p>
          <a:p>
            <a:pPr lvl="1"/>
            <a:r>
              <a:rPr lang="en-US" sz="2200" dirty="0"/>
              <a:t> But S&amp;W claim is about an aggregate earnings factor, not an aggregate anomaly factor. Why not test this?</a:t>
            </a:r>
          </a:p>
          <a:p>
            <a:pPr lvl="1"/>
            <a:endParaRPr lang="en-US" sz="800" dirty="0"/>
          </a:p>
          <a:p>
            <a:r>
              <a:rPr lang="en-US" dirty="0"/>
              <a:t>Test 2: Examine returns on macro announcement days (as risk models often linked to consumption)</a:t>
            </a:r>
          </a:p>
          <a:p>
            <a:pPr lvl="1"/>
            <a:r>
              <a:rPr lang="en-US" sz="2200" dirty="0"/>
              <a:t>But if this is the only relevant news, why should prices ever move on other days? </a:t>
            </a:r>
            <a:br>
              <a:rPr lang="en-US" dirty="0"/>
            </a:br>
            <a:endParaRPr lang="en-US" sz="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451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Multi-Factor Risk Explanations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265" y="1066800"/>
            <a:ext cx="7524135" cy="5029200"/>
          </a:xfrm>
        </p:spPr>
        <p:txBody>
          <a:bodyPr/>
          <a:lstStyle/>
          <a:p>
            <a:r>
              <a:rPr lang="en-US" dirty="0"/>
              <a:t>Other Possibility: Different levels of </a:t>
            </a:r>
            <a:r>
              <a:rPr lang="en-US" i="1" dirty="0"/>
              <a:t>anomaly-specific </a:t>
            </a:r>
            <a:r>
              <a:rPr lang="en-US" dirty="0"/>
              <a:t>news coming from earnings. Can you test this?</a:t>
            </a:r>
          </a:p>
          <a:p>
            <a:endParaRPr lang="en-US" sz="900" dirty="0"/>
          </a:p>
          <a:p>
            <a:r>
              <a:rPr lang="en-US" dirty="0"/>
              <a:t>Idiosyncratic information means that the firm’s own announcement matters</a:t>
            </a:r>
          </a:p>
          <a:p>
            <a:endParaRPr lang="en-US" sz="800" dirty="0"/>
          </a:p>
          <a:p>
            <a:r>
              <a:rPr lang="en-US" dirty="0"/>
              <a:t>Aggregate information says that the number of announcements from other anomaly firms matters</a:t>
            </a:r>
          </a:p>
          <a:p>
            <a:pPr lvl="1"/>
            <a:r>
              <a:rPr lang="en-US" dirty="0"/>
              <a:t>Does a value/momentum firm have higher returns when there are more value and momentum firms </a:t>
            </a:r>
            <a:r>
              <a:rPr lang="en-US" i="1" dirty="0"/>
              <a:t>in total </a:t>
            </a:r>
            <a:r>
              <a:rPr lang="en-US" dirty="0"/>
              <a:t>announcing earnings?</a:t>
            </a:r>
          </a:p>
          <a:p>
            <a:pPr lvl="1"/>
            <a:r>
              <a:rPr lang="en-US" dirty="0"/>
              <a:t>Helps to rule out risk explanations that don’t impose a one-factor structure</a:t>
            </a:r>
          </a:p>
        </p:txBody>
      </p:sp>
    </p:spTree>
    <p:extLst>
      <p:ext uri="{BB962C8B-B14F-4D97-AF65-F5344CB8AC3E}">
        <p14:creationId xmlns:p14="http://schemas.microsoft.com/office/powerpoint/2010/main" val="1180918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Data-Mining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265" y="1066800"/>
            <a:ext cx="7524135" cy="5029200"/>
          </a:xfrm>
        </p:spPr>
        <p:txBody>
          <a:bodyPr/>
          <a:lstStyle/>
          <a:p>
            <a:r>
              <a:rPr lang="en-US" dirty="0"/>
              <a:t>Tests on Data-Mining are novel and interesting</a:t>
            </a:r>
          </a:p>
          <a:p>
            <a:pPr lvl="1"/>
            <a:r>
              <a:rPr lang="en-US" dirty="0"/>
              <a:t>Quantifying that earnings drive returns in general is important</a:t>
            </a:r>
            <a:br>
              <a:rPr lang="en-US" dirty="0"/>
            </a:br>
            <a:endParaRPr lang="en-US" dirty="0"/>
          </a:p>
          <a:p>
            <a:r>
              <a:rPr lang="en-US" dirty="0"/>
              <a:t>Using Out-of-Sample Anomalies is convincing</a:t>
            </a:r>
          </a:p>
          <a:p>
            <a:endParaRPr lang="en-US" sz="1600" dirty="0"/>
          </a:p>
          <a:p>
            <a:r>
              <a:rPr lang="en-US" dirty="0"/>
              <a:t>Controlling for ex-post returns in the same regression seems a bit confusing though</a:t>
            </a:r>
          </a:p>
          <a:p>
            <a:pPr lvl="1"/>
            <a:r>
              <a:rPr lang="en-US" dirty="0"/>
              <a:t>What does </a:t>
            </a:r>
            <a:r>
              <a:rPr lang="en-US" i="1" dirty="0"/>
              <a:t>Net </a:t>
            </a:r>
            <a:r>
              <a:rPr lang="en-US" dirty="0"/>
              <a:t>do after controlling for actual returns?</a:t>
            </a:r>
          </a:p>
          <a:p>
            <a:pPr lvl="1"/>
            <a:r>
              <a:rPr lang="en-US" dirty="0"/>
              <a:t>Seems hard to discuss interaction when base effect is difficult to interpret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733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Data-Mining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265" y="1066800"/>
            <a:ext cx="7524135" cy="5029200"/>
          </a:xfrm>
        </p:spPr>
        <p:txBody>
          <a:bodyPr/>
          <a:lstStyle/>
          <a:p>
            <a:r>
              <a:rPr lang="en-US" dirty="0"/>
              <a:t>Relationship between size and news is interesting, but might have alternative interpretations</a:t>
            </a:r>
          </a:p>
          <a:p>
            <a:endParaRPr lang="en-US" sz="800" dirty="0"/>
          </a:p>
          <a:p>
            <a:r>
              <a:rPr lang="en-US" dirty="0"/>
              <a:t>In particular, the number of DJ articles is highly skewed by firm size</a:t>
            </a:r>
          </a:p>
          <a:p>
            <a:pPr lvl="1"/>
            <a:r>
              <a:rPr lang="en-US" dirty="0"/>
              <a:t>Big firms have tons, small firms have very few</a:t>
            </a:r>
          </a:p>
          <a:p>
            <a:pPr lvl="1"/>
            <a:endParaRPr lang="en-US" sz="800" dirty="0"/>
          </a:p>
          <a:p>
            <a:r>
              <a:rPr lang="en-US" dirty="0"/>
              <a:t>So a given DJ article is probably a lot more important for a small firm than a big firm</a:t>
            </a:r>
          </a:p>
          <a:p>
            <a:pPr lvl="1"/>
            <a:r>
              <a:rPr lang="en-US" dirty="0"/>
              <a:t>Can control for this, using the number of DJ announcements in that year</a:t>
            </a:r>
          </a:p>
          <a:p>
            <a:pPr lvl="1"/>
            <a:r>
              <a:rPr lang="en-US" dirty="0"/>
              <a:t>Doesn’t apply to earnings, so main result still holds</a:t>
            </a:r>
          </a:p>
        </p:txBody>
      </p:sp>
    </p:spTree>
    <p:extLst>
      <p:ext uri="{BB962C8B-B14F-4D97-AF65-F5344CB8AC3E}">
        <p14:creationId xmlns:p14="http://schemas.microsoft.com/office/powerpoint/2010/main" val="1790482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Anomalous History of Anomalies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factors drive expected returns?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078648" y="1976066"/>
            <a:ext cx="0" cy="32278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078648" y="5162341"/>
            <a:ext cx="6686132" cy="41558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2239298" y="4552336"/>
            <a:ext cx="876332" cy="486613"/>
          </a:xfrm>
          <a:custGeom>
            <a:avLst/>
            <a:gdLst>
              <a:gd name="connsiteX0" fmla="*/ 0 w 844377"/>
              <a:gd name="connsiteY0" fmla="*/ 305901 h 1067817"/>
              <a:gd name="connsiteX1" fmla="*/ 757084 w 844377"/>
              <a:gd name="connsiteY1" fmla="*/ 30598 h 1067817"/>
              <a:gd name="connsiteX2" fmla="*/ 835742 w 844377"/>
              <a:gd name="connsiteY2" fmla="*/ 944998 h 1067817"/>
              <a:gd name="connsiteX3" fmla="*/ 825910 w 844377"/>
              <a:gd name="connsiteY3" fmla="*/ 1033488 h 106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4377" h="1067817">
                <a:moveTo>
                  <a:pt x="0" y="305901"/>
                </a:moveTo>
                <a:cubicBezTo>
                  <a:pt x="308897" y="114991"/>
                  <a:pt x="617794" y="-75918"/>
                  <a:pt x="757084" y="30598"/>
                </a:cubicBezTo>
                <a:cubicBezTo>
                  <a:pt x="896374" y="137114"/>
                  <a:pt x="824271" y="777850"/>
                  <a:pt x="835742" y="944998"/>
                </a:cubicBezTo>
                <a:cubicBezTo>
                  <a:pt x="847213" y="1112146"/>
                  <a:pt x="836561" y="1072817"/>
                  <a:pt x="825910" y="1033488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3097162" y="5019184"/>
            <a:ext cx="1047135" cy="258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 23"/>
          <p:cNvSpPr/>
          <p:nvPr/>
        </p:nvSpPr>
        <p:spPr>
          <a:xfrm>
            <a:off x="4144297" y="3876185"/>
            <a:ext cx="1219200" cy="1142364"/>
          </a:xfrm>
          <a:custGeom>
            <a:avLst/>
            <a:gdLst>
              <a:gd name="connsiteX0" fmla="*/ 0 w 1237796"/>
              <a:gd name="connsiteY0" fmla="*/ 1592399 h 1592399"/>
              <a:gd name="connsiteX1" fmla="*/ 279400 w 1237796"/>
              <a:gd name="connsiteY1" fmla="*/ 1485719 h 1592399"/>
              <a:gd name="connsiteX2" fmla="*/ 449580 w 1237796"/>
              <a:gd name="connsiteY2" fmla="*/ 1399359 h 1592399"/>
              <a:gd name="connsiteX3" fmla="*/ 703580 w 1237796"/>
              <a:gd name="connsiteY3" fmla="*/ 1244419 h 1592399"/>
              <a:gd name="connsiteX4" fmla="*/ 861060 w 1237796"/>
              <a:gd name="connsiteY4" fmla="*/ 1097099 h 1592399"/>
              <a:gd name="connsiteX5" fmla="*/ 1046480 w 1237796"/>
              <a:gd name="connsiteY5" fmla="*/ 705939 h 1592399"/>
              <a:gd name="connsiteX6" fmla="*/ 1221740 w 1237796"/>
              <a:gd name="connsiteY6" fmla="*/ 12519 h 1592399"/>
              <a:gd name="connsiteX7" fmla="*/ 1219200 w 1237796"/>
              <a:gd name="connsiteY7" fmla="*/ 1353639 h 159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37796" h="1592399">
                <a:moveTo>
                  <a:pt x="0" y="1592399"/>
                </a:moveTo>
                <a:cubicBezTo>
                  <a:pt x="102235" y="1555145"/>
                  <a:pt x="204470" y="1517892"/>
                  <a:pt x="279400" y="1485719"/>
                </a:cubicBezTo>
                <a:cubicBezTo>
                  <a:pt x="354330" y="1453546"/>
                  <a:pt x="378883" y="1439576"/>
                  <a:pt x="449580" y="1399359"/>
                </a:cubicBezTo>
                <a:cubicBezTo>
                  <a:pt x="520277" y="1359142"/>
                  <a:pt x="635000" y="1294796"/>
                  <a:pt x="703580" y="1244419"/>
                </a:cubicBezTo>
                <a:cubicBezTo>
                  <a:pt x="772160" y="1194042"/>
                  <a:pt x="803910" y="1186846"/>
                  <a:pt x="861060" y="1097099"/>
                </a:cubicBezTo>
                <a:cubicBezTo>
                  <a:pt x="918210" y="1007352"/>
                  <a:pt x="986367" y="886702"/>
                  <a:pt x="1046480" y="705939"/>
                </a:cubicBezTo>
                <a:cubicBezTo>
                  <a:pt x="1106593" y="525176"/>
                  <a:pt x="1192953" y="-95431"/>
                  <a:pt x="1221740" y="12519"/>
                </a:cubicBezTo>
                <a:cubicBezTo>
                  <a:pt x="1250527" y="120469"/>
                  <a:pt x="1234863" y="737054"/>
                  <a:pt x="1219200" y="1353639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329969" y="2138635"/>
            <a:ext cx="1481328" cy="2713100"/>
          </a:xfrm>
          <a:custGeom>
            <a:avLst/>
            <a:gdLst>
              <a:gd name="connsiteX0" fmla="*/ 0 w 1481328"/>
              <a:gd name="connsiteY0" fmla="*/ 2682240 h 2682240"/>
              <a:gd name="connsiteX1" fmla="*/ 85344 w 1481328"/>
              <a:gd name="connsiteY1" fmla="*/ 2676144 h 2682240"/>
              <a:gd name="connsiteX2" fmla="*/ 256032 w 1481328"/>
              <a:gd name="connsiteY2" fmla="*/ 2657856 h 2682240"/>
              <a:gd name="connsiteX3" fmla="*/ 408432 w 1481328"/>
              <a:gd name="connsiteY3" fmla="*/ 2602992 h 2682240"/>
              <a:gd name="connsiteX4" fmla="*/ 603504 w 1481328"/>
              <a:gd name="connsiteY4" fmla="*/ 2535936 h 2682240"/>
              <a:gd name="connsiteX5" fmla="*/ 798576 w 1481328"/>
              <a:gd name="connsiteY5" fmla="*/ 2346960 h 2682240"/>
              <a:gd name="connsiteX6" fmla="*/ 1139952 w 1481328"/>
              <a:gd name="connsiteY6" fmla="*/ 1798320 h 2682240"/>
              <a:gd name="connsiteX7" fmla="*/ 1322832 w 1481328"/>
              <a:gd name="connsiteY7" fmla="*/ 1164336 h 2682240"/>
              <a:gd name="connsiteX8" fmla="*/ 1481328 w 1481328"/>
              <a:gd name="connsiteY8" fmla="*/ 0 h 2682240"/>
              <a:gd name="connsiteX9" fmla="*/ 1481328 w 1481328"/>
              <a:gd name="connsiteY9" fmla="*/ 0 h 2682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81328" h="2682240">
                <a:moveTo>
                  <a:pt x="0" y="2682240"/>
                </a:moveTo>
                <a:cubicBezTo>
                  <a:pt x="24384" y="2680716"/>
                  <a:pt x="42672" y="2680208"/>
                  <a:pt x="85344" y="2676144"/>
                </a:cubicBezTo>
                <a:cubicBezTo>
                  <a:pt x="128016" y="2672080"/>
                  <a:pt x="202184" y="2670048"/>
                  <a:pt x="256032" y="2657856"/>
                </a:cubicBezTo>
                <a:cubicBezTo>
                  <a:pt x="309880" y="2645664"/>
                  <a:pt x="408432" y="2602992"/>
                  <a:pt x="408432" y="2602992"/>
                </a:cubicBezTo>
                <a:cubicBezTo>
                  <a:pt x="466344" y="2582672"/>
                  <a:pt x="538480" y="2578608"/>
                  <a:pt x="603504" y="2535936"/>
                </a:cubicBezTo>
                <a:cubicBezTo>
                  <a:pt x="668528" y="2493264"/>
                  <a:pt x="709168" y="2469896"/>
                  <a:pt x="798576" y="2346960"/>
                </a:cubicBezTo>
                <a:cubicBezTo>
                  <a:pt x="887984" y="2224024"/>
                  <a:pt x="1052576" y="1995424"/>
                  <a:pt x="1139952" y="1798320"/>
                </a:cubicBezTo>
                <a:cubicBezTo>
                  <a:pt x="1227328" y="1601216"/>
                  <a:pt x="1265936" y="1464056"/>
                  <a:pt x="1322832" y="1164336"/>
                </a:cubicBezTo>
                <a:cubicBezTo>
                  <a:pt x="1379728" y="864616"/>
                  <a:pt x="1481328" y="0"/>
                  <a:pt x="1481328" y="0"/>
                </a:cubicBezTo>
                <a:lnTo>
                  <a:pt x="148132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74081" y="1892317"/>
            <a:ext cx="90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Factors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36178" y="5203898"/>
            <a:ext cx="90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Time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1099185" y="4690110"/>
            <a:ext cx="1140113" cy="5715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2529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Suggestions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265" y="1066800"/>
            <a:ext cx="7524135" cy="5029200"/>
          </a:xfrm>
        </p:spPr>
        <p:txBody>
          <a:bodyPr/>
          <a:lstStyle/>
          <a:p>
            <a:r>
              <a:rPr lang="en-US" dirty="0"/>
              <a:t>Can you rule out the Frazzini &amp; Lamont (2006) explanation that high volume drives the returns on earnings days?</a:t>
            </a:r>
          </a:p>
          <a:p>
            <a:endParaRPr lang="en-US" dirty="0"/>
          </a:p>
          <a:p>
            <a:r>
              <a:rPr lang="en-US" dirty="0"/>
              <a:t>Claim that forecasts are “too high” for short firms and “too low” for long firms is about </a:t>
            </a:r>
            <a:r>
              <a:rPr lang="en-US" i="1" dirty="0"/>
              <a:t>levels</a:t>
            </a:r>
            <a:r>
              <a:rPr lang="en-US" dirty="0"/>
              <a:t> – are the surprises on average positive or negative?</a:t>
            </a:r>
          </a:p>
          <a:p>
            <a:pPr lvl="1"/>
            <a:r>
              <a:rPr lang="en-US" dirty="0"/>
              <a:t> Regressions seem to just show differences, with forecasts being </a:t>
            </a:r>
            <a:r>
              <a:rPr lang="en-US" i="1" dirty="0"/>
              <a:t>higher</a:t>
            </a:r>
            <a:r>
              <a:rPr lang="en-US" dirty="0"/>
              <a:t> for short firms and </a:t>
            </a:r>
            <a:r>
              <a:rPr lang="en-US" i="1" dirty="0"/>
              <a:t>lower </a:t>
            </a:r>
            <a:r>
              <a:rPr lang="en-US" dirty="0"/>
              <a:t>for long firms. Not quite the same thing</a:t>
            </a:r>
          </a:p>
        </p:txBody>
      </p:sp>
    </p:spTree>
    <p:extLst>
      <p:ext uri="{BB962C8B-B14F-4D97-AF65-F5344CB8AC3E}">
        <p14:creationId xmlns:p14="http://schemas.microsoft.com/office/powerpoint/2010/main" val="2496889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Suggestions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265" y="1066800"/>
            <a:ext cx="7524135" cy="5029200"/>
          </a:xfrm>
        </p:spPr>
        <p:txBody>
          <a:bodyPr/>
          <a:lstStyle/>
          <a:p>
            <a:r>
              <a:rPr lang="en-US" dirty="0"/>
              <a:t>Decomposing returns into earnings/non-earnings is interesting, but worth noting that this decomposition isn’t unique</a:t>
            </a:r>
          </a:p>
          <a:p>
            <a:pPr lvl="1"/>
            <a:r>
              <a:rPr lang="en-US" dirty="0"/>
              <a:t>E.g. Can also show “all” the returns are intraday, a la Lou, Polk and Skouras (2016)</a:t>
            </a:r>
          </a:p>
          <a:p>
            <a:pPr lvl="1"/>
            <a:endParaRPr lang="en-US" dirty="0"/>
          </a:p>
          <a:p>
            <a:r>
              <a:rPr lang="en-US" dirty="0"/>
              <a:t>Can you clarify what the interaction terms mean in the regressions? Often confuses matters</a:t>
            </a:r>
          </a:p>
          <a:p>
            <a:pPr lvl="1"/>
            <a:r>
              <a:rPr lang="en-US" dirty="0"/>
              <a:t>How should we think about </a:t>
            </a:r>
            <a:r>
              <a:rPr lang="en-US" i="1" dirty="0"/>
              <a:t>Factor*</a:t>
            </a:r>
            <a:r>
              <a:rPr lang="en-US" i="1" dirty="0" err="1"/>
              <a:t>Eday</a:t>
            </a:r>
            <a:endParaRPr lang="en-US" i="1" dirty="0"/>
          </a:p>
          <a:p>
            <a:pPr lvl="1"/>
            <a:r>
              <a:rPr lang="en-US" dirty="0"/>
              <a:t>How should we think about the negative coefficient on </a:t>
            </a:r>
            <a:r>
              <a:rPr lang="en-US" i="1" dirty="0"/>
              <a:t>Net </a:t>
            </a:r>
            <a:r>
              <a:rPr lang="en-US" dirty="0"/>
              <a:t>after controlling for </a:t>
            </a:r>
            <a:r>
              <a:rPr lang="en-US" i="1" dirty="0"/>
              <a:t>Monthly?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369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Neat Paper! </a:t>
            </a:r>
          </a:p>
          <a:p>
            <a:endParaRPr lang="en-US" sz="2800" dirty="0"/>
          </a:p>
          <a:p>
            <a:r>
              <a:rPr lang="en-US" sz="2800" dirty="0"/>
              <a:t>Interesting relationship between anomaly returns and news</a:t>
            </a:r>
          </a:p>
          <a:p>
            <a:pPr lvl="1"/>
            <a:r>
              <a:rPr lang="en-US" dirty="0"/>
              <a:t>Taking data-mining seriously is also very valuable</a:t>
            </a:r>
          </a:p>
          <a:p>
            <a:pPr lvl="1"/>
            <a:endParaRPr lang="en-US" dirty="0"/>
          </a:p>
          <a:p>
            <a:r>
              <a:rPr lang="en-US" dirty="0"/>
              <a:t>Would be nice to see more explicit discussion and tests of exactly what the predictions of risk-based models are, and why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98933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Anomalous History of Anomalies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factors drive expected returns?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078648" y="1976066"/>
            <a:ext cx="0" cy="32278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078648" y="5162341"/>
            <a:ext cx="6686132" cy="41558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2239298" y="4552336"/>
            <a:ext cx="876332" cy="486613"/>
          </a:xfrm>
          <a:custGeom>
            <a:avLst/>
            <a:gdLst>
              <a:gd name="connsiteX0" fmla="*/ 0 w 844377"/>
              <a:gd name="connsiteY0" fmla="*/ 305901 h 1067817"/>
              <a:gd name="connsiteX1" fmla="*/ 757084 w 844377"/>
              <a:gd name="connsiteY1" fmla="*/ 30598 h 1067817"/>
              <a:gd name="connsiteX2" fmla="*/ 835742 w 844377"/>
              <a:gd name="connsiteY2" fmla="*/ 944998 h 1067817"/>
              <a:gd name="connsiteX3" fmla="*/ 825910 w 844377"/>
              <a:gd name="connsiteY3" fmla="*/ 1033488 h 106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4377" h="1067817">
                <a:moveTo>
                  <a:pt x="0" y="305901"/>
                </a:moveTo>
                <a:cubicBezTo>
                  <a:pt x="308897" y="114991"/>
                  <a:pt x="617794" y="-75918"/>
                  <a:pt x="757084" y="30598"/>
                </a:cubicBezTo>
                <a:cubicBezTo>
                  <a:pt x="896374" y="137114"/>
                  <a:pt x="824271" y="777850"/>
                  <a:pt x="835742" y="944998"/>
                </a:cubicBezTo>
                <a:cubicBezTo>
                  <a:pt x="847213" y="1112146"/>
                  <a:pt x="836561" y="1072817"/>
                  <a:pt x="825910" y="1033488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3097162" y="5019184"/>
            <a:ext cx="1047135" cy="258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 23"/>
          <p:cNvSpPr/>
          <p:nvPr/>
        </p:nvSpPr>
        <p:spPr>
          <a:xfrm>
            <a:off x="4144297" y="3876185"/>
            <a:ext cx="1219200" cy="1142364"/>
          </a:xfrm>
          <a:custGeom>
            <a:avLst/>
            <a:gdLst>
              <a:gd name="connsiteX0" fmla="*/ 0 w 1237796"/>
              <a:gd name="connsiteY0" fmla="*/ 1592399 h 1592399"/>
              <a:gd name="connsiteX1" fmla="*/ 279400 w 1237796"/>
              <a:gd name="connsiteY1" fmla="*/ 1485719 h 1592399"/>
              <a:gd name="connsiteX2" fmla="*/ 449580 w 1237796"/>
              <a:gd name="connsiteY2" fmla="*/ 1399359 h 1592399"/>
              <a:gd name="connsiteX3" fmla="*/ 703580 w 1237796"/>
              <a:gd name="connsiteY3" fmla="*/ 1244419 h 1592399"/>
              <a:gd name="connsiteX4" fmla="*/ 861060 w 1237796"/>
              <a:gd name="connsiteY4" fmla="*/ 1097099 h 1592399"/>
              <a:gd name="connsiteX5" fmla="*/ 1046480 w 1237796"/>
              <a:gd name="connsiteY5" fmla="*/ 705939 h 1592399"/>
              <a:gd name="connsiteX6" fmla="*/ 1221740 w 1237796"/>
              <a:gd name="connsiteY6" fmla="*/ 12519 h 1592399"/>
              <a:gd name="connsiteX7" fmla="*/ 1219200 w 1237796"/>
              <a:gd name="connsiteY7" fmla="*/ 1353639 h 159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37796" h="1592399">
                <a:moveTo>
                  <a:pt x="0" y="1592399"/>
                </a:moveTo>
                <a:cubicBezTo>
                  <a:pt x="102235" y="1555145"/>
                  <a:pt x="204470" y="1517892"/>
                  <a:pt x="279400" y="1485719"/>
                </a:cubicBezTo>
                <a:cubicBezTo>
                  <a:pt x="354330" y="1453546"/>
                  <a:pt x="378883" y="1439576"/>
                  <a:pt x="449580" y="1399359"/>
                </a:cubicBezTo>
                <a:cubicBezTo>
                  <a:pt x="520277" y="1359142"/>
                  <a:pt x="635000" y="1294796"/>
                  <a:pt x="703580" y="1244419"/>
                </a:cubicBezTo>
                <a:cubicBezTo>
                  <a:pt x="772160" y="1194042"/>
                  <a:pt x="803910" y="1186846"/>
                  <a:pt x="861060" y="1097099"/>
                </a:cubicBezTo>
                <a:cubicBezTo>
                  <a:pt x="918210" y="1007352"/>
                  <a:pt x="986367" y="886702"/>
                  <a:pt x="1046480" y="705939"/>
                </a:cubicBezTo>
                <a:cubicBezTo>
                  <a:pt x="1106593" y="525176"/>
                  <a:pt x="1192953" y="-95431"/>
                  <a:pt x="1221740" y="12519"/>
                </a:cubicBezTo>
                <a:cubicBezTo>
                  <a:pt x="1250527" y="120469"/>
                  <a:pt x="1234863" y="737054"/>
                  <a:pt x="1219200" y="1353639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329969" y="2138635"/>
            <a:ext cx="1481328" cy="2713100"/>
          </a:xfrm>
          <a:custGeom>
            <a:avLst/>
            <a:gdLst>
              <a:gd name="connsiteX0" fmla="*/ 0 w 1481328"/>
              <a:gd name="connsiteY0" fmla="*/ 2682240 h 2682240"/>
              <a:gd name="connsiteX1" fmla="*/ 85344 w 1481328"/>
              <a:gd name="connsiteY1" fmla="*/ 2676144 h 2682240"/>
              <a:gd name="connsiteX2" fmla="*/ 256032 w 1481328"/>
              <a:gd name="connsiteY2" fmla="*/ 2657856 h 2682240"/>
              <a:gd name="connsiteX3" fmla="*/ 408432 w 1481328"/>
              <a:gd name="connsiteY3" fmla="*/ 2602992 h 2682240"/>
              <a:gd name="connsiteX4" fmla="*/ 603504 w 1481328"/>
              <a:gd name="connsiteY4" fmla="*/ 2535936 h 2682240"/>
              <a:gd name="connsiteX5" fmla="*/ 798576 w 1481328"/>
              <a:gd name="connsiteY5" fmla="*/ 2346960 h 2682240"/>
              <a:gd name="connsiteX6" fmla="*/ 1139952 w 1481328"/>
              <a:gd name="connsiteY6" fmla="*/ 1798320 h 2682240"/>
              <a:gd name="connsiteX7" fmla="*/ 1322832 w 1481328"/>
              <a:gd name="connsiteY7" fmla="*/ 1164336 h 2682240"/>
              <a:gd name="connsiteX8" fmla="*/ 1481328 w 1481328"/>
              <a:gd name="connsiteY8" fmla="*/ 0 h 2682240"/>
              <a:gd name="connsiteX9" fmla="*/ 1481328 w 1481328"/>
              <a:gd name="connsiteY9" fmla="*/ 0 h 2682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81328" h="2682240">
                <a:moveTo>
                  <a:pt x="0" y="2682240"/>
                </a:moveTo>
                <a:cubicBezTo>
                  <a:pt x="24384" y="2680716"/>
                  <a:pt x="42672" y="2680208"/>
                  <a:pt x="85344" y="2676144"/>
                </a:cubicBezTo>
                <a:cubicBezTo>
                  <a:pt x="128016" y="2672080"/>
                  <a:pt x="202184" y="2670048"/>
                  <a:pt x="256032" y="2657856"/>
                </a:cubicBezTo>
                <a:cubicBezTo>
                  <a:pt x="309880" y="2645664"/>
                  <a:pt x="408432" y="2602992"/>
                  <a:pt x="408432" y="2602992"/>
                </a:cubicBezTo>
                <a:cubicBezTo>
                  <a:pt x="466344" y="2582672"/>
                  <a:pt x="538480" y="2578608"/>
                  <a:pt x="603504" y="2535936"/>
                </a:cubicBezTo>
                <a:cubicBezTo>
                  <a:pt x="668528" y="2493264"/>
                  <a:pt x="709168" y="2469896"/>
                  <a:pt x="798576" y="2346960"/>
                </a:cubicBezTo>
                <a:cubicBezTo>
                  <a:pt x="887984" y="2224024"/>
                  <a:pt x="1052576" y="1995424"/>
                  <a:pt x="1139952" y="1798320"/>
                </a:cubicBezTo>
                <a:cubicBezTo>
                  <a:pt x="1227328" y="1601216"/>
                  <a:pt x="1265936" y="1464056"/>
                  <a:pt x="1322832" y="1164336"/>
                </a:cubicBezTo>
                <a:cubicBezTo>
                  <a:pt x="1379728" y="864616"/>
                  <a:pt x="1481328" y="0"/>
                  <a:pt x="1481328" y="0"/>
                </a:cubicBezTo>
                <a:lnTo>
                  <a:pt x="148132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74081" y="1892317"/>
            <a:ext cx="90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Factors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36178" y="5203898"/>
            <a:ext cx="90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Time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1099185" y="4690110"/>
            <a:ext cx="1140113" cy="5715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 result for image there be dragon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935"/>
          <a:stretch/>
        </p:blipFill>
        <p:spPr bwMode="auto">
          <a:xfrm>
            <a:off x="1364585" y="2733695"/>
            <a:ext cx="2023745" cy="926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H="1">
            <a:off x="1737360" y="3855642"/>
            <a:ext cx="167640" cy="696694"/>
          </a:xfrm>
          <a:prstGeom prst="straightConnector1">
            <a:avLst/>
          </a:prstGeom>
          <a:ln w="25400">
            <a:tailEnd type="triangl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36513" y="5327130"/>
            <a:ext cx="1001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Pre 20C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1368" y="4513181"/>
            <a:ext cx="1001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1617201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Anomalous History of Anomalies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factors drive expected returns?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078648" y="1976066"/>
            <a:ext cx="0" cy="32278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078648" y="5162341"/>
            <a:ext cx="6686132" cy="41558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2239298" y="4552336"/>
            <a:ext cx="876332" cy="486613"/>
          </a:xfrm>
          <a:custGeom>
            <a:avLst/>
            <a:gdLst>
              <a:gd name="connsiteX0" fmla="*/ 0 w 844377"/>
              <a:gd name="connsiteY0" fmla="*/ 305901 h 1067817"/>
              <a:gd name="connsiteX1" fmla="*/ 757084 w 844377"/>
              <a:gd name="connsiteY1" fmla="*/ 30598 h 1067817"/>
              <a:gd name="connsiteX2" fmla="*/ 835742 w 844377"/>
              <a:gd name="connsiteY2" fmla="*/ 944998 h 1067817"/>
              <a:gd name="connsiteX3" fmla="*/ 825910 w 844377"/>
              <a:gd name="connsiteY3" fmla="*/ 1033488 h 106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4377" h="1067817">
                <a:moveTo>
                  <a:pt x="0" y="305901"/>
                </a:moveTo>
                <a:cubicBezTo>
                  <a:pt x="308897" y="114991"/>
                  <a:pt x="617794" y="-75918"/>
                  <a:pt x="757084" y="30598"/>
                </a:cubicBezTo>
                <a:cubicBezTo>
                  <a:pt x="896374" y="137114"/>
                  <a:pt x="824271" y="777850"/>
                  <a:pt x="835742" y="944998"/>
                </a:cubicBezTo>
                <a:cubicBezTo>
                  <a:pt x="847213" y="1112146"/>
                  <a:pt x="836561" y="1072817"/>
                  <a:pt x="825910" y="1033488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3097162" y="5019184"/>
            <a:ext cx="1047135" cy="258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 23"/>
          <p:cNvSpPr/>
          <p:nvPr/>
        </p:nvSpPr>
        <p:spPr>
          <a:xfrm>
            <a:off x="4144297" y="3876185"/>
            <a:ext cx="1219200" cy="1142364"/>
          </a:xfrm>
          <a:custGeom>
            <a:avLst/>
            <a:gdLst>
              <a:gd name="connsiteX0" fmla="*/ 0 w 1237796"/>
              <a:gd name="connsiteY0" fmla="*/ 1592399 h 1592399"/>
              <a:gd name="connsiteX1" fmla="*/ 279400 w 1237796"/>
              <a:gd name="connsiteY1" fmla="*/ 1485719 h 1592399"/>
              <a:gd name="connsiteX2" fmla="*/ 449580 w 1237796"/>
              <a:gd name="connsiteY2" fmla="*/ 1399359 h 1592399"/>
              <a:gd name="connsiteX3" fmla="*/ 703580 w 1237796"/>
              <a:gd name="connsiteY3" fmla="*/ 1244419 h 1592399"/>
              <a:gd name="connsiteX4" fmla="*/ 861060 w 1237796"/>
              <a:gd name="connsiteY4" fmla="*/ 1097099 h 1592399"/>
              <a:gd name="connsiteX5" fmla="*/ 1046480 w 1237796"/>
              <a:gd name="connsiteY5" fmla="*/ 705939 h 1592399"/>
              <a:gd name="connsiteX6" fmla="*/ 1221740 w 1237796"/>
              <a:gd name="connsiteY6" fmla="*/ 12519 h 1592399"/>
              <a:gd name="connsiteX7" fmla="*/ 1219200 w 1237796"/>
              <a:gd name="connsiteY7" fmla="*/ 1353639 h 159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37796" h="1592399">
                <a:moveTo>
                  <a:pt x="0" y="1592399"/>
                </a:moveTo>
                <a:cubicBezTo>
                  <a:pt x="102235" y="1555145"/>
                  <a:pt x="204470" y="1517892"/>
                  <a:pt x="279400" y="1485719"/>
                </a:cubicBezTo>
                <a:cubicBezTo>
                  <a:pt x="354330" y="1453546"/>
                  <a:pt x="378883" y="1439576"/>
                  <a:pt x="449580" y="1399359"/>
                </a:cubicBezTo>
                <a:cubicBezTo>
                  <a:pt x="520277" y="1359142"/>
                  <a:pt x="635000" y="1294796"/>
                  <a:pt x="703580" y="1244419"/>
                </a:cubicBezTo>
                <a:cubicBezTo>
                  <a:pt x="772160" y="1194042"/>
                  <a:pt x="803910" y="1186846"/>
                  <a:pt x="861060" y="1097099"/>
                </a:cubicBezTo>
                <a:cubicBezTo>
                  <a:pt x="918210" y="1007352"/>
                  <a:pt x="986367" y="886702"/>
                  <a:pt x="1046480" y="705939"/>
                </a:cubicBezTo>
                <a:cubicBezTo>
                  <a:pt x="1106593" y="525176"/>
                  <a:pt x="1192953" y="-95431"/>
                  <a:pt x="1221740" y="12519"/>
                </a:cubicBezTo>
                <a:cubicBezTo>
                  <a:pt x="1250527" y="120469"/>
                  <a:pt x="1234863" y="737054"/>
                  <a:pt x="1219200" y="1353639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329969" y="2138635"/>
            <a:ext cx="1481328" cy="2713100"/>
          </a:xfrm>
          <a:custGeom>
            <a:avLst/>
            <a:gdLst>
              <a:gd name="connsiteX0" fmla="*/ 0 w 1481328"/>
              <a:gd name="connsiteY0" fmla="*/ 2682240 h 2682240"/>
              <a:gd name="connsiteX1" fmla="*/ 85344 w 1481328"/>
              <a:gd name="connsiteY1" fmla="*/ 2676144 h 2682240"/>
              <a:gd name="connsiteX2" fmla="*/ 256032 w 1481328"/>
              <a:gd name="connsiteY2" fmla="*/ 2657856 h 2682240"/>
              <a:gd name="connsiteX3" fmla="*/ 408432 w 1481328"/>
              <a:gd name="connsiteY3" fmla="*/ 2602992 h 2682240"/>
              <a:gd name="connsiteX4" fmla="*/ 603504 w 1481328"/>
              <a:gd name="connsiteY4" fmla="*/ 2535936 h 2682240"/>
              <a:gd name="connsiteX5" fmla="*/ 798576 w 1481328"/>
              <a:gd name="connsiteY5" fmla="*/ 2346960 h 2682240"/>
              <a:gd name="connsiteX6" fmla="*/ 1139952 w 1481328"/>
              <a:gd name="connsiteY6" fmla="*/ 1798320 h 2682240"/>
              <a:gd name="connsiteX7" fmla="*/ 1322832 w 1481328"/>
              <a:gd name="connsiteY7" fmla="*/ 1164336 h 2682240"/>
              <a:gd name="connsiteX8" fmla="*/ 1481328 w 1481328"/>
              <a:gd name="connsiteY8" fmla="*/ 0 h 2682240"/>
              <a:gd name="connsiteX9" fmla="*/ 1481328 w 1481328"/>
              <a:gd name="connsiteY9" fmla="*/ 0 h 2682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81328" h="2682240">
                <a:moveTo>
                  <a:pt x="0" y="2682240"/>
                </a:moveTo>
                <a:cubicBezTo>
                  <a:pt x="24384" y="2680716"/>
                  <a:pt x="42672" y="2680208"/>
                  <a:pt x="85344" y="2676144"/>
                </a:cubicBezTo>
                <a:cubicBezTo>
                  <a:pt x="128016" y="2672080"/>
                  <a:pt x="202184" y="2670048"/>
                  <a:pt x="256032" y="2657856"/>
                </a:cubicBezTo>
                <a:cubicBezTo>
                  <a:pt x="309880" y="2645664"/>
                  <a:pt x="408432" y="2602992"/>
                  <a:pt x="408432" y="2602992"/>
                </a:cubicBezTo>
                <a:cubicBezTo>
                  <a:pt x="466344" y="2582672"/>
                  <a:pt x="538480" y="2578608"/>
                  <a:pt x="603504" y="2535936"/>
                </a:cubicBezTo>
                <a:cubicBezTo>
                  <a:pt x="668528" y="2493264"/>
                  <a:pt x="709168" y="2469896"/>
                  <a:pt x="798576" y="2346960"/>
                </a:cubicBezTo>
                <a:cubicBezTo>
                  <a:pt x="887984" y="2224024"/>
                  <a:pt x="1052576" y="1995424"/>
                  <a:pt x="1139952" y="1798320"/>
                </a:cubicBezTo>
                <a:cubicBezTo>
                  <a:pt x="1227328" y="1601216"/>
                  <a:pt x="1265936" y="1464056"/>
                  <a:pt x="1322832" y="1164336"/>
                </a:cubicBezTo>
                <a:cubicBezTo>
                  <a:pt x="1379728" y="864616"/>
                  <a:pt x="1481328" y="0"/>
                  <a:pt x="1481328" y="0"/>
                </a:cubicBezTo>
                <a:lnTo>
                  <a:pt x="148132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74081" y="1892317"/>
            <a:ext cx="90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Factors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36178" y="5203898"/>
            <a:ext cx="90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Time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1099185" y="4690110"/>
            <a:ext cx="1140113" cy="5715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612677" y="3793946"/>
            <a:ext cx="167640" cy="696694"/>
          </a:xfrm>
          <a:prstGeom prst="straightConnector1">
            <a:avLst/>
          </a:prstGeom>
          <a:ln w="25400">
            <a:tailEnd type="triangl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67582" y="5292511"/>
            <a:ext cx="819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1900 - 1960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05136" y="2911931"/>
            <a:ext cx="1623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Graham &amp; Dodd (1934) Valuation Factors?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13331" y="4485577"/>
            <a:ext cx="1001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5-10?</a:t>
            </a:r>
          </a:p>
        </p:txBody>
      </p:sp>
    </p:spTree>
    <p:extLst>
      <p:ext uri="{BB962C8B-B14F-4D97-AF65-F5344CB8AC3E}">
        <p14:creationId xmlns:p14="http://schemas.microsoft.com/office/powerpoint/2010/main" val="3656934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Anomalous History of Anomalies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factors drive expected returns?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078648" y="1976066"/>
            <a:ext cx="0" cy="32278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078648" y="5162341"/>
            <a:ext cx="6686132" cy="41558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2239298" y="4552336"/>
            <a:ext cx="876332" cy="486613"/>
          </a:xfrm>
          <a:custGeom>
            <a:avLst/>
            <a:gdLst>
              <a:gd name="connsiteX0" fmla="*/ 0 w 844377"/>
              <a:gd name="connsiteY0" fmla="*/ 305901 h 1067817"/>
              <a:gd name="connsiteX1" fmla="*/ 757084 w 844377"/>
              <a:gd name="connsiteY1" fmla="*/ 30598 h 1067817"/>
              <a:gd name="connsiteX2" fmla="*/ 835742 w 844377"/>
              <a:gd name="connsiteY2" fmla="*/ 944998 h 1067817"/>
              <a:gd name="connsiteX3" fmla="*/ 825910 w 844377"/>
              <a:gd name="connsiteY3" fmla="*/ 1033488 h 106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4377" h="1067817">
                <a:moveTo>
                  <a:pt x="0" y="305901"/>
                </a:moveTo>
                <a:cubicBezTo>
                  <a:pt x="308897" y="114991"/>
                  <a:pt x="617794" y="-75918"/>
                  <a:pt x="757084" y="30598"/>
                </a:cubicBezTo>
                <a:cubicBezTo>
                  <a:pt x="896374" y="137114"/>
                  <a:pt x="824271" y="777850"/>
                  <a:pt x="835742" y="944998"/>
                </a:cubicBezTo>
                <a:cubicBezTo>
                  <a:pt x="847213" y="1112146"/>
                  <a:pt x="836561" y="1072817"/>
                  <a:pt x="825910" y="1033488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3097162" y="5019184"/>
            <a:ext cx="1047135" cy="258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 23"/>
          <p:cNvSpPr/>
          <p:nvPr/>
        </p:nvSpPr>
        <p:spPr>
          <a:xfrm>
            <a:off x="4144297" y="3876185"/>
            <a:ext cx="1219200" cy="1142364"/>
          </a:xfrm>
          <a:custGeom>
            <a:avLst/>
            <a:gdLst>
              <a:gd name="connsiteX0" fmla="*/ 0 w 1237796"/>
              <a:gd name="connsiteY0" fmla="*/ 1592399 h 1592399"/>
              <a:gd name="connsiteX1" fmla="*/ 279400 w 1237796"/>
              <a:gd name="connsiteY1" fmla="*/ 1485719 h 1592399"/>
              <a:gd name="connsiteX2" fmla="*/ 449580 w 1237796"/>
              <a:gd name="connsiteY2" fmla="*/ 1399359 h 1592399"/>
              <a:gd name="connsiteX3" fmla="*/ 703580 w 1237796"/>
              <a:gd name="connsiteY3" fmla="*/ 1244419 h 1592399"/>
              <a:gd name="connsiteX4" fmla="*/ 861060 w 1237796"/>
              <a:gd name="connsiteY4" fmla="*/ 1097099 h 1592399"/>
              <a:gd name="connsiteX5" fmla="*/ 1046480 w 1237796"/>
              <a:gd name="connsiteY5" fmla="*/ 705939 h 1592399"/>
              <a:gd name="connsiteX6" fmla="*/ 1221740 w 1237796"/>
              <a:gd name="connsiteY6" fmla="*/ 12519 h 1592399"/>
              <a:gd name="connsiteX7" fmla="*/ 1219200 w 1237796"/>
              <a:gd name="connsiteY7" fmla="*/ 1353639 h 159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37796" h="1592399">
                <a:moveTo>
                  <a:pt x="0" y="1592399"/>
                </a:moveTo>
                <a:cubicBezTo>
                  <a:pt x="102235" y="1555145"/>
                  <a:pt x="204470" y="1517892"/>
                  <a:pt x="279400" y="1485719"/>
                </a:cubicBezTo>
                <a:cubicBezTo>
                  <a:pt x="354330" y="1453546"/>
                  <a:pt x="378883" y="1439576"/>
                  <a:pt x="449580" y="1399359"/>
                </a:cubicBezTo>
                <a:cubicBezTo>
                  <a:pt x="520277" y="1359142"/>
                  <a:pt x="635000" y="1294796"/>
                  <a:pt x="703580" y="1244419"/>
                </a:cubicBezTo>
                <a:cubicBezTo>
                  <a:pt x="772160" y="1194042"/>
                  <a:pt x="803910" y="1186846"/>
                  <a:pt x="861060" y="1097099"/>
                </a:cubicBezTo>
                <a:cubicBezTo>
                  <a:pt x="918210" y="1007352"/>
                  <a:pt x="986367" y="886702"/>
                  <a:pt x="1046480" y="705939"/>
                </a:cubicBezTo>
                <a:cubicBezTo>
                  <a:pt x="1106593" y="525176"/>
                  <a:pt x="1192953" y="-95431"/>
                  <a:pt x="1221740" y="12519"/>
                </a:cubicBezTo>
                <a:cubicBezTo>
                  <a:pt x="1250527" y="120469"/>
                  <a:pt x="1234863" y="737054"/>
                  <a:pt x="1219200" y="1353639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329969" y="2138635"/>
            <a:ext cx="1481328" cy="2713100"/>
          </a:xfrm>
          <a:custGeom>
            <a:avLst/>
            <a:gdLst>
              <a:gd name="connsiteX0" fmla="*/ 0 w 1481328"/>
              <a:gd name="connsiteY0" fmla="*/ 2682240 h 2682240"/>
              <a:gd name="connsiteX1" fmla="*/ 85344 w 1481328"/>
              <a:gd name="connsiteY1" fmla="*/ 2676144 h 2682240"/>
              <a:gd name="connsiteX2" fmla="*/ 256032 w 1481328"/>
              <a:gd name="connsiteY2" fmla="*/ 2657856 h 2682240"/>
              <a:gd name="connsiteX3" fmla="*/ 408432 w 1481328"/>
              <a:gd name="connsiteY3" fmla="*/ 2602992 h 2682240"/>
              <a:gd name="connsiteX4" fmla="*/ 603504 w 1481328"/>
              <a:gd name="connsiteY4" fmla="*/ 2535936 h 2682240"/>
              <a:gd name="connsiteX5" fmla="*/ 798576 w 1481328"/>
              <a:gd name="connsiteY5" fmla="*/ 2346960 h 2682240"/>
              <a:gd name="connsiteX6" fmla="*/ 1139952 w 1481328"/>
              <a:gd name="connsiteY6" fmla="*/ 1798320 h 2682240"/>
              <a:gd name="connsiteX7" fmla="*/ 1322832 w 1481328"/>
              <a:gd name="connsiteY7" fmla="*/ 1164336 h 2682240"/>
              <a:gd name="connsiteX8" fmla="*/ 1481328 w 1481328"/>
              <a:gd name="connsiteY8" fmla="*/ 0 h 2682240"/>
              <a:gd name="connsiteX9" fmla="*/ 1481328 w 1481328"/>
              <a:gd name="connsiteY9" fmla="*/ 0 h 2682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81328" h="2682240">
                <a:moveTo>
                  <a:pt x="0" y="2682240"/>
                </a:moveTo>
                <a:cubicBezTo>
                  <a:pt x="24384" y="2680716"/>
                  <a:pt x="42672" y="2680208"/>
                  <a:pt x="85344" y="2676144"/>
                </a:cubicBezTo>
                <a:cubicBezTo>
                  <a:pt x="128016" y="2672080"/>
                  <a:pt x="202184" y="2670048"/>
                  <a:pt x="256032" y="2657856"/>
                </a:cubicBezTo>
                <a:cubicBezTo>
                  <a:pt x="309880" y="2645664"/>
                  <a:pt x="408432" y="2602992"/>
                  <a:pt x="408432" y="2602992"/>
                </a:cubicBezTo>
                <a:cubicBezTo>
                  <a:pt x="466344" y="2582672"/>
                  <a:pt x="538480" y="2578608"/>
                  <a:pt x="603504" y="2535936"/>
                </a:cubicBezTo>
                <a:cubicBezTo>
                  <a:pt x="668528" y="2493264"/>
                  <a:pt x="709168" y="2469896"/>
                  <a:pt x="798576" y="2346960"/>
                </a:cubicBezTo>
                <a:cubicBezTo>
                  <a:pt x="887984" y="2224024"/>
                  <a:pt x="1052576" y="1995424"/>
                  <a:pt x="1139952" y="1798320"/>
                </a:cubicBezTo>
                <a:cubicBezTo>
                  <a:pt x="1227328" y="1601216"/>
                  <a:pt x="1265936" y="1464056"/>
                  <a:pt x="1322832" y="1164336"/>
                </a:cubicBezTo>
                <a:cubicBezTo>
                  <a:pt x="1379728" y="864616"/>
                  <a:pt x="1481328" y="0"/>
                  <a:pt x="1481328" y="0"/>
                </a:cubicBezTo>
                <a:lnTo>
                  <a:pt x="148132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74081" y="1892317"/>
            <a:ext cx="90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Factors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36178" y="5203898"/>
            <a:ext cx="90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Time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1099185" y="4690110"/>
            <a:ext cx="1140113" cy="5715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137507" y="4305306"/>
            <a:ext cx="167640" cy="696694"/>
          </a:xfrm>
          <a:prstGeom prst="straightConnector1">
            <a:avLst/>
          </a:prstGeom>
          <a:ln w="25400">
            <a:tailEnd type="triangl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980576" y="5278773"/>
            <a:ext cx="1271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1961 – 75ish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99768" y="3500194"/>
            <a:ext cx="1772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CAPM: Only </a:t>
            </a:r>
            <a:r>
              <a:rPr lang="el-GR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β</a:t>
            </a:r>
            <a:endParaRPr lang="en-US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Treynor</a:t>
            </a:r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, Sharpe, </a:t>
            </a:r>
            <a:r>
              <a:rPr lang="en-US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Lintner</a:t>
            </a:r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Mossin</a:t>
            </a:r>
            <a:endParaRPr lang="en-US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8346" y="4867804"/>
            <a:ext cx="1001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</a:p>
        </p:txBody>
      </p:sp>
      <p:cxnSp>
        <p:nvCxnSpPr>
          <p:cNvPr id="17" name="Straight Connector 16"/>
          <p:cNvCxnSpPr>
            <a:stCxn id="9" idx="3"/>
          </p:cNvCxnSpPr>
          <p:nvPr/>
        </p:nvCxnSpPr>
        <p:spPr>
          <a:xfrm flipH="1">
            <a:off x="1099185" y="5023305"/>
            <a:ext cx="1997279" cy="13776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120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4089433" y="2804203"/>
            <a:ext cx="198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Anomalies accumulate:</a:t>
            </a:r>
          </a:p>
          <a:p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B/M, D/P, P/E, Size, PEAD…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Anomalous History of Anomalies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factors drive expected returns?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078648" y="1976066"/>
            <a:ext cx="0" cy="32278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078648" y="5162341"/>
            <a:ext cx="6686132" cy="41558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2239298" y="4552336"/>
            <a:ext cx="876332" cy="486613"/>
          </a:xfrm>
          <a:custGeom>
            <a:avLst/>
            <a:gdLst>
              <a:gd name="connsiteX0" fmla="*/ 0 w 844377"/>
              <a:gd name="connsiteY0" fmla="*/ 305901 h 1067817"/>
              <a:gd name="connsiteX1" fmla="*/ 757084 w 844377"/>
              <a:gd name="connsiteY1" fmla="*/ 30598 h 1067817"/>
              <a:gd name="connsiteX2" fmla="*/ 835742 w 844377"/>
              <a:gd name="connsiteY2" fmla="*/ 944998 h 1067817"/>
              <a:gd name="connsiteX3" fmla="*/ 825910 w 844377"/>
              <a:gd name="connsiteY3" fmla="*/ 1033488 h 106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4377" h="1067817">
                <a:moveTo>
                  <a:pt x="0" y="305901"/>
                </a:moveTo>
                <a:cubicBezTo>
                  <a:pt x="308897" y="114991"/>
                  <a:pt x="617794" y="-75918"/>
                  <a:pt x="757084" y="30598"/>
                </a:cubicBezTo>
                <a:cubicBezTo>
                  <a:pt x="896374" y="137114"/>
                  <a:pt x="824271" y="777850"/>
                  <a:pt x="835742" y="944998"/>
                </a:cubicBezTo>
                <a:cubicBezTo>
                  <a:pt x="847213" y="1112146"/>
                  <a:pt x="836561" y="1072817"/>
                  <a:pt x="825910" y="1033488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3097162" y="5019184"/>
            <a:ext cx="1047135" cy="258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 23"/>
          <p:cNvSpPr/>
          <p:nvPr/>
        </p:nvSpPr>
        <p:spPr>
          <a:xfrm>
            <a:off x="4144297" y="3876185"/>
            <a:ext cx="1219200" cy="1142364"/>
          </a:xfrm>
          <a:custGeom>
            <a:avLst/>
            <a:gdLst>
              <a:gd name="connsiteX0" fmla="*/ 0 w 1237796"/>
              <a:gd name="connsiteY0" fmla="*/ 1592399 h 1592399"/>
              <a:gd name="connsiteX1" fmla="*/ 279400 w 1237796"/>
              <a:gd name="connsiteY1" fmla="*/ 1485719 h 1592399"/>
              <a:gd name="connsiteX2" fmla="*/ 449580 w 1237796"/>
              <a:gd name="connsiteY2" fmla="*/ 1399359 h 1592399"/>
              <a:gd name="connsiteX3" fmla="*/ 703580 w 1237796"/>
              <a:gd name="connsiteY3" fmla="*/ 1244419 h 1592399"/>
              <a:gd name="connsiteX4" fmla="*/ 861060 w 1237796"/>
              <a:gd name="connsiteY4" fmla="*/ 1097099 h 1592399"/>
              <a:gd name="connsiteX5" fmla="*/ 1046480 w 1237796"/>
              <a:gd name="connsiteY5" fmla="*/ 705939 h 1592399"/>
              <a:gd name="connsiteX6" fmla="*/ 1221740 w 1237796"/>
              <a:gd name="connsiteY6" fmla="*/ 12519 h 1592399"/>
              <a:gd name="connsiteX7" fmla="*/ 1219200 w 1237796"/>
              <a:gd name="connsiteY7" fmla="*/ 1353639 h 159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37796" h="1592399">
                <a:moveTo>
                  <a:pt x="0" y="1592399"/>
                </a:moveTo>
                <a:cubicBezTo>
                  <a:pt x="102235" y="1555145"/>
                  <a:pt x="204470" y="1517892"/>
                  <a:pt x="279400" y="1485719"/>
                </a:cubicBezTo>
                <a:cubicBezTo>
                  <a:pt x="354330" y="1453546"/>
                  <a:pt x="378883" y="1439576"/>
                  <a:pt x="449580" y="1399359"/>
                </a:cubicBezTo>
                <a:cubicBezTo>
                  <a:pt x="520277" y="1359142"/>
                  <a:pt x="635000" y="1294796"/>
                  <a:pt x="703580" y="1244419"/>
                </a:cubicBezTo>
                <a:cubicBezTo>
                  <a:pt x="772160" y="1194042"/>
                  <a:pt x="803910" y="1186846"/>
                  <a:pt x="861060" y="1097099"/>
                </a:cubicBezTo>
                <a:cubicBezTo>
                  <a:pt x="918210" y="1007352"/>
                  <a:pt x="986367" y="886702"/>
                  <a:pt x="1046480" y="705939"/>
                </a:cubicBezTo>
                <a:cubicBezTo>
                  <a:pt x="1106593" y="525176"/>
                  <a:pt x="1192953" y="-95431"/>
                  <a:pt x="1221740" y="12519"/>
                </a:cubicBezTo>
                <a:cubicBezTo>
                  <a:pt x="1250527" y="120469"/>
                  <a:pt x="1234863" y="737054"/>
                  <a:pt x="1219200" y="1353639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329969" y="2138635"/>
            <a:ext cx="1481328" cy="2713100"/>
          </a:xfrm>
          <a:custGeom>
            <a:avLst/>
            <a:gdLst>
              <a:gd name="connsiteX0" fmla="*/ 0 w 1481328"/>
              <a:gd name="connsiteY0" fmla="*/ 2682240 h 2682240"/>
              <a:gd name="connsiteX1" fmla="*/ 85344 w 1481328"/>
              <a:gd name="connsiteY1" fmla="*/ 2676144 h 2682240"/>
              <a:gd name="connsiteX2" fmla="*/ 256032 w 1481328"/>
              <a:gd name="connsiteY2" fmla="*/ 2657856 h 2682240"/>
              <a:gd name="connsiteX3" fmla="*/ 408432 w 1481328"/>
              <a:gd name="connsiteY3" fmla="*/ 2602992 h 2682240"/>
              <a:gd name="connsiteX4" fmla="*/ 603504 w 1481328"/>
              <a:gd name="connsiteY4" fmla="*/ 2535936 h 2682240"/>
              <a:gd name="connsiteX5" fmla="*/ 798576 w 1481328"/>
              <a:gd name="connsiteY5" fmla="*/ 2346960 h 2682240"/>
              <a:gd name="connsiteX6" fmla="*/ 1139952 w 1481328"/>
              <a:gd name="connsiteY6" fmla="*/ 1798320 h 2682240"/>
              <a:gd name="connsiteX7" fmla="*/ 1322832 w 1481328"/>
              <a:gd name="connsiteY7" fmla="*/ 1164336 h 2682240"/>
              <a:gd name="connsiteX8" fmla="*/ 1481328 w 1481328"/>
              <a:gd name="connsiteY8" fmla="*/ 0 h 2682240"/>
              <a:gd name="connsiteX9" fmla="*/ 1481328 w 1481328"/>
              <a:gd name="connsiteY9" fmla="*/ 0 h 2682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81328" h="2682240">
                <a:moveTo>
                  <a:pt x="0" y="2682240"/>
                </a:moveTo>
                <a:cubicBezTo>
                  <a:pt x="24384" y="2680716"/>
                  <a:pt x="42672" y="2680208"/>
                  <a:pt x="85344" y="2676144"/>
                </a:cubicBezTo>
                <a:cubicBezTo>
                  <a:pt x="128016" y="2672080"/>
                  <a:pt x="202184" y="2670048"/>
                  <a:pt x="256032" y="2657856"/>
                </a:cubicBezTo>
                <a:cubicBezTo>
                  <a:pt x="309880" y="2645664"/>
                  <a:pt x="408432" y="2602992"/>
                  <a:pt x="408432" y="2602992"/>
                </a:cubicBezTo>
                <a:cubicBezTo>
                  <a:pt x="466344" y="2582672"/>
                  <a:pt x="538480" y="2578608"/>
                  <a:pt x="603504" y="2535936"/>
                </a:cubicBezTo>
                <a:cubicBezTo>
                  <a:pt x="668528" y="2493264"/>
                  <a:pt x="709168" y="2469896"/>
                  <a:pt x="798576" y="2346960"/>
                </a:cubicBezTo>
                <a:cubicBezTo>
                  <a:pt x="887984" y="2224024"/>
                  <a:pt x="1052576" y="1995424"/>
                  <a:pt x="1139952" y="1798320"/>
                </a:cubicBezTo>
                <a:cubicBezTo>
                  <a:pt x="1227328" y="1601216"/>
                  <a:pt x="1265936" y="1464056"/>
                  <a:pt x="1322832" y="1164336"/>
                </a:cubicBezTo>
                <a:cubicBezTo>
                  <a:pt x="1379728" y="864616"/>
                  <a:pt x="1481328" y="0"/>
                  <a:pt x="1481328" y="0"/>
                </a:cubicBezTo>
                <a:lnTo>
                  <a:pt x="148132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74081" y="1892317"/>
            <a:ext cx="90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Factors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36178" y="5203898"/>
            <a:ext cx="90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Time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1099185" y="4690110"/>
            <a:ext cx="1140113" cy="5715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76800" y="3640113"/>
            <a:ext cx="186813" cy="627087"/>
          </a:xfrm>
          <a:prstGeom prst="straightConnector1">
            <a:avLst/>
          </a:prstGeom>
          <a:ln w="25400">
            <a:tailEnd type="triangl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19600" y="5281181"/>
            <a:ext cx="1271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1975-92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8353" y="3722277"/>
            <a:ext cx="1001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7?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1099185" y="3878729"/>
            <a:ext cx="4230785" cy="2565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5955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Anomalous History of Anomalies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factors drive expected returns?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078648" y="1976066"/>
            <a:ext cx="0" cy="32278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078648" y="5162341"/>
            <a:ext cx="6686132" cy="41558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2239298" y="4552336"/>
            <a:ext cx="876332" cy="486613"/>
          </a:xfrm>
          <a:custGeom>
            <a:avLst/>
            <a:gdLst>
              <a:gd name="connsiteX0" fmla="*/ 0 w 844377"/>
              <a:gd name="connsiteY0" fmla="*/ 305901 h 1067817"/>
              <a:gd name="connsiteX1" fmla="*/ 757084 w 844377"/>
              <a:gd name="connsiteY1" fmla="*/ 30598 h 1067817"/>
              <a:gd name="connsiteX2" fmla="*/ 835742 w 844377"/>
              <a:gd name="connsiteY2" fmla="*/ 944998 h 1067817"/>
              <a:gd name="connsiteX3" fmla="*/ 825910 w 844377"/>
              <a:gd name="connsiteY3" fmla="*/ 1033488 h 106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4377" h="1067817">
                <a:moveTo>
                  <a:pt x="0" y="305901"/>
                </a:moveTo>
                <a:cubicBezTo>
                  <a:pt x="308897" y="114991"/>
                  <a:pt x="617794" y="-75918"/>
                  <a:pt x="757084" y="30598"/>
                </a:cubicBezTo>
                <a:cubicBezTo>
                  <a:pt x="896374" y="137114"/>
                  <a:pt x="824271" y="777850"/>
                  <a:pt x="835742" y="944998"/>
                </a:cubicBezTo>
                <a:cubicBezTo>
                  <a:pt x="847213" y="1112146"/>
                  <a:pt x="836561" y="1072817"/>
                  <a:pt x="825910" y="1033488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3097162" y="5019184"/>
            <a:ext cx="1047135" cy="258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 23"/>
          <p:cNvSpPr/>
          <p:nvPr/>
        </p:nvSpPr>
        <p:spPr>
          <a:xfrm>
            <a:off x="4144297" y="3876185"/>
            <a:ext cx="1219200" cy="1142364"/>
          </a:xfrm>
          <a:custGeom>
            <a:avLst/>
            <a:gdLst>
              <a:gd name="connsiteX0" fmla="*/ 0 w 1237796"/>
              <a:gd name="connsiteY0" fmla="*/ 1592399 h 1592399"/>
              <a:gd name="connsiteX1" fmla="*/ 279400 w 1237796"/>
              <a:gd name="connsiteY1" fmla="*/ 1485719 h 1592399"/>
              <a:gd name="connsiteX2" fmla="*/ 449580 w 1237796"/>
              <a:gd name="connsiteY2" fmla="*/ 1399359 h 1592399"/>
              <a:gd name="connsiteX3" fmla="*/ 703580 w 1237796"/>
              <a:gd name="connsiteY3" fmla="*/ 1244419 h 1592399"/>
              <a:gd name="connsiteX4" fmla="*/ 861060 w 1237796"/>
              <a:gd name="connsiteY4" fmla="*/ 1097099 h 1592399"/>
              <a:gd name="connsiteX5" fmla="*/ 1046480 w 1237796"/>
              <a:gd name="connsiteY5" fmla="*/ 705939 h 1592399"/>
              <a:gd name="connsiteX6" fmla="*/ 1221740 w 1237796"/>
              <a:gd name="connsiteY6" fmla="*/ 12519 h 1592399"/>
              <a:gd name="connsiteX7" fmla="*/ 1219200 w 1237796"/>
              <a:gd name="connsiteY7" fmla="*/ 1353639 h 159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37796" h="1592399">
                <a:moveTo>
                  <a:pt x="0" y="1592399"/>
                </a:moveTo>
                <a:cubicBezTo>
                  <a:pt x="102235" y="1555145"/>
                  <a:pt x="204470" y="1517892"/>
                  <a:pt x="279400" y="1485719"/>
                </a:cubicBezTo>
                <a:cubicBezTo>
                  <a:pt x="354330" y="1453546"/>
                  <a:pt x="378883" y="1439576"/>
                  <a:pt x="449580" y="1399359"/>
                </a:cubicBezTo>
                <a:cubicBezTo>
                  <a:pt x="520277" y="1359142"/>
                  <a:pt x="635000" y="1294796"/>
                  <a:pt x="703580" y="1244419"/>
                </a:cubicBezTo>
                <a:cubicBezTo>
                  <a:pt x="772160" y="1194042"/>
                  <a:pt x="803910" y="1186846"/>
                  <a:pt x="861060" y="1097099"/>
                </a:cubicBezTo>
                <a:cubicBezTo>
                  <a:pt x="918210" y="1007352"/>
                  <a:pt x="986367" y="886702"/>
                  <a:pt x="1046480" y="705939"/>
                </a:cubicBezTo>
                <a:cubicBezTo>
                  <a:pt x="1106593" y="525176"/>
                  <a:pt x="1192953" y="-95431"/>
                  <a:pt x="1221740" y="12519"/>
                </a:cubicBezTo>
                <a:cubicBezTo>
                  <a:pt x="1250527" y="120469"/>
                  <a:pt x="1234863" y="737054"/>
                  <a:pt x="1219200" y="1353639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329969" y="2138635"/>
            <a:ext cx="1481328" cy="2713100"/>
          </a:xfrm>
          <a:custGeom>
            <a:avLst/>
            <a:gdLst>
              <a:gd name="connsiteX0" fmla="*/ 0 w 1481328"/>
              <a:gd name="connsiteY0" fmla="*/ 2682240 h 2682240"/>
              <a:gd name="connsiteX1" fmla="*/ 85344 w 1481328"/>
              <a:gd name="connsiteY1" fmla="*/ 2676144 h 2682240"/>
              <a:gd name="connsiteX2" fmla="*/ 256032 w 1481328"/>
              <a:gd name="connsiteY2" fmla="*/ 2657856 h 2682240"/>
              <a:gd name="connsiteX3" fmla="*/ 408432 w 1481328"/>
              <a:gd name="connsiteY3" fmla="*/ 2602992 h 2682240"/>
              <a:gd name="connsiteX4" fmla="*/ 603504 w 1481328"/>
              <a:gd name="connsiteY4" fmla="*/ 2535936 h 2682240"/>
              <a:gd name="connsiteX5" fmla="*/ 798576 w 1481328"/>
              <a:gd name="connsiteY5" fmla="*/ 2346960 h 2682240"/>
              <a:gd name="connsiteX6" fmla="*/ 1139952 w 1481328"/>
              <a:gd name="connsiteY6" fmla="*/ 1798320 h 2682240"/>
              <a:gd name="connsiteX7" fmla="*/ 1322832 w 1481328"/>
              <a:gd name="connsiteY7" fmla="*/ 1164336 h 2682240"/>
              <a:gd name="connsiteX8" fmla="*/ 1481328 w 1481328"/>
              <a:gd name="connsiteY8" fmla="*/ 0 h 2682240"/>
              <a:gd name="connsiteX9" fmla="*/ 1481328 w 1481328"/>
              <a:gd name="connsiteY9" fmla="*/ 0 h 2682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81328" h="2682240">
                <a:moveTo>
                  <a:pt x="0" y="2682240"/>
                </a:moveTo>
                <a:cubicBezTo>
                  <a:pt x="24384" y="2680716"/>
                  <a:pt x="42672" y="2680208"/>
                  <a:pt x="85344" y="2676144"/>
                </a:cubicBezTo>
                <a:cubicBezTo>
                  <a:pt x="128016" y="2672080"/>
                  <a:pt x="202184" y="2670048"/>
                  <a:pt x="256032" y="2657856"/>
                </a:cubicBezTo>
                <a:cubicBezTo>
                  <a:pt x="309880" y="2645664"/>
                  <a:pt x="408432" y="2602992"/>
                  <a:pt x="408432" y="2602992"/>
                </a:cubicBezTo>
                <a:cubicBezTo>
                  <a:pt x="466344" y="2582672"/>
                  <a:pt x="538480" y="2578608"/>
                  <a:pt x="603504" y="2535936"/>
                </a:cubicBezTo>
                <a:cubicBezTo>
                  <a:pt x="668528" y="2493264"/>
                  <a:pt x="709168" y="2469896"/>
                  <a:pt x="798576" y="2346960"/>
                </a:cubicBezTo>
                <a:cubicBezTo>
                  <a:pt x="887984" y="2224024"/>
                  <a:pt x="1052576" y="1995424"/>
                  <a:pt x="1139952" y="1798320"/>
                </a:cubicBezTo>
                <a:cubicBezTo>
                  <a:pt x="1227328" y="1601216"/>
                  <a:pt x="1265936" y="1464056"/>
                  <a:pt x="1322832" y="1164336"/>
                </a:cubicBezTo>
                <a:cubicBezTo>
                  <a:pt x="1379728" y="864616"/>
                  <a:pt x="1481328" y="0"/>
                  <a:pt x="1481328" y="0"/>
                </a:cubicBezTo>
                <a:lnTo>
                  <a:pt x="148132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74081" y="1892317"/>
            <a:ext cx="90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Factors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36178" y="5203898"/>
            <a:ext cx="90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Time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1099185" y="4690110"/>
            <a:ext cx="1140113" cy="5715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5391900" y="3611575"/>
            <a:ext cx="159876" cy="1197695"/>
          </a:xfrm>
          <a:prstGeom prst="straightConnector1">
            <a:avLst/>
          </a:prstGeom>
          <a:ln w="25400">
            <a:tailEnd type="triangl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058826" y="5219287"/>
            <a:ext cx="1271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1993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58826" y="2753251"/>
            <a:ext cx="14903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Fama and French (1992):</a:t>
            </a:r>
            <a:b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Mkt, ME &amp; B/M</a:t>
            </a:r>
          </a:p>
          <a:p>
            <a:endParaRPr lang="en-US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5947" y="4677301"/>
            <a:ext cx="1001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3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1104950" y="4836720"/>
            <a:ext cx="4230785" cy="2565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0066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Anomalous History of Anomalies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factors drive expected returns?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078648" y="1976066"/>
            <a:ext cx="0" cy="32278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078648" y="5162341"/>
            <a:ext cx="6686132" cy="41558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2239298" y="4552336"/>
            <a:ext cx="876332" cy="486613"/>
          </a:xfrm>
          <a:custGeom>
            <a:avLst/>
            <a:gdLst>
              <a:gd name="connsiteX0" fmla="*/ 0 w 844377"/>
              <a:gd name="connsiteY0" fmla="*/ 305901 h 1067817"/>
              <a:gd name="connsiteX1" fmla="*/ 757084 w 844377"/>
              <a:gd name="connsiteY1" fmla="*/ 30598 h 1067817"/>
              <a:gd name="connsiteX2" fmla="*/ 835742 w 844377"/>
              <a:gd name="connsiteY2" fmla="*/ 944998 h 1067817"/>
              <a:gd name="connsiteX3" fmla="*/ 825910 w 844377"/>
              <a:gd name="connsiteY3" fmla="*/ 1033488 h 106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4377" h="1067817">
                <a:moveTo>
                  <a:pt x="0" y="305901"/>
                </a:moveTo>
                <a:cubicBezTo>
                  <a:pt x="308897" y="114991"/>
                  <a:pt x="617794" y="-75918"/>
                  <a:pt x="757084" y="30598"/>
                </a:cubicBezTo>
                <a:cubicBezTo>
                  <a:pt x="896374" y="137114"/>
                  <a:pt x="824271" y="777850"/>
                  <a:pt x="835742" y="944998"/>
                </a:cubicBezTo>
                <a:cubicBezTo>
                  <a:pt x="847213" y="1112146"/>
                  <a:pt x="836561" y="1072817"/>
                  <a:pt x="825910" y="1033488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3097162" y="5019184"/>
            <a:ext cx="1047135" cy="258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 23"/>
          <p:cNvSpPr/>
          <p:nvPr/>
        </p:nvSpPr>
        <p:spPr>
          <a:xfrm>
            <a:off x="4144297" y="3876185"/>
            <a:ext cx="1219200" cy="1142364"/>
          </a:xfrm>
          <a:custGeom>
            <a:avLst/>
            <a:gdLst>
              <a:gd name="connsiteX0" fmla="*/ 0 w 1237796"/>
              <a:gd name="connsiteY0" fmla="*/ 1592399 h 1592399"/>
              <a:gd name="connsiteX1" fmla="*/ 279400 w 1237796"/>
              <a:gd name="connsiteY1" fmla="*/ 1485719 h 1592399"/>
              <a:gd name="connsiteX2" fmla="*/ 449580 w 1237796"/>
              <a:gd name="connsiteY2" fmla="*/ 1399359 h 1592399"/>
              <a:gd name="connsiteX3" fmla="*/ 703580 w 1237796"/>
              <a:gd name="connsiteY3" fmla="*/ 1244419 h 1592399"/>
              <a:gd name="connsiteX4" fmla="*/ 861060 w 1237796"/>
              <a:gd name="connsiteY4" fmla="*/ 1097099 h 1592399"/>
              <a:gd name="connsiteX5" fmla="*/ 1046480 w 1237796"/>
              <a:gd name="connsiteY5" fmla="*/ 705939 h 1592399"/>
              <a:gd name="connsiteX6" fmla="*/ 1221740 w 1237796"/>
              <a:gd name="connsiteY6" fmla="*/ 12519 h 1592399"/>
              <a:gd name="connsiteX7" fmla="*/ 1219200 w 1237796"/>
              <a:gd name="connsiteY7" fmla="*/ 1353639 h 159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37796" h="1592399">
                <a:moveTo>
                  <a:pt x="0" y="1592399"/>
                </a:moveTo>
                <a:cubicBezTo>
                  <a:pt x="102235" y="1555145"/>
                  <a:pt x="204470" y="1517892"/>
                  <a:pt x="279400" y="1485719"/>
                </a:cubicBezTo>
                <a:cubicBezTo>
                  <a:pt x="354330" y="1453546"/>
                  <a:pt x="378883" y="1439576"/>
                  <a:pt x="449580" y="1399359"/>
                </a:cubicBezTo>
                <a:cubicBezTo>
                  <a:pt x="520277" y="1359142"/>
                  <a:pt x="635000" y="1294796"/>
                  <a:pt x="703580" y="1244419"/>
                </a:cubicBezTo>
                <a:cubicBezTo>
                  <a:pt x="772160" y="1194042"/>
                  <a:pt x="803910" y="1186846"/>
                  <a:pt x="861060" y="1097099"/>
                </a:cubicBezTo>
                <a:cubicBezTo>
                  <a:pt x="918210" y="1007352"/>
                  <a:pt x="986367" y="886702"/>
                  <a:pt x="1046480" y="705939"/>
                </a:cubicBezTo>
                <a:cubicBezTo>
                  <a:pt x="1106593" y="525176"/>
                  <a:pt x="1192953" y="-95431"/>
                  <a:pt x="1221740" y="12519"/>
                </a:cubicBezTo>
                <a:cubicBezTo>
                  <a:pt x="1250527" y="120469"/>
                  <a:pt x="1234863" y="737054"/>
                  <a:pt x="1219200" y="1353639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329969" y="2138635"/>
            <a:ext cx="1481328" cy="2713100"/>
          </a:xfrm>
          <a:custGeom>
            <a:avLst/>
            <a:gdLst>
              <a:gd name="connsiteX0" fmla="*/ 0 w 1481328"/>
              <a:gd name="connsiteY0" fmla="*/ 2682240 h 2682240"/>
              <a:gd name="connsiteX1" fmla="*/ 85344 w 1481328"/>
              <a:gd name="connsiteY1" fmla="*/ 2676144 h 2682240"/>
              <a:gd name="connsiteX2" fmla="*/ 256032 w 1481328"/>
              <a:gd name="connsiteY2" fmla="*/ 2657856 h 2682240"/>
              <a:gd name="connsiteX3" fmla="*/ 408432 w 1481328"/>
              <a:gd name="connsiteY3" fmla="*/ 2602992 h 2682240"/>
              <a:gd name="connsiteX4" fmla="*/ 603504 w 1481328"/>
              <a:gd name="connsiteY4" fmla="*/ 2535936 h 2682240"/>
              <a:gd name="connsiteX5" fmla="*/ 798576 w 1481328"/>
              <a:gd name="connsiteY5" fmla="*/ 2346960 h 2682240"/>
              <a:gd name="connsiteX6" fmla="*/ 1139952 w 1481328"/>
              <a:gd name="connsiteY6" fmla="*/ 1798320 h 2682240"/>
              <a:gd name="connsiteX7" fmla="*/ 1322832 w 1481328"/>
              <a:gd name="connsiteY7" fmla="*/ 1164336 h 2682240"/>
              <a:gd name="connsiteX8" fmla="*/ 1481328 w 1481328"/>
              <a:gd name="connsiteY8" fmla="*/ 0 h 2682240"/>
              <a:gd name="connsiteX9" fmla="*/ 1481328 w 1481328"/>
              <a:gd name="connsiteY9" fmla="*/ 0 h 2682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81328" h="2682240">
                <a:moveTo>
                  <a:pt x="0" y="2682240"/>
                </a:moveTo>
                <a:cubicBezTo>
                  <a:pt x="24384" y="2680716"/>
                  <a:pt x="42672" y="2680208"/>
                  <a:pt x="85344" y="2676144"/>
                </a:cubicBezTo>
                <a:cubicBezTo>
                  <a:pt x="128016" y="2672080"/>
                  <a:pt x="202184" y="2670048"/>
                  <a:pt x="256032" y="2657856"/>
                </a:cubicBezTo>
                <a:cubicBezTo>
                  <a:pt x="309880" y="2645664"/>
                  <a:pt x="408432" y="2602992"/>
                  <a:pt x="408432" y="2602992"/>
                </a:cubicBezTo>
                <a:cubicBezTo>
                  <a:pt x="466344" y="2582672"/>
                  <a:pt x="538480" y="2578608"/>
                  <a:pt x="603504" y="2535936"/>
                </a:cubicBezTo>
                <a:cubicBezTo>
                  <a:pt x="668528" y="2493264"/>
                  <a:pt x="709168" y="2469896"/>
                  <a:pt x="798576" y="2346960"/>
                </a:cubicBezTo>
                <a:cubicBezTo>
                  <a:pt x="887984" y="2224024"/>
                  <a:pt x="1052576" y="1995424"/>
                  <a:pt x="1139952" y="1798320"/>
                </a:cubicBezTo>
                <a:cubicBezTo>
                  <a:pt x="1227328" y="1601216"/>
                  <a:pt x="1265936" y="1464056"/>
                  <a:pt x="1322832" y="1164336"/>
                </a:cubicBezTo>
                <a:cubicBezTo>
                  <a:pt x="1379728" y="864616"/>
                  <a:pt x="1481328" y="0"/>
                  <a:pt x="1481328" y="0"/>
                </a:cubicBezTo>
                <a:lnTo>
                  <a:pt x="148132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74081" y="1892317"/>
            <a:ext cx="90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Factors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36178" y="5203898"/>
            <a:ext cx="90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Time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1099185" y="4690110"/>
            <a:ext cx="1140113" cy="5715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6165669" y="2352399"/>
            <a:ext cx="514092" cy="391595"/>
          </a:xfrm>
          <a:prstGeom prst="straightConnector1">
            <a:avLst/>
          </a:prstGeom>
          <a:ln w="25400">
            <a:tailEnd type="triangl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442523" y="5246345"/>
            <a:ext cx="1271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Now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89418" y="2721730"/>
            <a:ext cx="14903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“Anomalies” no longer anomalous</a:t>
            </a:r>
          </a:p>
          <a:p>
            <a:endParaRPr lang="en-US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7802" y="2159219"/>
            <a:ext cx="1001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97? </a:t>
            </a:r>
            <a:b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400?</a:t>
            </a:r>
          </a:p>
        </p:txBody>
      </p:sp>
      <p:cxnSp>
        <p:nvCxnSpPr>
          <p:cNvPr id="21" name="Straight Connector 20"/>
          <p:cNvCxnSpPr>
            <a:endCxn id="20" idx="0"/>
          </p:cNvCxnSpPr>
          <p:nvPr/>
        </p:nvCxnSpPr>
        <p:spPr>
          <a:xfrm flipH="1">
            <a:off x="1078649" y="2153978"/>
            <a:ext cx="5732650" cy="524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4701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Embarrassment of Riches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responses to so many anomalies:</a:t>
            </a:r>
            <a:br>
              <a:rPr lang="en-US" dirty="0"/>
            </a:br>
            <a:endParaRPr lang="en-US" sz="1400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Need another great consolidation to reduce the number of puzzling facts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Fama and French (2015), </a:t>
            </a:r>
            <a:r>
              <a:rPr lang="en-US" dirty="0" err="1"/>
              <a:t>Novy</a:t>
            </a:r>
            <a:r>
              <a:rPr lang="en-US" dirty="0"/>
              <a:t>-Marx (2013), </a:t>
            </a:r>
            <a:r>
              <a:rPr lang="en-US" dirty="0" err="1"/>
              <a:t>Hou</a:t>
            </a:r>
            <a:r>
              <a:rPr lang="en-US" dirty="0"/>
              <a:t> </a:t>
            </a:r>
            <a:r>
              <a:rPr lang="en-US" dirty="0" err="1"/>
              <a:t>Xue</a:t>
            </a:r>
            <a:r>
              <a:rPr lang="en-US" dirty="0"/>
              <a:t> and Zhang (2015), Stambaugh and Yuan (2016), Daniel Hirshleifer and Sun (2016)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BUT Jacobs and Muller (2015) – 42 out of 161 significant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/>
              <a:t>Need to start thinking about anomalies </a:t>
            </a:r>
            <a:r>
              <a:rPr lang="en-US" i="1" dirty="0"/>
              <a:t>as a whole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McLean and Pontiff (2016), this paper</a:t>
            </a:r>
          </a:p>
        </p:txBody>
      </p:sp>
    </p:spTree>
    <p:extLst>
      <p:ext uri="{BB962C8B-B14F-4D97-AF65-F5344CB8AC3E}">
        <p14:creationId xmlns:p14="http://schemas.microsoft.com/office/powerpoint/2010/main" val="348877993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37014</TotalTime>
  <Words>962</Words>
  <Application>Microsoft Office PowerPoint</Application>
  <PresentationFormat>On-screen Show (4:3)</PresentationFormat>
  <Paragraphs>179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Default Design</vt:lpstr>
      <vt:lpstr>Discussion of  ‘Anomalies and News’</vt:lpstr>
      <vt:lpstr>The Anomalous History of Anomalies</vt:lpstr>
      <vt:lpstr>The Anomalous History of Anomalies</vt:lpstr>
      <vt:lpstr>The Anomalous History of Anomalies</vt:lpstr>
      <vt:lpstr>The Anomalous History of Anomalies</vt:lpstr>
      <vt:lpstr>The Anomalous History of Anomalies</vt:lpstr>
      <vt:lpstr>The Anomalous History of Anomalies</vt:lpstr>
      <vt:lpstr>The Anomalous History of Anomalies</vt:lpstr>
      <vt:lpstr>An Embarrassment of Riches</vt:lpstr>
      <vt:lpstr>Anomalies and News: Two Great Tastes That Go Great Together</vt:lpstr>
      <vt:lpstr>Another Puzzle</vt:lpstr>
      <vt:lpstr>Another Puzzle</vt:lpstr>
      <vt:lpstr>News as Surprises, News as Information</vt:lpstr>
      <vt:lpstr>Possible reasons</vt:lpstr>
      <vt:lpstr>News as Surprises, News as Information</vt:lpstr>
      <vt:lpstr>Ruling out other risk explanations</vt:lpstr>
      <vt:lpstr>Multi-Factor Risk Explanations</vt:lpstr>
      <vt:lpstr>Data-Mining Tests</vt:lpstr>
      <vt:lpstr>Data-Mining Tests</vt:lpstr>
      <vt:lpstr>Other Suggestions (1)</vt:lpstr>
      <vt:lpstr>Other Suggestions (2)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Solomon</dc:creator>
  <cp:lastModifiedBy>Milton Friedman</cp:lastModifiedBy>
  <cp:revision>915</cp:revision>
  <dcterms:created xsi:type="dcterms:W3CDTF">2006-10-18T02:33:47Z</dcterms:created>
  <dcterms:modified xsi:type="dcterms:W3CDTF">2017-01-03T23:26:14Z</dcterms:modified>
</cp:coreProperties>
</file>