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03" r:id="rId2"/>
    <p:sldId id="659" r:id="rId3"/>
    <p:sldId id="660" r:id="rId4"/>
    <p:sldId id="667" r:id="rId5"/>
    <p:sldId id="670" r:id="rId6"/>
    <p:sldId id="664" r:id="rId7"/>
    <p:sldId id="665" r:id="rId8"/>
    <p:sldId id="666" r:id="rId9"/>
    <p:sldId id="615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8D1E"/>
    <a:srgbClr val="F79A2D"/>
    <a:srgbClr val="98012E"/>
    <a:srgbClr val="9E2240"/>
    <a:srgbClr val="E7BC03"/>
    <a:srgbClr val="9D2323"/>
    <a:srgbClr val="FCBB04"/>
    <a:srgbClr val="A11F28"/>
    <a:srgbClr val="A9172F"/>
    <a:srgbClr val="B50B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0929"/>
  </p:normalViewPr>
  <p:slideViewPr>
    <p:cSldViewPr>
      <p:cViewPr varScale="1">
        <p:scale>
          <a:sx n="142" d="100"/>
          <a:sy n="142" d="100"/>
        </p:scale>
        <p:origin x="125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91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1D379-538E-4D59-A3E4-E1A8A10BB2FF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5EDB4-B5B8-411F-A6F2-BC84A61B3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3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DC798-4922-4FC5-ABF2-BEF3C3257AFB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FF9B6-FB32-455F-ABF1-B8B3233480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42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F9B6-FB32-455F-ABF1-B8B32334808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06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F9B6-FB32-455F-ABF1-B8B32334808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07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F9B6-FB32-455F-ABF1-B8B32334808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70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F9B6-FB32-455F-ABF1-B8B32334808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2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F9B6-FB32-455F-ABF1-B8B32334808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9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F9B6-FB32-455F-ABF1-B8B32334808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8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F9B6-FB32-455F-ABF1-B8B32334808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80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F9B6-FB32-455F-ABF1-B8B32334808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45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50" name="Picture 2" descr="Image result for Boston College carroll school of management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74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152400"/>
            <a:ext cx="20574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0198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800"/>
              </a:spcAft>
              <a:defRPr sz="240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00000"/>
              </a:lnSpc>
              <a:spcAft>
                <a:spcPts val="800"/>
              </a:spcAft>
              <a:defRPr sz="200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00000"/>
              </a:lnSpc>
              <a:spcAft>
                <a:spcPts val="800"/>
              </a:spcAft>
              <a:defRPr sz="180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00000"/>
              </a:lnSpc>
              <a:spcAft>
                <a:spcPts val="800"/>
              </a:spcAft>
              <a:defRPr sz="160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00000"/>
              </a:lnSpc>
              <a:spcAft>
                <a:spcPts val="800"/>
              </a:spcAft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6200" y="6611778"/>
            <a:ext cx="3429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  <a:latin typeface="Calibri Light" panose="020F0302020204030204" pitchFamily="34" charset="0"/>
              </a:rPr>
              <a:t>Solomon on </a:t>
            </a:r>
            <a:r>
              <a:rPr lang="en-US" sz="1400" baseline="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Henderson, Pearson &amp; Wang</a:t>
            </a:r>
            <a:endParaRPr lang="en-US" sz="1400" baseline="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34000" y="6611778"/>
            <a:ext cx="370189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baseline="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Retail Derivatives and Sentiment</a:t>
            </a:r>
            <a:endParaRPr lang="en-US" sz="1400" baseline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066800"/>
            <a:ext cx="35814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066800"/>
            <a:ext cx="35814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562724"/>
            <a:ext cx="9144000" cy="295275"/>
          </a:xfrm>
          <a:prstGeom prst="rect">
            <a:avLst/>
          </a:prstGeom>
          <a:solidFill>
            <a:srgbClr val="98012E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98012E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066800"/>
            <a:ext cx="7315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755552"/>
            <a:ext cx="9144000" cy="50800"/>
          </a:xfrm>
          <a:prstGeom prst="rect">
            <a:avLst/>
          </a:prstGeom>
          <a:solidFill>
            <a:srgbClr val="F38D1E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4" descr="Related image"/>
          <p:cNvSpPr>
            <a:spLocks noChangeAspect="1" noChangeArrowheads="1"/>
          </p:cNvSpPr>
          <p:nvPr userDrawn="1"/>
        </p:nvSpPr>
        <p:spPr bwMode="auto">
          <a:xfrm>
            <a:off x="11582400" y="-2611120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910" y="254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Image result for Boston College logo"/>
          <p:cNvSpPr>
            <a:spLocks noChangeAspect="1" noChangeArrowheads="1"/>
          </p:cNvSpPr>
          <p:nvPr userDrawn="1"/>
        </p:nvSpPr>
        <p:spPr bwMode="auto">
          <a:xfrm>
            <a:off x="4943475" y="4894383"/>
            <a:ext cx="271973" cy="27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Image result for Boston College carroll school of management logo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16565" r="2560" b="54203"/>
          <a:stretch/>
        </p:blipFill>
        <p:spPr bwMode="auto">
          <a:xfrm>
            <a:off x="3371849" y="6625408"/>
            <a:ext cx="2095501" cy="16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aseline="0">
          <a:solidFill>
            <a:schemeClr val="bg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aseline="0">
          <a:solidFill>
            <a:schemeClr val="tx1"/>
          </a:solidFill>
          <a:latin typeface="Calibri Light" panose="020F03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aseline="0">
          <a:solidFill>
            <a:schemeClr val="tx1"/>
          </a:solidFill>
          <a:latin typeface="Calibri Light" panose="020F03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aseline="0">
          <a:solidFill>
            <a:schemeClr val="tx1"/>
          </a:solidFill>
          <a:latin typeface="Calibri Light" panose="020F03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aseline="0">
          <a:solidFill>
            <a:schemeClr val="tx1"/>
          </a:solidFill>
          <a:latin typeface="Calibri Light" panose="020F03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470025"/>
          </a:xfrm>
        </p:spPr>
        <p:txBody>
          <a:bodyPr/>
          <a:lstStyle/>
          <a:p>
            <a:pPr algn="ctr"/>
            <a:r>
              <a:rPr lang="en-US" sz="2400" dirty="0"/>
              <a:t>Discussion of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800" dirty="0"/>
              <a:t>“Retail Derivatives and Sentiment</a:t>
            </a:r>
            <a:r>
              <a:rPr lang="en-US" sz="2800" dirty="0" smtClean="0"/>
              <a:t>: A </a:t>
            </a:r>
            <a:r>
              <a:rPr lang="en-US" sz="2800" dirty="0"/>
              <a:t>Sentiment Measure Constructed from Issuances of Retail Structured Equity</a:t>
            </a:r>
            <a:br>
              <a:rPr lang="en-US" sz="2800" dirty="0"/>
            </a:br>
            <a:r>
              <a:rPr lang="en-US" sz="2800" dirty="0"/>
              <a:t>Products”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819400"/>
            <a:ext cx="7772400" cy="1752600"/>
          </a:xfrm>
        </p:spPr>
        <p:txBody>
          <a:bodyPr/>
          <a:lstStyle/>
          <a:p>
            <a:r>
              <a:rPr lang="en-US" sz="2400" dirty="0"/>
              <a:t>Paper by:</a:t>
            </a:r>
          </a:p>
          <a:p>
            <a:r>
              <a:rPr lang="en-US" sz="2400" dirty="0"/>
              <a:t>Brian J. </a:t>
            </a:r>
            <a:r>
              <a:rPr lang="en-US" sz="2400" dirty="0" smtClean="0"/>
              <a:t>Henderson (GWU)</a:t>
            </a:r>
            <a:br>
              <a:rPr lang="en-US" sz="2400" dirty="0" smtClean="0"/>
            </a:br>
            <a:r>
              <a:rPr lang="en-US" sz="2400" dirty="0" smtClean="0"/>
              <a:t>Neil </a:t>
            </a:r>
            <a:r>
              <a:rPr lang="en-US" sz="2400" dirty="0"/>
              <a:t>D. </a:t>
            </a:r>
            <a:r>
              <a:rPr lang="en-US" sz="2400" dirty="0" smtClean="0"/>
              <a:t>Pearson (Illinois)</a:t>
            </a:r>
            <a:br>
              <a:rPr lang="en-US" sz="2400" dirty="0" smtClean="0"/>
            </a:br>
            <a:r>
              <a:rPr lang="en-US" sz="2400" dirty="0" smtClean="0"/>
              <a:t>Li Wang (Case Western)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Discussion </a:t>
            </a:r>
            <a:r>
              <a:rPr lang="en-US" sz="2400" dirty="0"/>
              <a:t>by:</a:t>
            </a:r>
            <a:endParaRPr lang="en-US" sz="900" dirty="0"/>
          </a:p>
          <a:p>
            <a:r>
              <a:rPr lang="en-US" sz="2400" dirty="0" smtClean="0"/>
              <a:t>David </a:t>
            </a:r>
            <a:r>
              <a:rPr lang="en-US" sz="2400" dirty="0"/>
              <a:t>Solomon </a:t>
            </a:r>
            <a:r>
              <a:rPr lang="en-US" sz="2000" dirty="0"/>
              <a:t>(Boston College)</a:t>
            </a:r>
          </a:p>
          <a:p>
            <a:r>
              <a:rPr lang="en-US" sz="2400" dirty="0" smtClean="0"/>
              <a:t>American Finance Association Meetings, January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</a:t>
            </a:r>
            <a:r>
              <a:rPr lang="en-US" sz="2400" dirty="0" smtClean="0"/>
              <a:t>2021</a:t>
            </a:r>
            <a:endParaRPr lang="en-US" sz="24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540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Siren-Song of Sentiment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Weak Law of Behavioral Finance:</a:t>
            </a:r>
          </a:p>
          <a:p>
            <a:pPr lvl="1"/>
            <a:r>
              <a:rPr lang="en-US" dirty="0" smtClean="0"/>
              <a:t>Sooner or later, everyone writes an alpha paper</a:t>
            </a:r>
          </a:p>
          <a:p>
            <a:endParaRPr lang="en-US" dirty="0" smtClean="0"/>
          </a:p>
          <a:p>
            <a:r>
              <a:rPr lang="en-US" dirty="0" smtClean="0"/>
              <a:t>The Strong Law of Behavioral Finance:</a:t>
            </a:r>
          </a:p>
          <a:p>
            <a:pPr lvl="1"/>
            <a:r>
              <a:rPr lang="en-US" dirty="0" smtClean="0"/>
              <a:t>Sooner or later, everyone writes a sentiment paper</a:t>
            </a:r>
          </a:p>
          <a:p>
            <a:pPr lvl="1"/>
            <a:endParaRPr lang="en-US" dirty="0"/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It’s so damn interesting</a:t>
            </a:r>
          </a:p>
          <a:p>
            <a:pPr lvl="1"/>
            <a:r>
              <a:rPr lang="en-US" dirty="0" smtClean="0"/>
              <a:t>Every now and again, really weird stuff happens that cries out for an explanation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4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Siren-Song of Sentiment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08" y="3014616"/>
            <a:ext cx="4019790" cy="2971800"/>
          </a:xfrm>
          <a:prstGeom prst="rect">
            <a:avLst/>
          </a:prstGeom>
        </p:spPr>
      </p:pic>
      <p:pic>
        <p:nvPicPr>
          <p:cNvPr id="1026" name="Picture 2" descr="Image result for image pets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815" y="1643016"/>
            <a:ext cx="1216025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2517415" y="1642475"/>
            <a:ext cx="1447800" cy="687658"/>
          </a:xfrm>
          <a:prstGeom prst="wedgeRoundRectCallout">
            <a:avLst>
              <a:gd name="adj1" fmla="val -76768"/>
              <a:gd name="adj2" fmla="val 3811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Look at me, I’m a bubble! 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8" name="Picture 4" descr="Image result for image s&amp;P5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459" y="1645164"/>
            <a:ext cx="1135319" cy="67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6035622" y="957506"/>
            <a:ext cx="1493581" cy="687658"/>
          </a:xfrm>
          <a:prstGeom prst="wedgeRoundRectCallout">
            <a:avLst>
              <a:gd name="adj1" fmla="val -79754"/>
              <a:gd name="adj2" fmla="val 7702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 earned </a:t>
            </a:r>
            <a:r>
              <a:rPr lang="en-US" sz="1600" dirty="0" smtClean="0">
                <a:solidFill>
                  <a:schemeClr val="tx1"/>
                </a:solidFill>
              </a:rPr>
              <a:t>115% </a:t>
            </a:r>
            <a:r>
              <a:rPr lang="en-US" sz="1600" dirty="0" smtClean="0">
                <a:solidFill>
                  <a:schemeClr val="tx1"/>
                </a:solidFill>
              </a:rPr>
              <a:t>since 2013!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1212" y="2338635"/>
            <a:ext cx="879749" cy="838200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6177505" y="1731449"/>
            <a:ext cx="1632290" cy="795328"/>
          </a:xfrm>
          <a:prstGeom prst="wedgeRoundRectCallout">
            <a:avLst>
              <a:gd name="adj1" fmla="val 79522"/>
              <a:gd name="adj2" fmla="val 9108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That’s </a:t>
            </a:r>
            <a:r>
              <a:rPr lang="en-US" sz="1600" dirty="0" smtClean="0">
                <a:solidFill>
                  <a:schemeClr val="tx1"/>
                </a:solidFill>
              </a:rPr>
              <a:t>cute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5828" y="3312343"/>
            <a:ext cx="4002444" cy="257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6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Cochrane Critique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467600" cy="5029200"/>
          </a:xfrm>
        </p:spPr>
        <p:txBody>
          <a:bodyPr/>
          <a:lstStyle/>
          <a:p>
            <a:r>
              <a:rPr lang="en-US" dirty="0" smtClean="0"/>
              <a:t>“Good behavioral finance starts with psychology”</a:t>
            </a:r>
          </a:p>
          <a:p>
            <a:pPr lvl="1"/>
            <a:r>
              <a:rPr lang="en-US" dirty="0" smtClean="0"/>
              <a:t>John Cochrane</a:t>
            </a:r>
          </a:p>
          <a:p>
            <a:pPr lvl="1"/>
            <a:endParaRPr lang="en-US" sz="800" dirty="0" smtClean="0"/>
          </a:p>
          <a:p>
            <a:r>
              <a:rPr lang="en-US" dirty="0"/>
              <a:t>Sentiment scores very poorly under this metric </a:t>
            </a:r>
          </a:p>
          <a:p>
            <a:endParaRPr lang="en-US" sz="800" dirty="0"/>
          </a:p>
          <a:p>
            <a:r>
              <a:rPr lang="en-US" dirty="0"/>
              <a:t>“Common judgment errors made by a substantial number of investors” (Shleifer (2000))</a:t>
            </a:r>
          </a:p>
          <a:p>
            <a:endParaRPr lang="en-US" sz="800" dirty="0"/>
          </a:p>
          <a:p>
            <a:r>
              <a:rPr lang="en-US" dirty="0"/>
              <a:t>Without further elaboration, no predictions </a:t>
            </a:r>
            <a:r>
              <a:rPr lang="en-US" dirty="0" smtClean="0"/>
              <a:t>about Direction, Timing, Magnitude, Cause</a:t>
            </a:r>
            <a:endParaRPr lang="en-US" dirty="0"/>
          </a:p>
          <a:p>
            <a:endParaRPr lang="en-US" sz="800" dirty="0"/>
          </a:p>
          <a:p>
            <a:r>
              <a:rPr lang="en-US" dirty="0"/>
              <a:t>How do I measure it? How do I </a:t>
            </a:r>
            <a:r>
              <a:rPr lang="en-US" i="1" dirty="0"/>
              <a:t>falsify </a:t>
            </a:r>
            <a:r>
              <a:rPr lang="en-US" dirty="0"/>
              <a:t>it?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00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“Judgment Errors”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467600" cy="5029200"/>
          </a:xfrm>
        </p:spPr>
        <p:txBody>
          <a:bodyPr/>
          <a:lstStyle/>
          <a:p>
            <a:r>
              <a:rPr lang="en-US" dirty="0" smtClean="0"/>
              <a:t>Approach 1: Measure errors, if not judgment </a:t>
            </a:r>
          </a:p>
          <a:p>
            <a:pPr lvl="1"/>
            <a:r>
              <a:rPr lang="en-US" dirty="0" smtClean="0"/>
              <a:t>Amalgamate things likely to be errors</a:t>
            </a:r>
          </a:p>
          <a:p>
            <a:pPr lvl="1"/>
            <a:r>
              <a:rPr lang="en-US" dirty="0" smtClean="0"/>
              <a:t>Closed end fund discount, share turnover, # IPOs, Share of equity issues, dividend premium(…) Baker and </a:t>
            </a:r>
            <a:r>
              <a:rPr lang="en-US" dirty="0" err="1" smtClean="0"/>
              <a:t>Wurgler</a:t>
            </a:r>
            <a:r>
              <a:rPr lang="en-US" dirty="0" smtClean="0"/>
              <a:t> (2007)</a:t>
            </a:r>
          </a:p>
          <a:p>
            <a:pPr lvl="1"/>
            <a:r>
              <a:rPr lang="en-US" dirty="0" smtClean="0"/>
              <a:t>Principal components, </a:t>
            </a:r>
            <a:r>
              <a:rPr lang="en-US" dirty="0" err="1" smtClean="0"/>
              <a:t>orthogonalize</a:t>
            </a:r>
            <a:r>
              <a:rPr lang="en-US" dirty="0" smtClean="0"/>
              <a:t> to economic </a:t>
            </a:r>
            <a:r>
              <a:rPr lang="en-US" dirty="0" smtClean="0"/>
              <a:t>variables</a:t>
            </a:r>
          </a:p>
          <a:p>
            <a:pPr lvl="1"/>
            <a:r>
              <a:rPr lang="en-US" dirty="0" smtClean="0"/>
              <a:t>This paper: New source of likely errors via retail structured equity products</a:t>
            </a:r>
            <a:endParaRPr lang="en-US" dirty="0" smtClean="0"/>
          </a:p>
          <a:p>
            <a:pPr lvl="1"/>
            <a:endParaRPr lang="en-US" sz="800" dirty="0"/>
          </a:p>
          <a:p>
            <a:r>
              <a:rPr lang="en-US" dirty="0" smtClean="0"/>
              <a:t>Approach 2: Measure judgment, if not errors</a:t>
            </a:r>
          </a:p>
          <a:p>
            <a:pPr lvl="1"/>
            <a:r>
              <a:rPr lang="en-US" dirty="0"/>
              <a:t>Shleifer and Greenwood (2014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Measure expectations directly via surveys. </a:t>
            </a:r>
          </a:p>
        </p:txBody>
      </p:sp>
    </p:spTree>
    <p:extLst>
      <p:ext uri="{BB962C8B-B14F-4D97-AF65-F5344CB8AC3E}">
        <p14:creationId xmlns:p14="http://schemas.microsoft.com/office/powerpoint/2010/main" val="65095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Dumb Money on Steroids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467600" cy="5029200"/>
          </a:xfrm>
        </p:spPr>
        <p:txBody>
          <a:bodyPr/>
          <a:lstStyle/>
          <a:p>
            <a:r>
              <a:rPr lang="en-US" dirty="0" smtClean="0"/>
              <a:t>Find what the dumbest people are buying: investors in Structured Equity Products for single name stocks</a:t>
            </a:r>
          </a:p>
          <a:p>
            <a:pPr lvl="1"/>
            <a:r>
              <a:rPr lang="en-US" dirty="0" smtClean="0"/>
              <a:t>Astonishingly bad value: -8% alpha (Henderson &amp; Pearson 2011)</a:t>
            </a:r>
          </a:p>
          <a:p>
            <a:pPr lvl="1"/>
            <a:r>
              <a:rPr lang="en-US" dirty="0" smtClean="0"/>
              <a:t>The problem is the </a:t>
            </a:r>
            <a:r>
              <a:rPr lang="en-US" i="1" dirty="0" smtClean="0"/>
              <a:t>structure</a:t>
            </a:r>
            <a:r>
              <a:rPr lang="en-US" dirty="0" smtClean="0"/>
              <a:t>, not necessarily underlying stock</a:t>
            </a:r>
          </a:p>
          <a:p>
            <a:pPr lvl="1"/>
            <a:endParaRPr lang="en-US" sz="800" dirty="0"/>
          </a:p>
          <a:p>
            <a:r>
              <a:rPr lang="en-US" dirty="0" smtClean="0"/>
              <a:t>The tension: dumb is random (or is it?)</a:t>
            </a:r>
          </a:p>
          <a:p>
            <a:endParaRPr lang="en-US" sz="800" dirty="0"/>
          </a:p>
          <a:p>
            <a:r>
              <a:rPr lang="en-US" dirty="0" smtClean="0"/>
              <a:t>Dumb people find a way to get anti-information?</a:t>
            </a:r>
          </a:p>
          <a:p>
            <a:pPr lvl="1"/>
            <a:r>
              <a:rPr lang="en-US" dirty="0" smtClean="0"/>
              <a:t>E.g. Disposition effect leads to negative momentum trades</a:t>
            </a:r>
          </a:p>
          <a:p>
            <a:pPr lvl="1"/>
            <a:endParaRPr lang="en-US" sz="800" dirty="0"/>
          </a:p>
          <a:p>
            <a:r>
              <a:rPr lang="en-US" dirty="0" smtClean="0"/>
              <a:t>Dumb trades are random but correlated, leading to overvaluation?</a:t>
            </a:r>
          </a:p>
          <a:p>
            <a:pPr lvl="1"/>
            <a:r>
              <a:rPr lang="en-US" dirty="0" smtClean="0"/>
              <a:t>Argued here, but would be good to see direct evidence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51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Mistakes vs Understanding Them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467600" cy="5029200"/>
          </a:xfrm>
        </p:spPr>
        <p:txBody>
          <a:bodyPr/>
          <a:lstStyle/>
          <a:p>
            <a:r>
              <a:rPr lang="en-US" dirty="0" smtClean="0"/>
              <a:t>Dollar value is small in SEP relative to market cap, so claim is that has to be a proxy</a:t>
            </a:r>
          </a:p>
          <a:p>
            <a:pPr lvl="1"/>
            <a:r>
              <a:rPr lang="en-US" dirty="0" smtClean="0"/>
              <a:t>Is this true? How large are these relative to volume?</a:t>
            </a:r>
          </a:p>
          <a:p>
            <a:pPr lvl="1"/>
            <a:endParaRPr lang="en-US" sz="800" dirty="0"/>
          </a:p>
          <a:p>
            <a:r>
              <a:rPr lang="en-US" dirty="0" smtClean="0"/>
              <a:t>Do hedging trades for the structure part add to this?</a:t>
            </a:r>
          </a:p>
          <a:p>
            <a:pPr lvl="1"/>
            <a:r>
              <a:rPr lang="en-US" dirty="0" smtClean="0"/>
              <a:t>Maybe explain relationship to Option-to-Stock predictability </a:t>
            </a:r>
          </a:p>
          <a:p>
            <a:endParaRPr lang="en-US" sz="800" dirty="0"/>
          </a:p>
          <a:p>
            <a:r>
              <a:rPr lang="en-US" dirty="0" smtClean="0"/>
              <a:t>What does the structure actually produce?</a:t>
            </a:r>
          </a:p>
          <a:p>
            <a:pPr lvl="1"/>
            <a:r>
              <a:rPr lang="en-US" dirty="0" smtClean="0"/>
              <a:t>Seems like the really interesting part of SEPs – what are investors chasing relative to the stock itself? How does structure change with past returns of the stock?</a:t>
            </a:r>
          </a:p>
          <a:p>
            <a:pPr lvl="1"/>
            <a:endParaRPr lang="en-US" sz="800" dirty="0"/>
          </a:p>
          <a:p>
            <a:r>
              <a:rPr lang="en-US" dirty="0"/>
              <a:t>M</a:t>
            </a:r>
            <a:r>
              <a:rPr lang="en-US" dirty="0" smtClean="0"/>
              <a:t>ost novel part of the data – make more use of 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59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Alphas and Dollars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14400"/>
            <a:ext cx="7467600" cy="5029200"/>
          </a:xfrm>
        </p:spPr>
        <p:txBody>
          <a:bodyPr/>
          <a:lstStyle/>
          <a:p>
            <a:r>
              <a:rPr lang="en-US" dirty="0" smtClean="0"/>
              <a:t>Alphas are large, statistically significant, using a short time period, recent data, surviving tons of controls</a:t>
            </a:r>
          </a:p>
          <a:p>
            <a:pPr lvl="1"/>
            <a:r>
              <a:rPr lang="en-US" dirty="0" smtClean="0"/>
              <a:t>Impressive!</a:t>
            </a:r>
          </a:p>
          <a:p>
            <a:endParaRPr lang="en-US" sz="800" dirty="0"/>
          </a:p>
          <a:p>
            <a:r>
              <a:rPr lang="en-US" dirty="0" smtClean="0"/>
              <a:t>One worry – results only large when using “value-weighted” (really dollar-weighted) stocks</a:t>
            </a:r>
          </a:p>
          <a:p>
            <a:endParaRPr lang="en-US" sz="800" dirty="0"/>
          </a:p>
          <a:p>
            <a:r>
              <a:rPr lang="en-US" dirty="0" smtClean="0"/>
              <a:t>How many stocks are we actually talking about? </a:t>
            </a:r>
          </a:p>
          <a:p>
            <a:pPr lvl="1"/>
            <a:r>
              <a:rPr lang="en-US" dirty="0" smtClean="0"/>
              <a:t>When dollar-weighted, what’s the effective number of stocks per portfolio (not an obvious question! Worth pondering)</a:t>
            </a:r>
          </a:p>
          <a:p>
            <a:pPr lvl="1"/>
            <a:endParaRPr lang="en-US" sz="800" dirty="0" smtClean="0"/>
          </a:p>
          <a:p>
            <a:r>
              <a:rPr lang="en-US" dirty="0" smtClean="0"/>
              <a:t>If returns only come from a very small number of lousy stocks, may explain why they survive controls. </a:t>
            </a:r>
          </a:p>
          <a:p>
            <a:pPr lvl="1"/>
            <a:r>
              <a:rPr lang="en-US" dirty="0" smtClean="0"/>
              <a:t>Summary stats would help greatly here.</a:t>
            </a:r>
          </a:p>
          <a:p>
            <a:pPr marL="914400" lvl="2" indent="0">
              <a:buNone/>
            </a:pPr>
            <a:r>
              <a:rPr lang="en-US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39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467600" cy="5029200"/>
          </a:xfrm>
        </p:spPr>
        <p:txBody>
          <a:bodyPr/>
          <a:lstStyle/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219200" y="1219200"/>
            <a:ext cx="7467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har char="•"/>
              <a:defRPr sz="24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742950" indent="-285750" algn="l" rtl="0" fontAlgn="base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har char="–"/>
              <a:defRPr sz="200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43000" indent="-228600" algn="l" rtl="0" fontAlgn="base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har char="•"/>
              <a:defRPr sz="180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600200" indent="-228600" algn="l" rtl="0" fontAlgn="base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har char="–"/>
              <a:defRPr sz="160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7400" indent="-228600" algn="l" rtl="0" fontAlgn="base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har char="»"/>
              <a:defRPr sz="14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Interesting new way of identifying retail-based sentiment</a:t>
            </a:r>
          </a:p>
          <a:p>
            <a:endParaRPr lang="en-US" kern="0" dirty="0"/>
          </a:p>
          <a:p>
            <a:r>
              <a:rPr lang="en-US" kern="0" dirty="0" smtClean="0"/>
              <a:t>Still unclear what it measures</a:t>
            </a:r>
          </a:p>
          <a:p>
            <a:endParaRPr lang="en-US" kern="0" dirty="0"/>
          </a:p>
          <a:p>
            <a:r>
              <a:rPr lang="en-US" kern="0" dirty="0" smtClean="0"/>
              <a:t>“Structured” part of structured equity is a gold mine worth exploring more</a:t>
            </a:r>
          </a:p>
          <a:p>
            <a:endParaRPr lang="en-US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5623563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40008</TotalTime>
  <Words>570</Words>
  <Application>Microsoft Office PowerPoint</Application>
  <PresentationFormat>On-screen Show (4:3)</PresentationFormat>
  <Paragraphs>91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Default Design</vt:lpstr>
      <vt:lpstr>Discussion of “Retail Derivatives and Sentiment: A Sentiment Measure Constructed from Issuances of Retail Structured Equity Products”</vt:lpstr>
      <vt:lpstr>The Siren-Song of Sentiment</vt:lpstr>
      <vt:lpstr>The Siren-Song of Sentiment</vt:lpstr>
      <vt:lpstr>The Cochrane Critique</vt:lpstr>
      <vt:lpstr>“Judgment Errors”</vt:lpstr>
      <vt:lpstr>Dumb Money on Steroids</vt:lpstr>
      <vt:lpstr>Identifying Mistakes vs Understanding Them</vt:lpstr>
      <vt:lpstr>Alphas and Dollars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Solomon</dc:creator>
  <cp:lastModifiedBy>Milton Friedman</cp:lastModifiedBy>
  <cp:revision>1121</cp:revision>
  <dcterms:created xsi:type="dcterms:W3CDTF">2006-10-18T02:33:47Z</dcterms:created>
  <dcterms:modified xsi:type="dcterms:W3CDTF">2020-12-28T22:10:42Z</dcterms:modified>
</cp:coreProperties>
</file>