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463" r:id="rId3"/>
    <p:sldId id="509" r:id="rId4"/>
    <p:sldId id="507" r:id="rId5"/>
    <p:sldId id="508" r:id="rId6"/>
    <p:sldId id="461" r:id="rId7"/>
    <p:sldId id="510" r:id="rId8"/>
    <p:sldId id="516" r:id="rId9"/>
    <p:sldId id="523" r:id="rId10"/>
    <p:sldId id="518" r:id="rId11"/>
    <p:sldId id="522" r:id="rId12"/>
    <p:sldId id="519" r:id="rId13"/>
    <p:sldId id="520" r:id="rId14"/>
    <p:sldId id="521" r:id="rId15"/>
    <p:sldId id="517" r:id="rId16"/>
    <p:sldId id="524" r:id="rId17"/>
    <p:sldId id="527" r:id="rId18"/>
    <p:sldId id="526" r:id="rId19"/>
    <p:sldId id="528" r:id="rId20"/>
    <p:sldId id="459" r:id="rId21"/>
    <p:sldId id="514" r:id="rId22"/>
    <p:sldId id="530" r:id="rId23"/>
    <p:sldId id="529" r:id="rId24"/>
    <p:sldId id="513" r:id="rId25"/>
    <p:sldId id="515" r:id="rId26"/>
    <p:sldId id="511" r:id="rId27"/>
    <p:sldId id="450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0AB6"/>
    <a:srgbClr val="E3B431"/>
    <a:srgbClr val="00CC00"/>
    <a:srgbClr val="CC0000"/>
    <a:srgbClr val="EAC12A"/>
    <a:srgbClr val="E3C131"/>
    <a:srgbClr val="B22C02"/>
    <a:srgbClr val="EBD429"/>
    <a:srgbClr val="BE2F02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0929"/>
  </p:normalViewPr>
  <p:slideViewPr>
    <p:cSldViewPr>
      <p:cViewPr varScale="1">
        <p:scale>
          <a:sx n="87" d="100"/>
          <a:sy n="87" d="100"/>
        </p:scale>
        <p:origin x="135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91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1D379-538E-4D59-A3E4-E1A8A10BB2FF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5EDB4-B5B8-411F-A6F2-BC84A61B3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35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DC798-4922-4FC5-ABF2-BEF3C3257AFB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FF9B6-FB32-455F-ABF1-B8B3233480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4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03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1" name="Picture 10" descr="Formal_Marshall_GoldOnCard_NoBG.eps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8779" y="228600"/>
            <a:ext cx="1841968" cy="4337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52400"/>
            <a:ext cx="20574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0198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sz="2400" baseline="0"/>
            </a:lvl1pPr>
            <a:lvl2pPr>
              <a:lnSpc>
                <a:spcPct val="100000"/>
              </a:lnSpc>
              <a:spcAft>
                <a:spcPts val="800"/>
              </a:spcAft>
              <a:defRPr sz="2000" baseline="0"/>
            </a:lvl2pPr>
            <a:lvl3pPr>
              <a:lnSpc>
                <a:spcPct val="100000"/>
              </a:lnSpc>
              <a:spcAft>
                <a:spcPts val="800"/>
              </a:spcAft>
              <a:defRPr sz="1800" baseline="0"/>
            </a:lvl3pPr>
            <a:lvl4pPr>
              <a:lnSpc>
                <a:spcPct val="100000"/>
              </a:lnSpc>
              <a:spcAft>
                <a:spcPts val="800"/>
              </a:spcAft>
              <a:defRPr sz="1600" baseline="0"/>
            </a:lvl4pPr>
            <a:lvl5pPr>
              <a:lnSpc>
                <a:spcPct val="100000"/>
              </a:lnSpc>
              <a:spcAft>
                <a:spcPts val="800"/>
              </a:spcAft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0" y="6607198"/>
            <a:ext cx="36576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+mn-lt"/>
              </a:rPr>
              <a:t>Solomon on</a:t>
            </a:r>
            <a:r>
              <a:rPr lang="en-US" sz="1400" baseline="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400" baseline="0" dirty="0" err="1">
                <a:solidFill>
                  <a:schemeClr val="bg1"/>
                </a:solidFill>
                <a:latin typeface="+mn-lt"/>
              </a:rPr>
              <a:t>Alti</a:t>
            </a:r>
            <a:r>
              <a:rPr lang="en-US" sz="1400" baseline="0" dirty="0">
                <a:solidFill>
                  <a:schemeClr val="bg1"/>
                </a:solidFill>
                <a:latin typeface="+mn-lt"/>
              </a:rPr>
              <a:t> and Titman</a:t>
            </a:r>
          </a:p>
          <a:p>
            <a:endParaRPr lang="en-US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6400800" y="6607198"/>
            <a:ext cx="2667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baseline="0" dirty="0">
                <a:solidFill>
                  <a:schemeClr val="bg1"/>
                </a:solidFill>
                <a:latin typeface="+mn-lt"/>
              </a:rPr>
              <a:t>Creative Destruction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562724"/>
            <a:ext cx="9144000" cy="295275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066800"/>
            <a:ext cx="7315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 flipV="1">
            <a:off x="0" y="755552"/>
            <a:ext cx="9144000" cy="508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Small Use Shield_GoldOnTrans.eps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09348" y="6880"/>
            <a:ext cx="748239" cy="748239"/>
          </a:xfrm>
          <a:prstGeom prst="rect">
            <a:avLst/>
          </a:prstGeom>
        </p:spPr>
      </p:pic>
      <p:pic>
        <p:nvPicPr>
          <p:cNvPr id="11" name="Picture 10" descr="1-lineWordmark_GoldOnCard_NoBG.eps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660937" y="6632950"/>
            <a:ext cx="1822126" cy="1548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baseline="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pPr algn="ctr"/>
            <a:r>
              <a:rPr lang="en-US" sz="2800" dirty="0"/>
              <a:t>Discussion of </a:t>
            </a:r>
            <a:br>
              <a:rPr lang="en-US" sz="2800" dirty="0"/>
            </a:br>
            <a:r>
              <a:rPr lang="en-US" sz="2800" dirty="0"/>
              <a:t>‘Creative Destruction, Investor Beliefs and the Evolution of Stock Returns’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819400"/>
            <a:ext cx="7620000" cy="1752600"/>
          </a:xfrm>
        </p:spPr>
        <p:txBody>
          <a:bodyPr/>
          <a:lstStyle/>
          <a:p>
            <a:r>
              <a:rPr lang="en-US" sz="2400" dirty="0"/>
              <a:t>Paper by: </a:t>
            </a:r>
            <a:br>
              <a:rPr lang="en-US" sz="2400" dirty="0"/>
            </a:br>
            <a:r>
              <a:rPr lang="en-US" sz="2400" dirty="0" err="1"/>
              <a:t>Aydogan</a:t>
            </a:r>
            <a:r>
              <a:rPr lang="en-US" sz="2400" dirty="0"/>
              <a:t> </a:t>
            </a:r>
            <a:r>
              <a:rPr lang="en-US" sz="2400" dirty="0" err="1"/>
              <a:t>Alti</a:t>
            </a:r>
            <a:r>
              <a:rPr lang="en-US" sz="2400" dirty="0"/>
              <a:t>  (UT Austin)</a:t>
            </a:r>
          </a:p>
          <a:p>
            <a:r>
              <a:rPr lang="en-US" sz="2400" dirty="0"/>
              <a:t>Sheridan Titman (UT Austin)</a:t>
            </a:r>
          </a:p>
          <a:p>
            <a:endParaRPr lang="en-US" sz="500" dirty="0"/>
          </a:p>
          <a:p>
            <a:endParaRPr lang="en-US" sz="2000" dirty="0"/>
          </a:p>
          <a:p>
            <a:r>
              <a:rPr lang="en-US" sz="2400" dirty="0"/>
              <a:t>Discussion by:</a:t>
            </a:r>
          </a:p>
          <a:p>
            <a:r>
              <a:rPr lang="en-US" sz="2400" dirty="0"/>
              <a:t>David Solomon (USC)</a:t>
            </a:r>
          </a:p>
          <a:p>
            <a:endParaRPr lang="en-US" sz="1050" dirty="0"/>
          </a:p>
          <a:p>
            <a:endParaRPr lang="en-US" sz="1050" dirty="0"/>
          </a:p>
          <a:p>
            <a:r>
              <a:rPr lang="en-US" sz="2000" dirty="0"/>
              <a:t>UBC Summer Finance Conference, July 30th 2016</a:t>
            </a:r>
            <a:endParaRPr lang="en-US" sz="1800" dirty="0"/>
          </a:p>
          <a:p>
            <a:endParaRPr lang="en-US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Ingredients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1100" dirty="0"/>
          </a:p>
          <a:p>
            <a:r>
              <a:rPr lang="en-US" sz="2000" dirty="0"/>
              <a:t>Innovation has both transitory and temporary components</a:t>
            </a:r>
          </a:p>
          <a:p>
            <a:endParaRPr lang="en-US" sz="2000" dirty="0"/>
          </a:p>
          <a:p>
            <a:r>
              <a:rPr lang="en-US" sz="2000" dirty="0"/>
              <a:t>μ is the “innovation climate”, slow-moving &amp; persistent</a:t>
            </a:r>
          </a:p>
          <a:p>
            <a:endParaRPr lang="en-US" sz="2000" dirty="0"/>
          </a:p>
          <a:p>
            <a:endParaRPr lang="en-US" sz="800" dirty="0"/>
          </a:p>
          <a:p>
            <a:r>
              <a:rPr lang="en-US" sz="2000" dirty="0"/>
              <a:t>Investors don’t observe </a:t>
            </a:r>
            <a:r>
              <a:rPr lang="el-GR" sz="2000" dirty="0"/>
              <a:t>μ</a:t>
            </a:r>
            <a:r>
              <a:rPr lang="en-US" sz="2000" dirty="0"/>
              <a:t>, but get noisy signal about </a:t>
            </a:r>
            <a:r>
              <a:rPr lang="el-GR" sz="2000" dirty="0"/>
              <a:t>ω</a:t>
            </a:r>
            <a:r>
              <a:rPr lang="en-US" sz="2000" dirty="0"/>
              <a:t> with precision </a:t>
            </a:r>
            <a:r>
              <a:rPr lang="el-GR" sz="2000" dirty="0"/>
              <a:t>η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868" y="1063869"/>
            <a:ext cx="5605463" cy="16380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399" y="3175042"/>
            <a:ext cx="2800350" cy="4667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7036" y="4232189"/>
            <a:ext cx="3267075" cy="4857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9886" y="5676038"/>
            <a:ext cx="3324225" cy="5524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629400" y="860723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+mn-lt"/>
              </a:rPr>
              <a:t>…but degrades the whole capital stock by </a:t>
            </a:r>
            <a:r>
              <a:rPr lang="el-GR" sz="1600" dirty="0">
                <a:solidFill>
                  <a:srgbClr val="FF0000"/>
                </a:solidFill>
                <a:latin typeface="+mn-lt"/>
              </a:rPr>
              <a:t>λ</a:t>
            </a:r>
            <a:r>
              <a:rPr lang="en-US" sz="1600" dirty="0">
                <a:solidFill>
                  <a:srgbClr val="FF0000"/>
                </a:solidFill>
                <a:latin typeface="+mn-lt"/>
              </a:rPr>
              <a:t> (destruction)…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953000" y="1045365"/>
            <a:ext cx="1600200" cy="23085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974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Ingredients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1100" dirty="0"/>
          </a:p>
          <a:p>
            <a:r>
              <a:rPr lang="en-US" sz="2000" dirty="0"/>
              <a:t>Innovation has both transitory and temporary components</a:t>
            </a:r>
          </a:p>
          <a:p>
            <a:endParaRPr lang="en-US" sz="2000" dirty="0"/>
          </a:p>
          <a:p>
            <a:r>
              <a:rPr lang="en-US" sz="2000" dirty="0"/>
              <a:t>μ is the “innovation climate”, slow-moving &amp; persistent</a:t>
            </a:r>
          </a:p>
          <a:p>
            <a:endParaRPr lang="en-US" sz="2000" dirty="0"/>
          </a:p>
          <a:p>
            <a:endParaRPr lang="en-US" sz="800" dirty="0"/>
          </a:p>
          <a:p>
            <a:r>
              <a:rPr lang="en-US" sz="2000" dirty="0"/>
              <a:t>Investors don’t observe </a:t>
            </a:r>
            <a:r>
              <a:rPr lang="el-GR" sz="2000" dirty="0"/>
              <a:t>μ</a:t>
            </a:r>
            <a:r>
              <a:rPr lang="en-US" sz="2000" dirty="0"/>
              <a:t>, but get noisy signal about </a:t>
            </a:r>
            <a:r>
              <a:rPr lang="el-GR" sz="2000" dirty="0"/>
              <a:t>ω</a:t>
            </a:r>
            <a:r>
              <a:rPr lang="en-US" sz="2000" dirty="0"/>
              <a:t> with precision </a:t>
            </a:r>
            <a:r>
              <a:rPr lang="el-GR" sz="2000" dirty="0"/>
              <a:t>η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868" y="1063869"/>
            <a:ext cx="5605463" cy="16380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399" y="3175042"/>
            <a:ext cx="2800350" cy="4667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7036" y="4232189"/>
            <a:ext cx="3267075" cy="4857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9886" y="5676038"/>
            <a:ext cx="3324225" cy="5524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863862" y="1733933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+mn-lt"/>
              </a:rPr>
              <a:t>Similarly for profitability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029200" y="1894866"/>
            <a:ext cx="1828800" cy="1340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259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Ingredients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1100" dirty="0"/>
          </a:p>
          <a:p>
            <a:r>
              <a:rPr lang="en-US" sz="2000" dirty="0"/>
              <a:t>Innovation has both transitory and temporary components</a:t>
            </a:r>
          </a:p>
          <a:p>
            <a:endParaRPr lang="en-US" sz="2000" dirty="0"/>
          </a:p>
          <a:p>
            <a:r>
              <a:rPr lang="en-US" sz="2000" dirty="0"/>
              <a:t>μ is the “innovation climate”, slow-moving &amp; persistent</a:t>
            </a:r>
          </a:p>
          <a:p>
            <a:endParaRPr lang="en-US" sz="2000" dirty="0"/>
          </a:p>
          <a:p>
            <a:endParaRPr lang="en-US" sz="800" dirty="0"/>
          </a:p>
          <a:p>
            <a:r>
              <a:rPr lang="en-US" sz="2000" dirty="0"/>
              <a:t>Investors don’t observe </a:t>
            </a:r>
            <a:r>
              <a:rPr lang="el-GR" sz="2000" dirty="0"/>
              <a:t>μ</a:t>
            </a:r>
            <a:r>
              <a:rPr lang="en-US" sz="2000" dirty="0"/>
              <a:t>, but get noisy signal about </a:t>
            </a:r>
            <a:r>
              <a:rPr lang="el-GR" sz="2000" dirty="0"/>
              <a:t>ω</a:t>
            </a:r>
            <a:r>
              <a:rPr lang="en-US" sz="2000" dirty="0"/>
              <a:t> with precision </a:t>
            </a:r>
            <a:r>
              <a:rPr lang="el-GR" sz="2000" dirty="0"/>
              <a:t>η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868" y="1063869"/>
            <a:ext cx="5605463" cy="16380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399" y="3175042"/>
            <a:ext cx="2800350" cy="4667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7036" y="4232189"/>
            <a:ext cx="3267075" cy="4857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9886" y="5676038"/>
            <a:ext cx="3324225" cy="5524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2400" y="2992905"/>
            <a:ext cx="14644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+mn-lt"/>
              </a:rPr>
              <a:t>Realized M gets observed by investors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616868" y="3292304"/>
            <a:ext cx="1383505" cy="1336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340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Ingredients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1100" dirty="0"/>
          </a:p>
          <a:p>
            <a:r>
              <a:rPr lang="en-US" sz="2000" dirty="0"/>
              <a:t>Innovation has both transitory and temporary components</a:t>
            </a:r>
          </a:p>
          <a:p>
            <a:endParaRPr lang="en-US" sz="2000" dirty="0"/>
          </a:p>
          <a:p>
            <a:r>
              <a:rPr lang="en-US" sz="2000" dirty="0"/>
              <a:t>μ is the “innovation climate”, slow-moving &amp; persistent</a:t>
            </a:r>
          </a:p>
          <a:p>
            <a:endParaRPr lang="en-US" sz="2000" dirty="0"/>
          </a:p>
          <a:p>
            <a:endParaRPr lang="en-US" sz="800" dirty="0"/>
          </a:p>
          <a:p>
            <a:r>
              <a:rPr lang="en-US" sz="2000" dirty="0"/>
              <a:t>Investors don’t observe </a:t>
            </a:r>
            <a:r>
              <a:rPr lang="el-GR" sz="2000" dirty="0"/>
              <a:t>μ</a:t>
            </a:r>
            <a:r>
              <a:rPr lang="en-US" sz="2000" dirty="0"/>
              <a:t>, but get noisy signal about </a:t>
            </a:r>
            <a:r>
              <a:rPr lang="el-GR" sz="2000" dirty="0"/>
              <a:t>ω</a:t>
            </a:r>
            <a:r>
              <a:rPr lang="en-US" sz="2000" dirty="0"/>
              <a:t> with precision </a:t>
            </a:r>
            <a:r>
              <a:rPr lang="el-GR" sz="2000" dirty="0"/>
              <a:t>η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868" y="1063869"/>
            <a:ext cx="5605463" cy="16380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399" y="3175042"/>
            <a:ext cx="2800350" cy="4667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7036" y="4232189"/>
            <a:ext cx="3267075" cy="4857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9886" y="5676038"/>
            <a:ext cx="3324225" cy="5524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2400" y="4135515"/>
            <a:ext cx="14644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+mn-lt"/>
              </a:rPr>
              <a:t>But persistent component </a:t>
            </a:r>
            <a:r>
              <a:rPr lang="el-GR" sz="1600" dirty="0">
                <a:solidFill>
                  <a:srgbClr val="FF0000"/>
                </a:solidFill>
                <a:latin typeface="+mn-lt"/>
              </a:rPr>
              <a:t>μ</a:t>
            </a:r>
            <a:r>
              <a:rPr lang="en-US" sz="1600" dirty="0">
                <a:solidFill>
                  <a:srgbClr val="FF0000"/>
                </a:solidFill>
                <a:latin typeface="+mn-lt"/>
              </a:rPr>
              <a:t> not observed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583531" y="4332098"/>
            <a:ext cx="1383505" cy="1336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8010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Ingredients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1100" dirty="0"/>
          </a:p>
          <a:p>
            <a:r>
              <a:rPr lang="en-US" sz="2000" dirty="0"/>
              <a:t>Innovation has both transitory and temporary components</a:t>
            </a:r>
          </a:p>
          <a:p>
            <a:endParaRPr lang="en-US" sz="2000" dirty="0"/>
          </a:p>
          <a:p>
            <a:r>
              <a:rPr lang="en-US" sz="2000" dirty="0"/>
              <a:t>μ is the “innovation climate”, slow-moving &amp; persistent</a:t>
            </a:r>
          </a:p>
          <a:p>
            <a:endParaRPr lang="en-US" sz="2000" dirty="0"/>
          </a:p>
          <a:p>
            <a:endParaRPr lang="en-US" sz="800" dirty="0"/>
          </a:p>
          <a:p>
            <a:r>
              <a:rPr lang="en-US" sz="2000" dirty="0"/>
              <a:t>Investors don’t observe </a:t>
            </a:r>
            <a:r>
              <a:rPr lang="el-GR" sz="2000" dirty="0"/>
              <a:t>μ</a:t>
            </a:r>
            <a:r>
              <a:rPr lang="en-US" sz="2000" dirty="0"/>
              <a:t>, but get noisy signal about </a:t>
            </a:r>
            <a:r>
              <a:rPr lang="el-GR" sz="2000" dirty="0"/>
              <a:t>ω</a:t>
            </a:r>
            <a:r>
              <a:rPr lang="en-US" sz="2000" dirty="0"/>
              <a:t> with precision </a:t>
            </a:r>
            <a:r>
              <a:rPr lang="el-GR" sz="2000" dirty="0"/>
              <a:t>η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868" y="1063869"/>
            <a:ext cx="5605463" cy="16380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399" y="3175042"/>
            <a:ext cx="2800350" cy="4667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7036" y="4232189"/>
            <a:ext cx="3267075" cy="4857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9886" y="5676038"/>
            <a:ext cx="3324225" cy="5524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4800" y="5507166"/>
            <a:ext cx="1540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+mn-lt"/>
              </a:rPr>
              <a:t>Instead, get signal s about changes in </a:t>
            </a:r>
            <a:r>
              <a:rPr lang="el-GR" sz="1600" dirty="0">
                <a:solidFill>
                  <a:srgbClr val="FF0000"/>
                </a:solidFill>
                <a:latin typeface="+mn-lt"/>
              </a:rPr>
              <a:t>μ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845468" y="5867400"/>
            <a:ext cx="1064418" cy="11053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4426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Ingredients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More innovation/destruction</a:t>
            </a:r>
          </a:p>
          <a:p>
            <a:pPr lvl="1"/>
            <a:r>
              <a:rPr lang="en-US" sz="1600" dirty="0"/>
              <a:t>Increases profitability (for all firms)</a:t>
            </a:r>
          </a:p>
          <a:p>
            <a:pPr lvl="1"/>
            <a:r>
              <a:rPr lang="en-US" sz="1600" dirty="0"/>
              <a:t>Increases destruction of existing capital stock (for all firms)</a:t>
            </a:r>
          </a:p>
          <a:p>
            <a:pPr lvl="1"/>
            <a:r>
              <a:rPr lang="en-US" sz="1600" dirty="0"/>
              <a:t>Increases capital through new projects (for growth firms)</a:t>
            </a:r>
          </a:p>
          <a:p>
            <a:endParaRPr lang="en-US" sz="2000" dirty="0"/>
          </a:p>
          <a:p>
            <a:r>
              <a:rPr lang="en-US" sz="2000" dirty="0"/>
              <a:t>If innovation/destruction rate goes up:</a:t>
            </a:r>
          </a:p>
          <a:p>
            <a:pPr lvl="1"/>
            <a:r>
              <a:rPr lang="en-US" sz="1600" dirty="0"/>
              <a:t>High growth firms with low profitability -&gt; Value ↑</a:t>
            </a:r>
          </a:p>
          <a:p>
            <a:pPr lvl="1"/>
            <a:r>
              <a:rPr lang="en-US" sz="1600" dirty="0"/>
              <a:t>Low growth firms with high profitability -&gt; Value ↓</a:t>
            </a:r>
          </a:p>
        </p:txBody>
      </p:sp>
    </p:spTree>
    <p:extLst>
      <p:ext uri="{BB962C8B-B14F-4D97-AF65-F5344CB8AC3E}">
        <p14:creationId xmlns:p14="http://schemas.microsoft.com/office/powerpoint/2010/main" val="2175828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Ingredients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Overconfidence - think signal is more precise than it is</a:t>
            </a:r>
          </a:p>
          <a:p>
            <a:endParaRPr lang="en-US" sz="2000" dirty="0"/>
          </a:p>
          <a:p>
            <a:r>
              <a:rPr lang="en-US" sz="2000" dirty="0"/>
              <a:t>Causes investors to overweight their private signal and underweight publicly observable realizations of M</a:t>
            </a:r>
          </a:p>
          <a:p>
            <a:endParaRPr lang="en-US" sz="2000" dirty="0"/>
          </a:p>
          <a:p>
            <a:r>
              <a:rPr lang="en-US" sz="2000" dirty="0"/>
              <a:t>Overconfidence -&gt; Return predictability</a:t>
            </a:r>
          </a:p>
          <a:p>
            <a:pPr lvl="1"/>
            <a:r>
              <a:rPr lang="en-US" sz="1600" dirty="0"/>
              <a:t>Several positive realizations of s -&gt; overweight signal, </a:t>
            </a:r>
          </a:p>
          <a:p>
            <a:pPr lvl="1"/>
            <a:r>
              <a:rPr lang="en-US" sz="1600" dirty="0"/>
              <a:t>       too high</a:t>
            </a:r>
          </a:p>
          <a:p>
            <a:pPr lvl="1"/>
            <a:r>
              <a:rPr lang="en-US" sz="1600" dirty="0"/>
              <a:t>Disappointment in realized </a:t>
            </a:r>
            <a:r>
              <a:rPr lang="el-GR" sz="1600" dirty="0"/>
              <a:t>μ</a:t>
            </a:r>
            <a:r>
              <a:rPr lang="en-US" sz="1600" dirty="0"/>
              <a:t> relative to expectation (negative drift)</a:t>
            </a:r>
          </a:p>
          <a:p>
            <a:pPr lvl="1"/>
            <a:endParaRPr lang="en-US" sz="1600" dirty="0"/>
          </a:p>
          <a:p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6523" y="1600200"/>
            <a:ext cx="762000" cy="33434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4114800"/>
            <a:ext cx="304800" cy="325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576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 has a single innovation rate causing both innovation and destruction (= </a:t>
            </a:r>
            <a:r>
              <a:rPr lang="el-GR" dirty="0"/>
              <a:t>λ</a:t>
            </a:r>
            <a:r>
              <a:rPr lang="en-US" dirty="0"/>
              <a:t> * innovation)</a:t>
            </a:r>
          </a:p>
          <a:p>
            <a:endParaRPr lang="en-US" sz="800" dirty="0"/>
          </a:p>
          <a:p>
            <a:r>
              <a:rPr lang="en-US" dirty="0"/>
              <a:t>But innovation itself is largely unobserved</a:t>
            </a:r>
          </a:p>
          <a:p>
            <a:endParaRPr lang="en-US" sz="800" dirty="0"/>
          </a:p>
          <a:p>
            <a:r>
              <a:rPr lang="en-US" dirty="0"/>
              <a:t>Makes it difficult to calibrate innovation directly</a:t>
            </a:r>
          </a:p>
          <a:p>
            <a:pPr lvl="1"/>
            <a:r>
              <a:rPr lang="en-US" dirty="0"/>
              <a:t>Key properties of innovation process need to be specified exogenously</a:t>
            </a:r>
          </a:p>
          <a:p>
            <a:pPr lvl="1"/>
            <a:r>
              <a:rPr lang="en-US" dirty="0"/>
              <a:t>Mean-reversion rate for </a:t>
            </a:r>
            <a:r>
              <a:rPr lang="el-GR" dirty="0"/>
              <a:t>μ</a:t>
            </a:r>
            <a:r>
              <a:rPr lang="en-US" dirty="0"/>
              <a:t>, volatility of </a:t>
            </a:r>
            <a:r>
              <a:rPr lang="el-GR" dirty="0"/>
              <a:t>μ</a:t>
            </a:r>
            <a:r>
              <a:rPr lang="en-US" dirty="0"/>
              <a:t>, volatility for transitory component of innovation, signal precision</a:t>
            </a:r>
          </a:p>
          <a:p>
            <a:pPr lvl="1"/>
            <a:endParaRPr lang="en-US" sz="800" dirty="0"/>
          </a:p>
          <a:p>
            <a:r>
              <a:rPr lang="en-US" dirty="0"/>
              <a:t>Hard to know what “reasonable” values of these are</a:t>
            </a:r>
          </a:p>
          <a:p>
            <a:pPr lvl="1"/>
            <a:endParaRPr lang="en-US" sz="800" dirty="0"/>
          </a:p>
          <a:p>
            <a:pPr lvl="1"/>
            <a:endParaRPr lang="en-US" sz="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200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a way to specify innovation such that it could be calibrated from observables?</a:t>
            </a:r>
          </a:p>
          <a:p>
            <a:pPr lvl="1"/>
            <a:r>
              <a:rPr lang="en-US" dirty="0"/>
              <a:t># of patents, R&amp;D spending…</a:t>
            </a:r>
          </a:p>
          <a:p>
            <a:endParaRPr lang="en-US" sz="800" dirty="0"/>
          </a:p>
          <a:p>
            <a:r>
              <a:rPr lang="en-US" dirty="0"/>
              <a:t>Firm state transitions also independent of innovation rates</a:t>
            </a:r>
          </a:p>
          <a:p>
            <a:pPr lvl="1"/>
            <a:r>
              <a:rPr lang="en-US" dirty="0"/>
              <a:t>No growth firms exhibit degradation of capital stock</a:t>
            </a:r>
          </a:p>
          <a:p>
            <a:pPr lvl="1"/>
            <a:r>
              <a:rPr lang="en-US" dirty="0"/>
              <a:t>Die at random rates, BUT death not related to capital stock falling too low, OR a high destruction environment</a:t>
            </a:r>
          </a:p>
          <a:p>
            <a:pPr lvl="1"/>
            <a:endParaRPr lang="en-US" sz="700" dirty="0"/>
          </a:p>
          <a:p>
            <a:r>
              <a:rPr lang="en-US" dirty="0"/>
              <a:t>Model also assumes that a dead no growth firm is immediately replaced by a new early growth firm</a:t>
            </a:r>
          </a:p>
          <a:p>
            <a:pPr lvl="1"/>
            <a:endParaRPr lang="en-US" dirty="0"/>
          </a:p>
          <a:p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144849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66800"/>
            <a:ext cx="7848600" cy="5029200"/>
          </a:xfrm>
        </p:spPr>
        <p:txBody>
          <a:bodyPr/>
          <a:lstStyle/>
          <a:p>
            <a:r>
              <a:rPr lang="en-US" dirty="0"/>
              <a:t>Firm death seems more likely as capital gets more degraded (i.e. levels getting too low)</a:t>
            </a:r>
          </a:p>
          <a:p>
            <a:endParaRPr lang="en-US" sz="800" dirty="0"/>
          </a:p>
          <a:p>
            <a:r>
              <a:rPr lang="en-US" dirty="0"/>
              <a:t>Firm death also seems to depend on destruction rates</a:t>
            </a:r>
          </a:p>
          <a:p>
            <a:endParaRPr lang="en-US" sz="800" dirty="0"/>
          </a:p>
          <a:p>
            <a:r>
              <a:rPr lang="en-US" dirty="0"/>
              <a:t>Alternative view – innovation related to firm entry/exit </a:t>
            </a:r>
          </a:p>
          <a:p>
            <a:pPr lvl="1"/>
            <a:r>
              <a:rPr lang="en-US" dirty="0"/>
              <a:t>More firms arriving -&gt; more innovation</a:t>
            </a:r>
          </a:p>
          <a:p>
            <a:pPr lvl="1"/>
            <a:r>
              <a:rPr lang="en-US" dirty="0"/>
              <a:t>More firms exiting -&gt; more destruction</a:t>
            </a:r>
          </a:p>
          <a:p>
            <a:pPr lvl="1"/>
            <a:endParaRPr lang="en-US" sz="800" dirty="0"/>
          </a:p>
          <a:p>
            <a:r>
              <a:rPr lang="en-US" dirty="0"/>
              <a:t>In this view, arrival rates and exit rates are separate variables, could be calibrated </a:t>
            </a:r>
          </a:p>
          <a:p>
            <a:endParaRPr lang="en-US" sz="800" dirty="0"/>
          </a:p>
          <a:p>
            <a:r>
              <a:rPr lang="en-US" dirty="0"/>
              <a:t>If not, how should we think of changing # of firms?</a:t>
            </a:r>
          </a:p>
          <a:p>
            <a:endParaRPr lang="en-US" sz="800" dirty="0"/>
          </a:p>
          <a:p>
            <a:pPr lvl="1"/>
            <a:endParaRPr lang="en-US" dirty="0"/>
          </a:p>
          <a:p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187258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Structural Behavioral Unicorn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Addressing the tech imbalance in asset pricing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438400" y="1752600"/>
            <a:ext cx="0" cy="3505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438400" y="5257800"/>
            <a:ext cx="3810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19200" y="1776045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Hi Tech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43000" y="466719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Low Tech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38400" y="5381595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Rational Agents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57800" y="5381595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Biased Agents</a:t>
            </a:r>
          </a:p>
        </p:txBody>
      </p:sp>
    </p:spTree>
    <p:extLst>
      <p:ext uri="{BB962C8B-B14F-4D97-AF65-F5344CB8AC3E}">
        <p14:creationId xmlns:p14="http://schemas.microsoft.com/office/powerpoint/2010/main" val="2255496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Man Enter, 1 Man Leave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0" y="838200"/>
            <a:ext cx="8076724" cy="571428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772400" y="3581400"/>
            <a:ext cx="13716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err="1">
                <a:latin typeface="+mn-lt"/>
              </a:rPr>
              <a:t>Corr</a:t>
            </a:r>
            <a:r>
              <a:rPr lang="en-US" sz="1700" dirty="0">
                <a:latin typeface="+mn-lt"/>
              </a:rPr>
              <a:t> = -0.34</a:t>
            </a:r>
          </a:p>
        </p:txBody>
      </p:sp>
    </p:spTree>
    <p:extLst>
      <p:ext uri="{BB962C8B-B14F-4D97-AF65-F5344CB8AC3E}">
        <p14:creationId xmlns:p14="http://schemas.microsoft.com/office/powerpoint/2010/main" val="1160648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Calibration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467600" cy="5029200"/>
          </a:xfrm>
        </p:spPr>
        <p:txBody>
          <a:bodyPr/>
          <a:lstStyle/>
          <a:p>
            <a:r>
              <a:rPr lang="en-US" dirty="0"/>
              <a:t>Ex-post Sharpe Ratios of anomalies really high. </a:t>
            </a:r>
          </a:p>
          <a:p>
            <a:pPr lvl="1"/>
            <a:r>
              <a:rPr lang="en-US" dirty="0"/>
              <a:t>If they overstate the true expected value, does it make sense to calibrate to the mean? Neat insight!</a:t>
            </a:r>
          </a:p>
          <a:p>
            <a:endParaRPr lang="en-US" sz="800" dirty="0"/>
          </a:p>
          <a:p>
            <a:r>
              <a:rPr lang="en-US" dirty="0"/>
              <a:t>Alternative – show under reasonable parameters, get Sharpe Ratios this high ~10% of the time</a:t>
            </a:r>
          </a:p>
          <a:p>
            <a:endParaRPr lang="en-US" sz="800" dirty="0"/>
          </a:p>
          <a:p>
            <a:r>
              <a:rPr lang="en-US" dirty="0"/>
              <a:t>Overconfidence increases </a:t>
            </a:r>
            <a:r>
              <a:rPr lang="en-US" i="1" dirty="0"/>
              <a:t>variance </a:t>
            </a:r>
            <a:r>
              <a:rPr lang="en-US" dirty="0"/>
              <a:t>of observed Sharpe Ratios.</a:t>
            </a:r>
          </a:p>
          <a:p>
            <a:pPr lvl="1"/>
            <a:r>
              <a:rPr lang="en-US" dirty="0"/>
              <a:t>Doesn’t directly predict that profitable beats unprofitable</a:t>
            </a:r>
          </a:p>
          <a:p>
            <a:pPr lvl="1"/>
            <a:r>
              <a:rPr lang="en-US" dirty="0"/>
              <a:t>But does mean that observing a high Sharpe ratio in-sample becomes more likely</a:t>
            </a:r>
          </a:p>
          <a:p>
            <a:pPr lvl="1"/>
            <a:endParaRPr lang="en-US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309772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Calibration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143000"/>
            <a:ext cx="7076283" cy="52530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914400"/>
            <a:ext cx="8634413" cy="601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5791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Calibration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467600" cy="5029200"/>
          </a:xfrm>
        </p:spPr>
        <p:txBody>
          <a:bodyPr/>
          <a:lstStyle/>
          <a:p>
            <a:r>
              <a:rPr lang="en-US" dirty="0"/>
              <a:t>Interpretation: investors were ex-post disappointed by the level of innovation</a:t>
            </a:r>
          </a:p>
          <a:p>
            <a:pPr lvl="1"/>
            <a:r>
              <a:rPr lang="en-US" dirty="0"/>
              <a:t>Could just be random, could be due to inherent optimism about innovation (maybe do more here)</a:t>
            </a:r>
          </a:p>
          <a:p>
            <a:endParaRPr lang="en-US" sz="800" dirty="0"/>
          </a:p>
          <a:p>
            <a:r>
              <a:rPr lang="en-US" dirty="0"/>
              <a:t>Would be nice to link to data mining literature</a:t>
            </a:r>
          </a:p>
          <a:p>
            <a:pPr lvl="1"/>
            <a:r>
              <a:rPr lang="en-US" dirty="0"/>
              <a:t>Linnainmaa and Roberts (2016) : accounting anomalies are overstated in sample, </a:t>
            </a:r>
          </a:p>
          <a:p>
            <a:pPr lvl="1"/>
            <a:r>
              <a:rPr lang="en-US" dirty="0"/>
              <a:t>McLean and Pontiff (2016): anomalies partly traded away</a:t>
            </a:r>
          </a:p>
          <a:p>
            <a:pPr lvl="1"/>
            <a:r>
              <a:rPr lang="en-US" dirty="0"/>
              <a:t>Seems to indicate that ex-ante Sharpe ratios </a:t>
            </a:r>
            <a:r>
              <a:rPr lang="en-US" i="1" dirty="0"/>
              <a:t>were </a:t>
            </a:r>
            <a:r>
              <a:rPr lang="en-US" dirty="0"/>
              <a:t>lower</a:t>
            </a:r>
          </a:p>
          <a:p>
            <a:endParaRPr lang="en-US" sz="800" dirty="0"/>
          </a:p>
          <a:p>
            <a:r>
              <a:rPr lang="en-US" dirty="0"/>
              <a:t> Calibrate to variance of anomalies around globe?</a:t>
            </a:r>
          </a:p>
          <a:p>
            <a:pPr lvl="1"/>
            <a:r>
              <a:rPr lang="en-US" dirty="0"/>
              <a:t>Different realizations with same ex-ante distribution</a:t>
            </a:r>
          </a:p>
        </p:txBody>
      </p:sp>
    </p:spTree>
    <p:extLst>
      <p:ext uri="{BB962C8B-B14F-4D97-AF65-F5344CB8AC3E}">
        <p14:creationId xmlns:p14="http://schemas.microsoft.com/office/powerpoint/2010/main" val="35437059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Anomaly, or Three Anomalies?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paper, value, asset growth and profitability all come from one underlying innovation variable</a:t>
            </a:r>
          </a:p>
          <a:p>
            <a:endParaRPr lang="en-US" sz="800" dirty="0"/>
          </a:p>
          <a:p>
            <a:r>
              <a:rPr lang="en-US" dirty="0"/>
              <a:t>Resulting portfolios are more correlated than reality</a:t>
            </a:r>
          </a:p>
          <a:p>
            <a:endParaRPr lang="en-US" sz="800" dirty="0"/>
          </a:p>
          <a:p>
            <a:r>
              <a:rPr lang="en-US" dirty="0"/>
              <a:t>Useful perspective- “quant” investor who only observes characteristic returns</a:t>
            </a:r>
          </a:p>
          <a:p>
            <a:endParaRPr lang="en-US" sz="700" dirty="0"/>
          </a:p>
          <a:p>
            <a:r>
              <a:rPr lang="en-US" dirty="0"/>
              <a:t>Additional calibration – will all signals be marginally informative in a regression setting?</a:t>
            </a:r>
          </a:p>
          <a:p>
            <a:pPr lvl="1"/>
            <a:r>
              <a:rPr lang="en-US" dirty="0"/>
              <a:t>In the data, they are. Does model fit this fact?</a:t>
            </a:r>
          </a:p>
          <a:p>
            <a:pPr lvl="1"/>
            <a:r>
              <a:rPr lang="en-US" dirty="0"/>
              <a:t>Nice test for the ‘quant investor’ who doesn’t observe true innovation rate.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1989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Anomaly, or Three Anomalies?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219200"/>
            <a:ext cx="7772400" cy="4887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2052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Cheap Criticisms on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467600" cy="5029200"/>
          </a:xfrm>
        </p:spPr>
        <p:txBody>
          <a:bodyPr/>
          <a:lstStyle/>
          <a:p>
            <a:r>
              <a:rPr lang="en-US" dirty="0"/>
              <a:t>Model uses one factor (innovation exposure) to explain returns to value, profitability &amp; asset growth</a:t>
            </a:r>
          </a:p>
          <a:p>
            <a:endParaRPr lang="en-US" sz="800" dirty="0"/>
          </a:p>
          <a:p>
            <a:r>
              <a:rPr lang="en-US" dirty="0"/>
              <a:t>Value present in lots of markets – currencies, commodities futures, government bonds etc. </a:t>
            </a:r>
            <a:r>
              <a:rPr lang="en-US" sz="2000" dirty="0" err="1"/>
              <a:t>Asness</a:t>
            </a:r>
            <a:r>
              <a:rPr lang="en-US" sz="2000" dirty="0"/>
              <a:t>, Moskowitz and Pedersen (2009)</a:t>
            </a:r>
            <a:endParaRPr lang="en-US" dirty="0"/>
          </a:p>
          <a:p>
            <a:pPr lvl="1"/>
            <a:endParaRPr lang="en-US" sz="700" dirty="0"/>
          </a:p>
          <a:p>
            <a:r>
              <a:rPr lang="en-US" dirty="0"/>
              <a:t>Is innovation an equity-specific explanation?</a:t>
            </a:r>
          </a:p>
          <a:p>
            <a:pPr lvl="1"/>
            <a:r>
              <a:rPr lang="en-US" dirty="0"/>
              <a:t>Doesn’t seem parsimonious if it is.</a:t>
            </a:r>
            <a:endParaRPr lang="en-US" sz="800" dirty="0"/>
          </a:p>
          <a:p>
            <a:pPr lvl="1"/>
            <a:r>
              <a:rPr lang="en-US" dirty="0"/>
              <a:t>Could it have an analogue in other markets?</a:t>
            </a:r>
          </a:p>
          <a:p>
            <a:endParaRPr lang="en-US" sz="800" dirty="0"/>
          </a:p>
          <a:p>
            <a:r>
              <a:rPr lang="en-US" dirty="0"/>
              <a:t>Value premium also correlated across markets</a:t>
            </a:r>
          </a:p>
          <a:p>
            <a:pPr lvl="1"/>
            <a:r>
              <a:rPr lang="en-US" dirty="0"/>
              <a:t>Is innovation equally correlated? Not obviously</a:t>
            </a:r>
          </a:p>
        </p:txBody>
      </p:sp>
    </p:spTree>
    <p:extLst>
      <p:ext uri="{BB962C8B-B14F-4D97-AF65-F5344CB8AC3E}">
        <p14:creationId xmlns:p14="http://schemas.microsoft.com/office/powerpoint/2010/main" val="16921339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Neat Paper! </a:t>
            </a:r>
          </a:p>
          <a:p>
            <a:endParaRPr lang="en-US" sz="2000" dirty="0"/>
          </a:p>
          <a:p>
            <a:r>
              <a:rPr lang="en-US" sz="2000" dirty="0"/>
              <a:t>Linking Schumpeterian Innovation with Investor Overconfidence</a:t>
            </a:r>
          </a:p>
          <a:p>
            <a:endParaRPr lang="en-US" sz="2000" dirty="0"/>
          </a:p>
          <a:p>
            <a:r>
              <a:rPr lang="en-US" sz="2000" dirty="0"/>
              <a:t>Calibration to plausible tail outcomes, not means – fits with data mining literature</a:t>
            </a:r>
          </a:p>
          <a:p>
            <a:endParaRPr lang="en-US" sz="2000" dirty="0"/>
          </a:p>
          <a:p>
            <a:r>
              <a:rPr lang="en-US" sz="2000" dirty="0"/>
              <a:t>Would be nice to see slightly richer version of innovation</a:t>
            </a:r>
          </a:p>
        </p:txBody>
      </p:sp>
    </p:spTree>
    <p:extLst>
      <p:ext uri="{BB962C8B-B14F-4D97-AF65-F5344CB8AC3E}">
        <p14:creationId xmlns:p14="http://schemas.microsoft.com/office/powerpoint/2010/main" val="1698933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Structural Behavioral Unicorn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Addressing the tech imbalance in asset pricing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438400" y="1752600"/>
            <a:ext cx="0" cy="3505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438400" y="5257800"/>
            <a:ext cx="3810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19200" y="1776045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Hi Tech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43000" y="466719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Low Tech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38400" y="5381595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Rational Agents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57800" y="5381595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Biased Agents</a:t>
            </a:r>
          </a:p>
        </p:txBody>
      </p:sp>
      <p:sp>
        <p:nvSpPr>
          <p:cNvPr id="16" name="Oval 15"/>
          <p:cNvSpPr/>
          <p:nvPr/>
        </p:nvSpPr>
        <p:spPr>
          <a:xfrm>
            <a:off x="2819400" y="2057400"/>
            <a:ext cx="1257300" cy="1219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895600" y="2206038"/>
            <a:ext cx="1181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+mn-lt"/>
              </a:rPr>
              <a:t>Standard Asset Pricing</a:t>
            </a:r>
          </a:p>
        </p:txBody>
      </p:sp>
    </p:spTree>
    <p:extLst>
      <p:ext uri="{BB962C8B-B14F-4D97-AF65-F5344CB8AC3E}">
        <p14:creationId xmlns:p14="http://schemas.microsoft.com/office/powerpoint/2010/main" val="2523293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Structural Behavioral Unicorn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Addressing the tech imbalance in asset pricing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438400" y="1752600"/>
            <a:ext cx="0" cy="3505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438400" y="5257800"/>
            <a:ext cx="3810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19200" y="1776045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Hi Tech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43000" y="466719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Low Tech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38400" y="5381595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Rational Agents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57800" y="5381595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Biased Agents</a:t>
            </a:r>
          </a:p>
        </p:txBody>
      </p:sp>
      <p:sp>
        <p:nvSpPr>
          <p:cNvPr id="16" name="Oval 15"/>
          <p:cNvSpPr/>
          <p:nvPr/>
        </p:nvSpPr>
        <p:spPr>
          <a:xfrm>
            <a:off x="2819400" y="2057400"/>
            <a:ext cx="1257300" cy="1219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895600" y="2206038"/>
            <a:ext cx="1181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+mn-lt"/>
              </a:rPr>
              <a:t>Standard Asset Pricing</a:t>
            </a:r>
          </a:p>
        </p:txBody>
      </p:sp>
      <p:sp>
        <p:nvSpPr>
          <p:cNvPr id="18" name="Oval 17"/>
          <p:cNvSpPr/>
          <p:nvPr/>
        </p:nvSpPr>
        <p:spPr>
          <a:xfrm>
            <a:off x="4991100" y="3754891"/>
            <a:ext cx="1409700" cy="12457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067300" y="3903529"/>
            <a:ext cx="1333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+mn-lt"/>
              </a:rPr>
              <a:t>Behavioral</a:t>
            </a:r>
          </a:p>
          <a:p>
            <a:r>
              <a:rPr lang="en-US" sz="1800" dirty="0">
                <a:latin typeface="+mn-lt"/>
              </a:rPr>
              <a:t>Asset Pricing</a:t>
            </a:r>
          </a:p>
        </p:txBody>
      </p:sp>
    </p:spTree>
    <p:extLst>
      <p:ext uri="{BB962C8B-B14F-4D97-AF65-F5344CB8AC3E}">
        <p14:creationId xmlns:p14="http://schemas.microsoft.com/office/powerpoint/2010/main" val="4237346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Structural Behavioral Unicorn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Addressing the tech imbalance in asset pricing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438400" y="1752600"/>
            <a:ext cx="0" cy="3505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438400" y="5257800"/>
            <a:ext cx="38100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19200" y="1776045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Hi Tech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43000" y="466719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Low Tech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38400" y="5381595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Rational Agents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57800" y="5381595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Biased Agents</a:t>
            </a:r>
          </a:p>
        </p:txBody>
      </p:sp>
      <p:sp>
        <p:nvSpPr>
          <p:cNvPr id="16" name="Oval 15"/>
          <p:cNvSpPr/>
          <p:nvPr/>
        </p:nvSpPr>
        <p:spPr>
          <a:xfrm>
            <a:off x="2819400" y="2057400"/>
            <a:ext cx="1257300" cy="1219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895600" y="2206038"/>
            <a:ext cx="1181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+mn-lt"/>
              </a:rPr>
              <a:t>Standard Asset Pricing</a:t>
            </a:r>
          </a:p>
        </p:txBody>
      </p:sp>
      <p:sp>
        <p:nvSpPr>
          <p:cNvPr id="18" name="Oval 17"/>
          <p:cNvSpPr/>
          <p:nvPr/>
        </p:nvSpPr>
        <p:spPr>
          <a:xfrm>
            <a:off x="4991100" y="3754891"/>
            <a:ext cx="1409700" cy="12457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067300" y="3903529"/>
            <a:ext cx="1333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+mn-lt"/>
              </a:rPr>
              <a:t>Behavioral</a:t>
            </a:r>
          </a:p>
          <a:p>
            <a:r>
              <a:rPr lang="en-US" sz="1800" dirty="0">
                <a:latin typeface="+mn-lt"/>
              </a:rPr>
              <a:t>Asset Pricing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62550" y="2118458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Structural Behavioral</a:t>
            </a:r>
          </a:p>
        </p:txBody>
      </p:sp>
    </p:spTree>
    <p:extLst>
      <p:ext uri="{BB962C8B-B14F-4D97-AF65-F5344CB8AC3E}">
        <p14:creationId xmlns:p14="http://schemas.microsoft.com/office/powerpoint/2010/main" val="525819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Great Tastes That Go Great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6800"/>
            <a:ext cx="8077200" cy="5029200"/>
          </a:xfrm>
        </p:spPr>
        <p:txBody>
          <a:bodyPr/>
          <a:lstStyle/>
          <a:p>
            <a:r>
              <a:rPr lang="en-US" dirty="0"/>
              <a:t>What does the structure buy you?</a:t>
            </a:r>
          </a:p>
          <a:p>
            <a:endParaRPr lang="en-US" sz="800" dirty="0"/>
          </a:p>
          <a:p>
            <a:r>
              <a:rPr lang="en-US" dirty="0"/>
              <a:t>Which biases matter more for asset pricing?</a:t>
            </a:r>
          </a:p>
          <a:p>
            <a:pPr lvl="1"/>
            <a:r>
              <a:rPr lang="en-US" dirty="0"/>
              <a:t>Optimism without overconfidence doesn’t do much</a:t>
            </a:r>
          </a:p>
          <a:p>
            <a:pPr lvl="1"/>
            <a:r>
              <a:rPr lang="en-US" dirty="0"/>
              <a:t>Overconfidence alone creates mispricing, larger with optimism</a:t>
            </a:r>
          </a:p>
          <a:p>
            <a:pPr lvl="1"/>
            <a:endParaRPr lang="en-US" sz="800" dirty="0"/>
          </a:p>
          <a:p>
            <a:r>
              <a:rPr lang="en-US" dirty="0"/>
              <a:t>How biased do investors need to be to generate mispricing?</a:t>
            </a:r>
          </a:p>
          <a:p>
            <a:pPr lvl="1"/>
            <a:r>
              <a:rPr lang="en-US" dirty="0"/>
              <a:t>Rational benchmark can’t produce Sharpe ratios</a:t>
            </a:r>
          </a:p>
          <a:p>
            <a:pPr lvl="1"/>
            <a:r>
              <a:rPr lang="en-US" dirty="0"/>
              <a:t>Plausible bias levels can</a:t>
            </a:r>
          </a:p>
          <a:p>
            <a:pPr lvl="1"/>
            <a:endParaRPr lang="en-US" sz="800" dirty="0"/>
          </a:p>
          <a:p>
            <a:r>
              <a:rPr lang="en-US" dirty="0"/>
              <a:t>Counterfactuals – how large a distribution of Sharpe Ratios might we have observed?</a:t>
            </a:r>
          </a:p>
        </p:txBody>
      </p:sp>
    </p:spTree>
    <p:extLst>
      <p:ext uri="{BB962C8B-B14F-4D97-AF65-F5344CB8AC3E}">
        <p14:creationId xmlns:p14="http://schemas.microsoft.com/office/powerpoint/2010/main" val="685836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Ingredients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Risk-neutral investors, homogeneous expectations</a:t>
            </a:r>
          </a:p>
          <a:p>
            <a:endParaRPr lang="en-US" sz="800" dirty="0"/>
          </a:p>
          <a:p>
            <a:r>
              <a:rPr lang="en-US" sz="2000" dirty="0"/>
              <a:t>Projects cost k units of capital, pay a*k units per period until terminated at rate </a:t>
            </a:r>
            <a:r>
              <a:rPr lang="el-GR" sz="2000" dirty="0"/>
              <a:t>λ</a:t>
            </a:r>
            <a:r>
              <a:rPr lang="en-US" sz="2000" dirty="0"/>
              <a:t> &amp; pays liquidation </a:t>
            </a:r>
            <a:r>
              <a:rPr lang="el-GR" sz="2000" dirty="0"/>
              <a:t>α</a:t>
            </a:r>
            <a:r>
              <a:rPr lang="en-US" sz="2000" dirty="0"/>
              <a:t>*k</a:t>
            </a:r>
          </a:p>
          <a:p>
            <a:endParaRPr lang="en-US" sz="800" dirty="0"/>
          </a:p>
          <a:p>
            <a:r>
              <a:rPr lang="en-US" sz="2000" dirty="0"/>
              <a:t>Firms transition through states </a:t>
            </a:r>
          </a:p>
          <a:p>
            <a:pPr lvl="1"/>
            <a:r>
              <a:rPr lang="en-US" sz="1600" dirty="0"/>
              <a:t>early growth (high profitability, new projects)</a:t>
            </a:r>
          </a:p>
          <a:p>
            <a:pPr lvl="1"/>
            <a:r>
              <a:rPr lang="en-US" sz="1600" dirty="0"/>
              <a:t>mature growth (low profitability, new projects) </a:t>
            </a:r>
          </a:p>
          <a:p>
            <a:pPr lvl="1"/>
            <a:r>
              <a:rPr lang="en-US" sz="1600" dirty="0"/>
              <a:t>no growth (low profitability, no new projects)</a:t>
            </a:r>
          </a:p>
          <a:p>
            <a:pPr lvl="1"/>
            <a:r>
              <a:rPr lang="en-US" sz="1600" dirty="0"/>
              <a:t>death</a:t>
            </a:r>
          </a:p>
          <a:p>
            <a:endParaRPr lang="en-US" sz="800" dirty="0"/>
          </a:p>
          <a:p>
            <a:r>
              <a:rPr lang="en-US" sz="2000" dirty="0"/>
              <a:t>Schumpeterian Innovation – unobserved arrival rate M, main driver of the economy</a:t>
            </a:r>
          </a:p>
          <a:p>
            <a:pPr lvl="1"/>
            <a:r>
              <a:rPr lang="en-US" sz="1600" dirty="0"/>
              <a:t>Gives valuable projects to growth firms</a:t>
            </a:r>
          </a:p>
          <a:p>
            <a:pPr lvl="1"/>
            <a:r>
              <a:rPr lang="en-US" sz="1600" dirty="0"/>
              <a:t>Degrades existing projects at rate </a:t>
            </a:r>
            <a:r>
              <a:rPr lang="el-GR" sz="1600" dirty="0"/>
              <a:t>λ</a:t>
            </a:r>
            <a:endParaRPr lang="en-US" sz="1600" dirty="0"/>
          </a:p>
          <a:p>
            <a:endParaRPr lang="en-US" sz="8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60807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Ingredients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1100" dirty="0"/>
          </a:p>
          <a:p>
            <a:r>
              <a:rPr lang="en-US" sz="2000" dirty="0"/>
              <a:t>Innovation has both transitory and temporary components</a:t>
            </a:r>
          </a:p>
          <a:p>
            <a:endParaRPr lang="en-US" sz="2000" dirty="0"/>
          </a:p>
          <a:p>
            <a:r>
              <a:rPr lang="en-US" sz="2000" dirty="0"/>
              <a:t>μ is the “innovation climate”, slow-moving &amp; persistent</a:t>
            </a:r>
          </a:p>
          <a:p>
            <a:endParaRPr lang="en-US" sz="2000" dirty="0"/>
          </a:p>
          <a:p>
            <a:endParaRPr lang="en-US" sz="800" dirty="0"/>
          </a:p>
          <a:p>
            <a:r>
              <a:rPr lang="en-US" sz="2000" dirty="0"/>
              <a:t>Investors don’t observe </a:t>
            </a:r>
            <a:r>
              <a:rPr lang="el-GR" sz="2000" dirty="0"/>
              <a:t>μ</a:t>
            </a:r>
            <a:r>
              <a:rPr lang="en-US" sz="2000" dirty="0"/>
              <a:t>, but get noisy signal about </a:t>
            </a:r>
            <a:r>
              <a:rPr lang="el-GR" sz="2000" dirty="0"/>
              <a:t>ω</a:t>
            </a:r>
            <a:r>
              <a:rPr lang="en-US" sz="2000" dirty="0"/>
              <a:t> with precision </a:t>
            </a:r>
            <a:r>
              <a:rPr lang="el-GR" sz="2000" dirty="0"/>
              <a:t>η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868" y="1063869"/>
            <a:ext cx="5605463" cy="16380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399" y="3175042"/>
            <a:ext cx="2800350" cy="4667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7036" y="4232189"/>
            <a:ext cx="3267075" cy="4857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9886" y="5676038"/>
            <a:ext cx="3324225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898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Ingredients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1100" dirty="0"/>
          </a:p>
          <a:p>
            <a:r>
              <a:rPr lang="en-US" sz="2000" dirty="0"/>
              <a:t>Innovation has both transitory and temporary components</a:t>
            </a:r>
          </a:p>
          <a:p>
            <a:endParaRPr lang="en-US" sz="2000" dirty="0"/>
          </a:p>
          <a:p>
            <a:r>
              <a:rPr lang="en-US" sz="2000" dirty="0"/>
              <a:t>μ is the “innovation climate”, slow-moving &amp; persistent</a:t>
            </a:r>
          </a:p>
          <a:p>
            <a:endParaRPr lang="en-US" sz="2000" dirty="0"/>
          </a:p>
          <a:p>
            <a:endParaRPr lang="en-US" sz="800" dirty="0"/>
          </a:p>
          <a:p>
            <a:r>
              <a:rPr lang="en-US" sz="2000" dirty="0"/>
              <a:t>Investors don’t observe </a:t>
            </a:r>
            <a:r>
              <a:rPr lang="el-GR" sz="2000" dirty="0"/>
              <a:t>μ</a:t>
            </a:r>
            <a:r>
              <a:rPr lang="en-US" sz="2000" dirty="0"/>
              <a:t>, but get noisy signal about </a:t>
            </a:r>
            <a:r>
              <a:rPr lang="el-GR" sz="2000" dirty="0"/>
              <a:t>ω</a:t>
            </a:r>
            <a:r>
              <a:rPr lang="en-US" sz="2000" dirty="0"/>
              <a:t> with precision </a:t>
            </a:r>
            <a:r>
              <a:rPr lang="el-GR" sz="2000" dirty="0"/>
              <a:t>η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868" y="1063869"/>
            <a:ext cx="5605463" cy="16380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399" y="3175042"/>
            <a:ext cx="2800350" cy="4667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7036" y="4232189"/>
            <a:ext cx="3267075" cy="4857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9886" y="5676038"/>
            <a:ext cx="3324225" cy="5524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4284" y="814046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+mn-lt"/>
              </a:rPr>
              <a:t>M increases capital stock of growth firms</a:t>
            </a:r>
          </a:p>
          <a:p>
            <a:r>
              <a:rPr lang="en-US" sz="1600" dirty="0">
                <a:solidFill>
                  <a:srgbClr val="FF0000"/>
                </a:solidFill>
                <a:latin typeface="+mn-lt"/>
              </a:rPr>
              <a:t>by k (innovation)…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362200" y="990600"/>
            <a:ext cx="1219200" cy="23894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56361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28365</TotalTime>
  <Words>1252</Words>
  <Application>Microsoft Office PowerPoint</Application>
  <PresentationFormat>On-screen Show (4:3)</PresentationFormat>
  <Paragraphs>257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Default Design</vt:lpstr>
      <vt:lpstr>Discussion of  ‘Creative Destruction, Investor Beliefs and the Evolution of Stock Returns’</vt:lpstr>
      <vt:lpstr>The Structural Behavioral Unicorn</vt:lpstr>
      <vt:lpstr>The Structural Behavioral Unicorn</vt:lpstr>
      <vt:lpstr>The Structural Behavioral Unicorn</vt:lpstr>
      <vt:lpstr>The Structural Behavioral Unicorn</vt:lpstr>
      <vt:lpstr>Two Great Tastes That Go Great Together</vt:lpstr>
      <vt:lpstr>Model Ingredients</vt:lpstr>
      <vt:lpstr>Model Ingredients</vt:lpstr>
      <vt:lpstr>Model Ingredients</vt:lpstr>
      <vt:lpstr>Model Ingredients</vt:lpstr>
      <vt:lpstr>Model Ingredients</vt:lpstr>
      <vt:lpstr>Model Ingredients</vt:lpstr>
      <vt:lpstr>Model Ingredients</vt:lpstr>
      <vt:lpstr>Model Ingredients</vt:lpstr>
      <vt:lpstr>Model Ingredients</vt:lpstr>
      <vt:lpstr>Model Ingredients</vt:lpstr>
      <vt:lpstr>Innovation</vt:lpstr>
      <vt:lpstr>Innovation</vt:lpstr>
      <vt:lpstr>Innovation</vt:lpstr>
      <vt:lpstr>2 Man Enter, 1 Man Leave</vt:lpstr>
      <vt:lpstr>Calibration</vt:lpstr>
      <vt:lpstr>Calibration</vt:lpstr>
      <vt:lpstr>Calibration</vt:lpstr>
      <vt:lpstr>One Anomaly, or Three Anomalies?</vt:lpstr>
      <vt:lpstr>One Anomaly, or Three Anomalies?</vt:lpstr>
      <vt:lpstr>Cheap Criticisms on Value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Solomon</dc:creator>
  <cp:lastModifiedBy>Milton Friedman</cp:lastModifiedBy>
  <cp:revision>925</cp:revision>
  <dcterms:created xsi:type="dcterms:W3CDTF">2006-10-18T02:33:47Z</dcterms:created>
  <dcterms:modified xsi:type="dcterms:W3CDTF">2016-07-30T09:48:01Z</dcterms:modified>
</cp:coreProperties>
</file>