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03" r:id="rId2"/>
    <p:sldId id="617" r:id="rId3"/>
    <p:sldId id="618" r:id="rId4"/>
    <p:sldId id="619" r:id="rId5"/>
    <p:sldId id="632" r:id="rId6"/>
    <p:sldId id="620" r:id="rId7"/>
    <p:sldId id="622" r:id="rId8"/>
    <p:sldId id="633" r:id="rId9"/>
    <p:sldId id="624" r:id="rId10"/>
    <p:sldId id="625" r:id="rId11"/>
    <p:sldId id="634" r:id="rId12"/>
    <p:sldId id="626" r:id="rId13"/>
    <p:sldId id="627" r:id="rId14"/>
    <p:sldId id="635" r:id="rId15"/>
    <p:sldId id="628" r:id="rId16"/>
    <p:sldId id="629" r:id="rId17"/>
    <p:sldId id="636" r:id="rId18"/>
    <p:sldId id="63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D1E"/>
    <a:srgbClr val="F79A2D"/>
    <a:srgbClr val="98012E"/>
    <a:srgbClr val="9E2240"/>
    <a:srgbClr val="E7BC03"/>
    <a:srgbClr val="9D2323"/>
    <a:srgbClr val="FCBB04"/>
    <a:srgbClr val="A11F28"/>
    <a:srgbClr val="A9172F"/>
    <a:srgbClr val="B50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0929"/>
  </p:normalViewPr>
  <p:slideViewPr>
    <p:cSldViewPr>
      <p:cViewPr varScale="1">
        <p:scale>
          <a:sx n="111" d="100"/>
          <a:sy n="111" d="100"/>
        </p:scale>
        <p:origin x="9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9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1D379-538E-4D59-A3E4-E1A8A10BB2FF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DB4-B5B8-411F-A6F2-BC84A61B3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06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050" name="Picture 2" descr="Image result for Boston College carroll school of management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74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066800"/>
            <a:ext cx="7924800" cy="5029200"/>
          </a:xfrm>
        </p:spPr>
        <p:txBody>
          <a:bodyPr/>
          <a:lstStyle>
            <a:lvl1pPr>
              <a:lnSpc>
                <a:spcPct val="130000"/>
              </a:lnSpc>
              <a:spcAft>
                <a:spcPts val="800"/>
              </a:spcAft>
              <a:defRPr sz="22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30000"/>
              </a:lnSpc>
              <a:spcAft>
                <a:spcPts val="800"/>
              </a:spcAft>
              <a:defRPr sz="20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30000"/>
              </a:lnSpc>
              <a:spcAft>
                <a:spcPts val="800"/>
              </a:spcAft>
              <a:defRPr sz="18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30000"/>
              </a:lnSpc>
              <a:spcAft>
                <a:spcPts val="800"/>
              </a:spcAft>
              <a:defRPr sz="16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30000"/>
              </a:lnSpc>
              <a:spcAft>
                <a:spcPts val="800"/>
              </a:spcAft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611778"/>
            <a:ext cx="3429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aseline="0" dirty="0">
                <a:solidFill>
                  <a:schemeClr val="bg1"/>
                </a:solidFill>
                <a:latin typeface="Calibri Light" panose="020F0302020204030204" pitchFamily="34" charset="0"/>
              </a:rPr>
              <a:t>Solomon on </a:t>
            </a:r>
            <a:r>
              <a:rPr lang="en-US" sz="1400" baseline="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Kwon and Tang</a:t>
            </a:r>
            <a:endParaRPr lang="en-US" sz="1400" baseline="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334000" y="6611778"/>
            <a:ext cx="370189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aseline="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Reasoning by Exemplars</a:t>
            </a:r>
            <a:endParaRPr lang="en-US" sz="1400" baseline="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38D1E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4" descr="Related image"/>
          <p:cNvSpPr>
            <a:spLocks noChangeAspect="1" noChangeArrowheads="1"/>
          </p:cNvSpPr>
          <p:nvPr userDrawn="1"/>
        </p:nvSpPr>
        <p:spPr bwMode="auto">
          <a:xfrm>
            <a:off x="11582400" y="-2611120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Relate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910" y="254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2" descr="Image result for Boston College logo"/>
          <p:cNvSpPr>
            <a:spLocks noChangeAspect="1" noChangeArrowheads="1"/>
          </p:cNvSpPr>
          <p:nvPr userDrawn="1"/>
        </p:nvSpPr>
        <p:spPr bwMode="auto">
          <a:xfrm>
            <a:off x="4943475" y="4894383"/>
            <a:ext cx="271973" cy="2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Image result for Boston College carroll school of management logo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7" t="16565" r="2560" b="54203"/>
          <a:stretch/>
        </p:blipFill>
        <p:spPr bwMode="auto">
          <a:xfrm>
            <a:off x="3371849" y="6625408"/>
            <a:ext cx="2095501" cy="16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aseline="0">
          <a:solidFill>
            <a:schemeClr val="tx1"/>
          </a:solidFill>
          <a:latin typeface="Calibri Light" panose="020F03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aseline="0">
          <a:solidFill>
            <a:schemeClr val="tx1"/>
          </a:solidFill>
          <a:latin typeface="Calibri Light" panose="020F03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aseline="0">
          <a:solidFill>
            <a:schemeClr val="tx1"/>
          </a:solidFill>
          <a:latin typeface="Calibri Light" panose="020F03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aseline="0">
          <a:solidFill>
            <a:schemeClr val="tx1"/>
          </a:solidFill>
          <a:latin typeface="Calibri Light" panose="020F03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70025"/>
          </a:xfrm>
        </p:spPr>
        <p:txBody>
          <a:bodyPr/>
          <a:lstStyle/>
          <a:p>
            <a:pPr algn="ctr"/>
            <a:r>
              <a:rPr lang="en-US" sz="2400" dirty="0"/>
              <a:t>Discussion of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/>
              <a:t>“Reactions to News and Reasoning By Exemplars”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85454"/>
            <a:ext cx="7772400" cy="1752600"/>
          </a:xfrm>
        </p:spPr>
        <p:txBody>
          <a:bodyPr/>
          <a:lstStyle/>
          <a:p>
            <a:r>
              <a:rPr lang="en-US" sz="2400" dirty="0"/>
              <a:t>Paper by:</a:t>
            </a:r>
          </a:p>
          <a:p>
            <a:r>
              <a:rPr lang="en-US" sz="2400" dirty="0"/>
              <a:t>Spencer </a:t>
            </a:r>
            <a:r>
              <a:rPr lang="en-US" sz="2400" dirty="0" err="1"/>
              <a:t>Yongwook</a:t>
            </a:r>
            <a:r>
              <a:rPr lang="en-US" sz="2400" dirty="0"/>
              <a:t> Kwon </a:t>
            </a:r>
            <a:r>
              <a:rPr lang="en-US" sz="2400" dirty="0" smtClean="0"/>
              <a:t>(Harvard)</a:t>
            </a:r>
            <a:br>
              <a:rPr lang="en-US" sz="2400" dirty="0" smtClean="0"/>
            </a:br>
            <a:r>
              <a:rPr lang="en-US" sz="2400" dirty="0"/>
              <a:t>Johnny Tang </a:t>
            </a:r>
            <a:r>
              <a:rPr lang="en-US" sz="2400" dirty="0" smtClean="0"/>
              <a:t>(Harvard)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Discussion </a:t>
            </a:r>
            <a:r>
              <a:rPr lang="en-US" sz="2400" dirty="0"/>
              <a:t>by:</a:t>
            </a:r>
            <a:endParaRPr lang="en-US" sz="900" dirty="0"/>
          </a:p>
          <a:p>
            <a:r>
              <a:rPr lang="en-US" sz="2400" dirty="0" smtClean="0"/>
              <a:t>David </a:t>
            </a:r>
            <a:r>
              <a:rPr lang="en-US" sz="2400" dirty="0"/>
              <a:t>Solomon (Boston College)</a:t>
            </a:r>
          </a:p>
          <a:p>
            <a:r>
              <a:rPr lang="en-US" sz="2400" dirty="0" smtClean="0"/>
              <a:t>NBER Behavioral Finance Meetings, April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2021</a:t>
            </a:r>
            <a:endParaRPr lang="en-US" sz="2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40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R.I.P. Law of Iterated Expectations?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Possible, but not obvious, that distorted beliefs are positive on average.</a:t>
            </a:r>
          </a:p>
          <a:p>
            <a:pPr lvl="1"/>
            <a:r>
              <a:rPr lang="en-US" sz="1800" dirty="0" smtClean="0"/>
              <a:t>But if so, why? Can this be reconciled with this model?</a:t>
            </a:r>
          </a:p>
          <a:p>
            <a:r>
              <a:rPr lang="en-US" sz="2000" dirty="0" smtClean="0"/>
              <a:t>If not, positive average returns due to something other than beliefs</a:t>
            </a:r>
          </a:p>
          <a:p>
            <a:pPr lvl="1"/>
            <a:r>
              <a:rPr lang="en-US" sz="1800" dirty="0" smtClean="0"/>
              <a:t>High volume, as in </a:t>
            </a:r>
            <a:r>
              <a:rPr lang="en-US" sz="1800" dirty="0" err="1" smtClean="0"/>
              <a:t>Frazzini</a:t>
            </a:r>
            <a:r>
              <a:rPr lang="en-US" sz="1800" dirty="0" smtClean="0"/>
              <a:t> and Lamont (2008)?</a:t>
            </a:r>
          </a:p>
          <a:p>
            <a:pPr lvl="1"/>
            <a:r>
              <a:rPr lang="en-US" sz="1800" dirty="0" smtClean="0"/>
              <a:t>Increases in attention plus short sales constraints, as in Miller (1977</a:t>
            </a:r>
            <a:r>
              <a:rPr lang="en-US" sz="1800" dirty="0" smtClean="0"/>
              <a:t>)?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19411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R.I.P. Law of Iterated Expectations?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Possible, but not obvious, that distorted beliefs are positive on average.</a:t>
            </a:r>
          </a:p>
          <a:p>
            <a:pPr lvl="1"/>
            <a:r>
              <a:rPr lang="en-US" sz="1800" dirty="0" smtClean="0"/>
              <a:t>But if so, why? Can this be reconciled with this model?</a:t>
            </a:r>
          </a:p>
          <a:p>
            <a:r>
              <a:rPr lang="en-US" sz="2000" dirty="0" smtClean="0"/>
              <a:t>If not, positive average returns due to something other than beliefs</a:t>
            </a:r>
          </a:p>
          <a:p>
            <a:pPr lvl="1"/>
            <a:r>
              <a:rPr lang="en-US" sz="1800" dirty="0" smtClean="0"/>
              <a:t>High volume, as in </a:t>
            </a:r>
            <a:r>
              <a:rPr lang="en-US" sz="1800" dirty="0" err="1" smtClean="0"/>
              <a:t>Frazzini</a:t>
            </a:r>
            <a:r>
              <a:rPr lang="en-US" sz="1800" dirty="0" smtClean="0"/>
              <a:t> and Lamont (2008)?</a:t>
            </a:r>
          </a:p>
          <a:p>
            <a:pPr lvl="1"/>
            <a:r>
              <a:rPr lang="en-US" sz="1800" dirty="0" smtClean="0"/>
              <a:t>Increases in attention plus short sales constraints, as in Miller (1977)?</a:t>
            </a:r>
          </a:p>
          <a:p>
            <a:r>
              <a:rPr lang="en-US" sz="2000" dirty="0" smtClean="0"/>
              <a:t>The worry: whatever is making average returns positive on announcement day probably doesn’t stop immediately one day after</a:t>
            </a:r>
          </a:p>
          <a:p>
            <a:pPr lvl="1"/>
            <a:r>
              <a:rPr lang="en-US" sz="1800" dirty="0" smtClean="0"/>
              <a:t>If so, how is this affecting the distribution of subsequent returns? How is it varying across event types?</a:t>
            </a:r>
          </a:p>
          <a:p>
            <a:pPr lvl="1"/>
            <a:r>
              <a:rPr lang="en-US" sz="1800" dirty="0" smtClean="0"/>
              <a:t>Likely also affects volume, so both sets of results impacted</a:t>
            </a:r>
          </a:p>
          <a:p>
            <a:r>
              <a:rPr lang="en-US" sz="2000" dirty="0" smtClean="0"/>
              <a:t>Worth trying to take this seriously</a:t>
            </a:r>
          </a:p>
        </p:txBody>
      </p:sp>
    </p:spTree>
    <p:extLst>
      <p:ext uri="{BB962C8B-B14F-4D97-AF65-F5344CB8AC3E}">
        <p14:creationId xmlns:p14="http://schemas.microsoft.com/office/powerpoint/2010/main" val="238807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event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Authors find that event-level reversals are larger for events with fat tails</a:t>
            </a:r>
          </a:p>
          <a:p>
            <a:r>
              <a:rPr lang="en-US" sz="2000" dirty="0" smtClean="0"/>
              <a:t>Methodology largely taken from PEAD studies:</a:t>
            </a:r>
          </a:p>
          <a:p>
            <a:pPr lvl="1"/>
            <a:r>
              <a:rPr lang="en-US" sz="1800" dirty="0" smtClean="0"/>
              <a:t>Split by announcement, study event time returns for 30, 60, 90 days after</a:t>
            </a:r>
          </a:p>
          <a:p>
            <a:r>
              <a:rPr lang="en-US" sz="2000" dirty="0" smtClean="0"/>
              <a:t>Earnings have three properties that make this sensible</a:t>
            </a:r>
          </a:p>
          <a:p>
            <a:pPr lvl="1"/>
            <a:r>
              <a:rPr lang="en-US" sz="1800" dirty="0" smtClean="0"/>
              <a:t>All firms have four per year, so sample of events ~= sample of firms</a:t>
            </a:r>
          </a:p>
          <a:p>
            <a:pPr lvl="1"/>
            <a:r>
              <a:rPr lang="en-US" sz="1800" dirty="0" smtClean="0"/>
              <a:t>Events are evenly spaced, so returns don’t overlap</a:t>
            </a:r>
          </a:p>
          <a:p>
            <a:pPr lvl="1"/>
            <a:r>
              <a:rPr lang="en-US" sz="1800" dirty="0" smtClean="0"/>
              <a:t>News is fairly homogeneous and easy to quantify</a:t>
            </a:r>
          </a:p>
          <a:p>
            <a:r>
              <a:rPr lang="en-US" sz="2000" dirty="0" smtClean="0"/>
              <a:t>All three criteria fail for news events broadly, making event time estimates somewhat confusing</a:t>
            </a:r>
          </a:p>
        </p:txBody>
      </p:sp>
    </p:spTree>
    <p:extLst>
      <p:ext uri="{BB962C8B-B14F-4D97-AF65-F5344CB8AC3E}">
        <p14:creationId xmlns:p14="http://schemas.microsoft.com/office/powerpoint/2010/main" val="24143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Over-lapping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Authors examine overlap between news events and earnings, but this misses the larger problem of events overlapping with </a:t>
            </a:r>
            <a:r>
              <a:rPr lang="en-US" sz="2000" i="1" dirty="0" smtClean="0"/>
              <a:t>each other</a:t>
            </a:r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S&amp;P Key Developments 2003-2020, </a:t>
            </a:r>
            <a:r>
              <a:rPr lang="en-US" sz="1800" dirty="0"/>
              <a:t>4.7 million news items total</a:t>
            </a:r>
          </a:p>
          <a:p>
            <a:pPr lvl="1"/>
            <a:r>
              <a:rPr lang="en-US" sz="1800" dirty="0" smtClean="0"/>
              <a:t>But only 47% occur on days with a single news item for that firm!</a:t>
            </a:r>
          </a:p>
          <a:p>
            <a:pPr lvl="1"/>
            <a:r>
              <a:rPr lang="en-US" sz="1800" dirty="0" smtClean="0"/>
              <a:t>7% of observations on days with </a:t>
            </a:r>
            <a:r>
              <a:rPr lang="en-US" sz="1800" i="1" dirty="0" smtClean="0"/>
              <a:t>at least five </a:t>
            </a:r>
            <a:r>
              <a:rPr lang="en-US" sz="1800" dirty="0" smtClean="0"/>
              <a:t>news items for the </a:t>
            </a:r>
            <a:r>
              <a:rPr lang="en-US" sz="1800" dirty="0" smtClean="0"/>
              <a:t>firm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08053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Over-lapping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Authors examine overlap between news events and earnings, but this misses the larger problem of events overlapping with </a:t>
            </a:r>
            <a:r>
              <a:rPr lang="en-US" sz="2000" i="1" dirty="0" smtClean="0"/>
              <a:t>each other</a:t>
            </a:r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S&amp;P Key Developments 2003-2020, </a:t>
            </a:r>
            <a:r>
              <a:rPr lang="en-US" sz="1800" dirty="0"/>
              <a:t>4.7 million news items total</a:t>
            </a:r>
          </a:p>
          <a:p>
            <a:pPr lvl="1"/>
            <a:r>
              <a:rPr lang="en-US" sz="1800" dirty="0" smtClean="0"/>
              <a:t>But only 47% occur on days with a single news item for that firm!</a:t>
            </a:r>
          </a:p>
          <a:p>
            <a:pPr lvl="1"/>
            <a:r>
              <a:rPr lang="en-US" sz="1800" dirty="0" smtClean="0"/>
              <a:t>7% of observations on days with </a:t>
            </a:r>
            <a:r>
              <a:rPr lang="en-US" sz="1800" i="1" dirty="0" smtClean="0"/>
              <a:t>at least five </a:t>
            </a:r>
            <a:r>
              <a:rPr lang="en-US" sz="1800" dirty="0" smtClean="0"/>
              <a:t>news items for the firm</a:t>
            </a:r>
          </a:p>
          <a:p>
            <a:r>
              <a:rPr lang="en-US" sz="2000" dirty="0" smtClean="0"/>
              <a:t>Also, huge variation in number of announcements per firm</a:t>
            </a:r>
          </a:p>
          <a:p>
            <a:pPr lvl="1"/>
            <a:r>
              <a:rPr lang="en-US" sz="1800" dirty="0" smtClean="0"/>
              <a:t>17.9% of firm/year observations have less than 4 news items</a:t>
            </a:r>
            <a:br>
              <a:rPr lang="en-US" sz="1800" dirty="0" smtClean="0"/>
            </a:br>
            <a:r>
              <a:rPr lang="en-US" sz="1800" dirty="0" smtClean="0"/>
              <a:t>(c.f. “comprehensive database of corporate news events”)</a:t>
            </a:r>
          </a:p>
          <a:p>
            <a:pPr lvl="1"/>
            <a:r>
              <a:rPr lang="en-US" sz="1800" dirty="0" smtClean="0"/>
              <a:t>1.33% of firm/years have news items </a:t>
            </a:r>
            <a:r>
              <a:rPr lang="en-US" sz="1800" i="1" dirty="0" smtClean="0"/>
              <a:t>every two days or more</a:t>
            </a:r>
          </a:p>
          <a:p>
            <a:pPr lvl="2"/>
            <a:r>
              <a:rPr lang="en-US" sz="1600" dirty="0" smtClean="0"/>
              <a:t>But 11.6% of news observations! Event time makes it worse. </a:t>
            </a:r>
          </a:p>
          <a:p>
            <a:pPr lvl="2"/>
            <a:r>
              <a:rPr lang="en-US" sz="1600" dirty="0" smtClean="0"/>
              <a:t>5.4% of news is from firms with news every single day</a:t>
            </a:r>
          </a:p>
        </p:txBody>
      </p:sp>
    </p:spTree>
    <p:extLst>
      <p:ext uri="{BB962C8B-B14F-4D97-AF65-F5344CB8AC3E}">
        <p14:creationId xmlns:p14="http://schemas.microsoft.com/office/powerpoint/2010/main" val="293492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Over-overlapping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153400" cy="5029200"/>
          </a:xfrm>
        </p:spPr>
        <p:txBody>
          <a:bodyPr/>
          <a:lstStyle/>
          <a:p>
            <a:r>
              <a:rPr lang="en-US" sz="2000" dirty="0"/>
              <a:t>End up re-sampling same sets of returns over and over</a:t>
            </a:r>
          </a:p>
          <a:p>
            <a:r>
              <a:rPr lang="en-US" sz="2000" dirty="0"/>
              <a:t>Sample </a:t>
            </a:r>
            <a:r>
              <a:rPr lang="en-US" sz="2000" dirty="0" err="1"/>
              <a:t>overweights</a:t>
            </a:r>
            <a:r>
              <a:rPr lang="en-US" sz="2000" dirty="0"/>
              <a:t> firms with lots of news</a:t>
            </a:r>
          </a:p>
          <a:p>
            <a:r>
              <a:rPr lang="en-US" sz="2000" dirty="0"/>
              <a:t>Reversal from each announcement overlaps with many other </a:t>
            </a:r>
            <a:r>
              <a:rPr lang="en-US" sz="2000" dirty="0" smtClean="0"/>
              <a:t>observations</a:t>
            </a:r>
          </a:p>
          <a:p>
            <a:endParaRPr lang="en-US" sz="2000" dirty="0"/>
          </a:p>
          <a:p>
            <a:r>
              <a:rPr lang="en-US" sz="2000" dirty="0"/>
              <a:t>Partial solution: Switch to a panel setting with returns on the left and lagged news items (of all types) on the right</a:t>
            </a:r>
          </a:p>
          <a:p>
            <a:pPr lvl="1"/>
            <a:r>
              <a:rPr lang="en-US" sz="1800" dirty="0"/>
              <a:t>Each return only sampled once</a:t>
            </a:r>
          </a:p>
          <a:p>
            <a:pPr lvl="1"/>
            <a:r>
              <a:rPr lang="en-US" sz="1800" dirty="0"/>
              <a:t>Control for all other confounding news events at the same time (sort of)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7685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you can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153400" cy="5029200"/>
          </a:xfrm>
        </p:spPr>
        <p:txBody>
          <a:bodyPr/>
          <a:lstStyle/>
          <a:p>
            <a:r>
              <a:rPr lang="en-US" sz="2000" dirty="0" smtClean="0"/>
              <a:t>Does the firm/year with 2,214 news items have 2,214 times as information as the 14,522 firm/years with only one news item each?</a:t>
            </a:r>
          </a:p>
          <a:p>
            <a:r>
              <a:rPr lang="en-US" sz="2000" dirty="0" smtClean="0"/>
              <a:t>Very unlikely – volatility isn’t 2,214 times higher! </a:t>
            </a:r>
          </a:p>
          <a:p>
            <a:r>
              <a:rPr lang="en-US" sz="2000" dirty="0" smtClean="0"/>
              <a:t>The opposite is true, as fewer news items tend to map to smaller firms</a:t>
            </a:r>
          </a:p>
          <a:p>
            <a:pPr lvl="1"/>
            <a:r>
              <a:rPr lang="en-US" sz="1800" dirty="0" smtClean="0"/>
              <a:t>If &lt; 4 news items/year, </a:t>
            </a:r>
            <a:r>
              <a:rPr lang="el-GR" sz="1800" dirty="0" smtClean="0"/>
              <a:t>σ</a:t>
            </a:r>
            <a:r>
              <a:rPr lang="en-US" sz="1800" dirty="0" smtClean="0"/>
              <a:t>(daily market-adjusted returns) = 2.2%</a:t>
            </a:r>
          </a:p>
          <a:p>
            <a:pPr lvl="1"/>
            <a:r>
              <a:rPr lang="en-US" sz="1800" dirty="0" smtClean="0"/>
              <a:t>If &gt; 126 news items/year, </a:t>
            </a:r>
            <a:r>
              <a:rPr lang="el-GR" sz="1800" dirty="0" smtClean="0"/>
              <a:t>σ</a:t>
            </a:r>
            <a:r>
              <a:rPr lang="en-US" sz="1800" dirty="0" smtClean="0"/>
              <a:t>(daily </a:t>
            </a:r>
            <a:r>
              <a:rPr lang="en-US" sz="1800" dirty="0"/>
              <a:t>market-adjusted returns) = </a:t>
            </a:r>
            <a:r>
              <a:rPr lang="en-US" sz="1800" dirty="0" smtClean="0"/>
              <a:t>1.7%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3021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you can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153400" cy="5029200"/>
          </a:xfrm>
        </p:spPr>
        <p:txBody>
          <a:bodyPr/>
          <a:lstStyle/>
          <a:p>
            <a:r>
              <a:rPr lang="en-US" sz="2000" dirty="0" smtClean="0"/>
              <a:t>Does the firm/year with 2,214 news items have 2,214 times as information as the 14,522 firm/years with only one news item each?</a:t>
            </a:r>
          </a:p>
          <a:p>
            <a:r>
              <a:rPr lang="en-US" sz="2000" dirty="0" smtClean="0"/>
              <a:t>Very unlikely – volatility isn’t 2,214 times higher! </a:t>
            </a:r>
          </a:p>
          <a:p>
            <a:r>
              <a:rPr lang="en-US" sz="2000" dirty="0" smtClean="0"/>
              <a:t>The opposite is true, as fewer news items tend to map to smaller firms</a:t>
            </a:r>
          </a:p>
          <a:p>
            <a:pPr lvl="1"/>
            <a:r>
              <a:rPr lang="en-US" sz="1800" dirty="0" smtClean="0"/>
              <a:t>If &lt; 4 news items/year, </a:t>
            </a:r>
            <a:r>
              <a:rPr lang="el-GR" sz="1800" dirty="0" smtClean="0"/>
              <a:t>σ</a:t>
            </a:r>
            <a:r>
              <a:rPr lang="en-US" sz="1800" dirty="0" smtClean="0"/>
              <a:t>(daily market-adjusted returns) = 2.2%</a:t>
            </a:r>
          </a:p>
          <a:p>
            <a:pPr lvl="1"/>
            <a:r>
              <a:rPr lang="en-US" sz="1800" dirty="0" smtClean="0"/>
              <a:t>If &gt; 126 news items/year, </a:t>
            </a:r>
            <a:r>
              <a:rPr lang="el-GR" sz="1800" dirty="0" smtClean="0"/>
              <a:t>σ</a:t>
            </a:r>
            <a:r>
              <a:rPr lang="en-US" sz="1800" dirty="0" smtClean="0"/>
              <a:t>(daily </a:t>
            </a:r>
            <a:r>
              <a:rPr lang="en-US" sz="1800" dirty="0"/>
              <a:t>market-adjusted returns) = </a:t>
            </a:r>
            <a:r>
              <a:rPr lang="en-US" sz="1800" dirty="0" smtClean="0"/>
              <a:t>1.7%</a:t>
            </a:r>
          </a:p>
          <a:p>
            <a:r>
              <a:rPr lang="en-US" sz="2000" dirty="0" smtClean="0"/>
              <a:t>Not all news stories are comparable! Focus </a:t>
            </a:r>
            <a:r>
              <a:rPr lang="en-US" sz="2000" dirty="0"/>
              <a:t>on events that are more likely to be comparable across firms in both importance and frequency</a:t>
            </a:r>
          </a:p>
          <a:p>
            <a:pPr lvl="1"/>
            <a:r>
              <a:rPr lang="en-US" sz="1800" dirty="0"/>
              <a:t>CEO being fired, delaying earnings announcement both work well</a:t>
            </a:r>
          </a:p>
          <a:p>
            <a:pPr lvl="1"/>
            <a:r>
              <a:rPr lang="en-US" sz="1800" dirty="0"/>
              <a:t>Product launch could mean almost anything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3051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Interesting twist on investors’ overweighting salient events</a:t>
            </a:r>
          </a:p>
          <a:p>
            <a:endParaRPr lang="en-US" dirty="0"/>
          </a:p>
          <a:p>
            <a:r>
              <a:rPr lang="en-US" dirty="0" smtClean="0"/>
              <a:t>Idea of using differences across event types seems promising</a:t>
            </a:r>
          </a:p>
          <a:p>
            <a:endParaRPr lang="en-US" dirty="0"/>
          </a:p>
          <a:p>
            <a:r>
              <a:rPr lang="en-US" dirty="0" smtClean="0"/>
              <a:t>Suggests not a one-size-fits-all response to news, extreme events seem to drive average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6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The Cross-Section of News and Investor Psychology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Adding psychology to “</a:t>
            </a:r>
            <a:r>
              <a:rPr lang="en-US" dirty="0" err="1"/>
              <a:t>Underreaction</a:t>
            </a:r>
            <a:r>
              <a:rPr lang="en-US" dirty="0"/>
              <a:t>” and “Overreaction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How do people think about different types of events?</a:t>
            </a:r>
          </a:p>
          <a:p>
            <a:pPr lvl="1"/>
            <a:r>
              <a:rPr lang="en-US" dirty="0" smtClean="0"/>
              <a:t>Cross-section of event types can shed light on underlying psychology</a:t>
            </a:r>
          </a:p>
          <a:p>
            <a:pPr lvl="1"/>
            <a:r>
              <a:rPr lang="en-US" dirty="0" smtClean="0"/>
              <a:t>PEAD shows </a:t>
            </a:r>
            <a:r>
              <a:rPr lang="en-US" dirty="0" err="1" smtClean="0"/>
              <a:t>underreaction</a:t>
            </a:r>
            <a:r>
              <a:rPr lang="en-US" dirty="0" smtClean="0"/>
              <a:t> to earnings, what about other events?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1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4302"/>
          <a:stretch/>
        </p:blipFill>
        <p:spPr>
          <a:xfrm>
            <a:off x="736865" y="3733800"/>
            <a:ext cx="7670269" cy="16002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066800" y="3962400"/>
            <a:ext cx="4495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48200" y="4800600"/>
            <a:ext cx="365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6865" y="5029200"/>
            <a:ext cx="75689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36865" y="5334000"/>
            <a:ext cx="16253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62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Underreaction</a:t>
            </a:r>
            <a:r>
              <a:rPr lang="en-US" dirty="0" smtClean="0"/>
              <a:t> </a:t>
            </a:r>
            <a:r>
              <a:rPr lang="en-US" dirty="0"/>
              <a:t>Overreaction Corporate News”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err="1" smtClean="0"/>
              <a:t>Antweiler</a:t>
            </a:r>
            <a:r>
              <a:rPr lang="en-US" sz="2000" dirty="0" smtClean="0"/>
              <a:t> and Frank (2006) – “Do U.S. Stock Markets Typically Overreact to Corporate News Stories”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250,000 WSJ articles: “On average there is a reversal (‘overreaction’) so that pre-event and post-event abnormal returns have the opposite sign”</a:t>
            </a:r>
            <a:endParaRPr lang="en-US" sz="18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sz="2000" dirty="0" err="1" smtClean="0"/>
              <a:t>Kadiyala</a:t>
            </a:r>
            <a:r>
              <a:rPr lang="en-US" sz="2000" dirty="0" smtClean="0"/>
              <a:t> and Rau (2004) – Investors underreact on </a:t>
            </a:r>
            <a:r>
              <a:rPr lang="en-US" sz="2000" dirty="0" err="1" smtClean="0"/>
              <a:t>avg</a:t>
            </a:r>
            <a:r>
              <a:rPr lang="en-US" sz="2000" dirty="0" smtClean="0"/>
              <a:t> (but only 4 event types)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Chan (2003) – Momentum after returns with news, reversals if no news</a:t>
            </a:r>
          </a:p>
          <a:p>
            <a:pPr>
              <a:lnSpc>
                <a:spcPct val="100000"/>
              </a:lnSpc>
            </a:pPr>
            <a:r>
              <a:rPr lang="en-US" sz="2000" dirty="0" err="1" smtClean="0"/>
              <a:t>Fama</a:t>
            </a:r>
            <a:r>
              <a:rPr lang="en-US" sz="2000" dirty="0" smtClean="0"/>
              <a:t> (1998)!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438400"/>
            <a:ext cx="5850338" cy="271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by Exemplars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Investors “reason by exemplars”, overweight extreme events of the same type, overreact in direction of extremes </a:t>
            </a:r>
          </a:p>
          <a:p>
            <a:r>
              <a:rPr lang="en-US" sz="2000" dirty="0" smtClean="0"/>
              <a:t>Similar flavor to </a:t>
            </a:r>
            <a:r>
              <a:rPr lang="en-US" sz="2000" dirty="0" err="1" smtClean="0"/>
              <a:t>Bordalo</a:t>
            </a:r>
            <a:r>
              <a:rPr lang="en-US" sz="2000" dirty="0" smtClean="0"/>
              <a:t>, </a:t>
            </a:r>
            <a:r>
              <a:rPr lang="en-US" sz="2000" dirty="0" err="1" smtClean="0"/>
              <a:t>Gennaioli</a:t>
            </a:r>
            <a:r>
              <a:rPr lang="en-US" sz="2000" dirty="0" smtClean="0"/>
              <a:t> &amp; Shleifer (2012): overweight salient events, where payoffs are more extreme (c.f. Prospect Theory, KT 79)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227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by Exemplars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Investors “reason by exemplars”, overweight extreme events of the same type, overreact in direction of extremes </a:t>
            </a:r>
          </a:p>
          <a:p>
            <a:r>
              <a:rPr lang="en-US" sz="2000" dirty="0" smtClean="0"/>
              <a:t>Similar flavor to </a:t>
            </a:r>
            <a:r>
              <a:rPr lang="en-US" sz="2000" dirty="0" err="1" smtClean="0"/>
              <a:t>Bordalo</a:t>
            </a:r>
            <a:r>
              <a:rPr lang="en-US" sz="2000" dirty="0" smtClean="0"/>
              <a:t>, </a:t>
            </a:r>
            <a:r>
              <a:rPr lang="en-US" sz="2000" dirty="0" err="1" smtClean="0"/>
              <a:t>Gennaioli</a:t>
            </a:r>
            <a:r>
              <a:rPr lang="en-US" sz="2000" dirty="0" smtClean="0"/>
              <a:t> &amp; Shleifer (2012): overweight salient events, where payoffs are more extreme (c.f. Prospect Theory, KT 79)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Comparison with Salience: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Salience about different payoffs in same state of world </a:t>
            </a:r>
            <a:br>
              <a:rPr lang="en-US" sz="1800" dirty="0" smtClean="0"/>
            </a:br>
            <a:r>
              <a:rPr lang="en-US" sz="1800" dirty="0" smtClean="0"/>
              <a:t>(rather than comparison across states of world)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Salience has diminishing sensitivity to extreme events, RBE has increasing sensitivity. Hence why power laws matter!</a:t>
            </a:r>
          </a:p>
          <a:p>
            <a:pPr lvl="1"/>
            <a:r>
              <a:rPr lang="en-US" sz="1800" dirty="0"/>
              <a:t>Salience </a:t>
            </a:r>
            <a:r>
              <a:rPr lang="en-US" sz="1800" dirty="0" smtClean="0"/>
              <a:t>about </a:t>
            </a:r>
            <a:r>
              <a:rPr lang="en-US" sz="1800" dirty="0"/>
              <a:t>static choice between </a:t>
            </a:r>
            <a:r>
              <a:rPr lang="en-US" sz="1800" dirty="0" smtClean="0"/>
              <a:t>lotteries vs updating </a:t>
            </a:r>
            <a:r>
              <a:rPr lang="en-US" sz="1800" dirty="0"/>
              <a:t>on news </a:t>
            </a:r>
            <a:r>
              <a:rPr lang="en-US" sz="1800" dirty="0" smtClean="0"/>
              <a:t>events (Related </a:t>
            </a:r>
            <a:r>
              <a:rPr lang="en-US" sz="1800" dirty="0"/>
              <a:t>to representativeness (KT 1972) and diagnostic expectations (</a:t>
            </a:r>
            <a:r>
              <a:rPr lang="en-US" sz="1800" dirty="0" err="1"/>
              <a:t>Gennaioli</a:t>
            </a:r>
            <a:r>
              <a:rPr lang="en-US" sz="1800" dirty="0"/>
              <a:t> &amp; Shleifer (2010</a:t>
            </a:r>
            <a:r>
              <a:rPr lang="en-US" sz="1800" dirty="0" smtClean="0"/>
              <a:t>)).</a:t>
            </a:r>
            <a:endParaRPr lang="en-US" sz="1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419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RBE a “Salient” Theory?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we </a:t>
            </a:r>
            <a:r>
              <a:rPr lang="en-US" sz="2000" dirty="0" smtClean="0"/>
              <a:t>need </a:t>
            </a:r>
            <a:r>
              <a:rPr lang="en-US" sz="2000" dirty="0" smtClean="0"/>
              <a:t>another behavioral theory to explain different reactions to event types? </a:t>
            </a:r>
            <a:r>
              <a:rPr lang="en-US" sz="2000" dirty="0" smtClean="0"/>
              <a:t>Maybe! But not </a:t>
            </a:r>
            <a:r>
              <a:rPr lang="en-US" sz="2000" dirty="0" smtClean="0"/>
              <a:t>clear.</a:t>
            </a:r>
          </a:p>
          <a:p>
            <a:pPr lvl="1"/>
            <a:r>
              <a:rPr lang="en-US" dirty="0"/>
              <a:t>What </a:t>
            </a:r>
            <a:r>
              <a:rPr lang="en-US" dirty="0" smtClean="0"/>
              <a:t>does </a:t>
            </a:r>
            <a:r>
              <a:rPr lang="en-US" dirty="0"/>
              <a:t>this </a:t>
            </a:r>
            <a:r>
              <a:rPr lang="en-US" dirty="0" smtClean="0"/>
              <a:t>buy us in facts that can’t be explained otherwise?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RBE also predicts people always overreact!</a:t>
            </a:r>
          </a:p>
          <a:p>
            <a:r>
              <a:rPr lang="en-US" dirty="0" smtClean="0"/>
              <a:t>Add-on just says that people underweight small events to zero – how many other theories would also work with this modification?</a:t>
            </a:r>
            <a:endParaRPr lang="en-US" dirty="0"/>
          </a:p>
          <a:p>
            <a:pPr lvl="1"/>
            <a:endParaRPr lang="en-US" sz="1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7000"/>
            <a:ext cx="9000451" cy="74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49" y="3564367"/>
            <a:ext cx="9080101" cy="9635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949" y="3581400"/>
            <a:ext cx="4006651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 Beliefs from Price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Key prediction: more overreaction for </a:t>
            </a:r>
            <a:r>
              <a:rPr lang="en-US" sz="2000" dirty="0"/>
              <a:t>more fat-tailed </a:t>
            </a:r>
            <a:r>
              <a:rPr lang="en-US" sz="2000" dirty="0" smtClean="0"/>
              <a:t>event types</a:t>
            </a:r>
          </a:p>
          <a:p>
            <a:r>
              <a:rPr lang="en-US" sz="2000" dirty="0" smtClean="0"/>
              <a:t>Day-zero returns assumed to reflect </a:t>
            </a:r>
            <a:r>
              <a:rPr lang="en-US" sz="2000" i="1" dirty="0" smtClean="0"/>
              <a:t>beliefs</a:t>
            </a:r>
            <a:r>
              <a:rPr lang="en-US" sz="2000" dirty="0" smtClean="0"/>
              <a:t>, albeit </a:t>
            </a:r>
            <a:r>
              <a:rPr lang="en-US" sz="2000" i="1" dirty="0" smtClean="0"/>
              <a:t>distorted beliefs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4483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 Beliefs from Price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Key prediction: more overreaction for </a:t>
            </a:r>
            <a:r>
              <a:rPr lang="en-US" sz="2000" dirty="0"/>
              <a:t>more fat-tailed </a:t>
            </a:r>
            <a:r>
              <a:rPr lang="en-US" sz="2000" dirty="0" smtClean="0"/>
              <a:t>event types</a:t>
            </a:r>
          </a:p>
          <a:p>
            <a:r>
              <a:rPr lang="en-US" sz="2000" dirty="0" smtClean="0"/>
              <a:t>Day-zero returns assumed to reflect </a:t>
            </a:r>
            <a:r>
              <a:rPr lang="en-US" sz="2000" i="1" dirty="0" smtClean="0"/>
              <a:t>beliefs</a:t>
            </a:r>
            <a:r>
              <a:rPr lang="en-US" sz="2000" dirty="0" smtClean="0"/>
              <a:t>, albeit </a:t>
            </a:r>
            <a:r>
              <a:rPr lang="en-US" sz="2000" i="1" dirty="0" smtClean="0"/>
              <a:t>distorted beliefs</a:t>
            </a:r>
          </a:p>
          <a:p>
            <a:r>
              <a:rPr lang="en-US" sz="2000" dirty="0" smtClean="0"/>
              <a:t>But distortion here is symmetric in both tails - signals correct on average</a:t>
            </a:r>
          </a:p>
          <a:p>
            <a:r>
              <a:rPr lang="en-US" sz="2000" dirty="0" smtClean="0"/>
              <a:t>Prediction: News Day returns should be zero on average. Are they? No!</a:t>
            </a:r>
          </a:p>
          <a:p>
            <a:endParaRPr lang="en-US" sz="2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-150226" y="3796210"/>
            <a:ext cx="4006651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401420"/>
            <a:ext cx="3170625" cy="30342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796210"/>
            <a:ext cx="3066297" cy="24246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b="87443"/>
          <a:stretch/>
        </p:blipFill>
        <p:spPr>
          <a:xfrm>
            <a:off x="4620072" y="3390899"/>
            <a:ext cx="317062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09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 Beliefs from Price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/>
              <a:t>Also sort of found in </a:t>
            </a:r>
            <a:r>
              <a:rPr lang="en-US" sz="2000" dirty="0" err="1" smtClean="0"/>
              <a:t>Engelberg</a:t>
            </a:r>
            <a:r>
              <a:rPr lang="en-US" sz="2000" dirty="0" smtClean="0"/>
              <a:t>, McLean &amp; Pontiff (2017), Solomon (2012), </a:t>
            </a:r>
            <a:r>
              <a:rPr lang="de-DE" sz="2000" dirty="0"/>
              <a:t>Neuhierl, </a:t>
            </a:r>
            <a:r>
              <a:rPr lang="de-DE" sz="2000" dirty="0" smtClean="0"/>
              <a:t>Scherbina </a:t>
            </a:r>
            <a:r>
              <a:rPr lang="de-DE" sz="2000" dirty="0"/>
              <a:t>and </a:t>
            </a:r>
            <a:r>
              <a:rPr lang="de-DE" sz="2000" dirty="0" smtClean="0"/>
              <a:t>Schiusene (2013))</a:t>
            </a:r>
            <a:endParaRPr lang="de-DE" sz="2000" dirty="0"/>
          </a:p>
          <a:p>
            <a:pPr>
              <a:lnSpc>
                <a:spcPct val="100000"/>
              </a:lnSpc>
            </a:pPr>
            <a:r>
              <a:rPr lang="en-US" sz="2000" dirty="0" smtClean="0"/>
              <a:t>Current paper: “Unconditional means across all the event-types are largely centered around zero with a small but notable positive mean”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lnSpc>
                <a:spcPct val="100000"/>
              </a:lnSpc>
            </a:pPr>
            <a:r>
              <a:rPr lang="en-US" sz="2000" dirty="0" smtClean="0"/>
              <a:t>12 </a:t>
            </a:r>
            <a:r>
              <a:rPr lang="en-US" sz="2000" dirty="0" err="1" smtClean="0"/>
              <a:t>b.p</a:t>
            </a:r>
            <a:r>
              <a:rPr lang="en-US" sz="2000" dirty="0" smtClean="0"/>
              <a:t>. (EMP) or 10-30 </a:t>
            </a:r>
            <a:r>
              <a:rPr lang="en-US" sz="2000" dirty="0" err="1" smtClean="0"/>
              <a:t>b.p</a:t>
            </a:r>
            <a:r>
              <a:rPr lang="en-US" sz="2000" dirty="0" smtClean="0"/>
              <a:t>. (this paper) </a:t>
            </a:r>
            <a:r>
              <a:rPr lang="en-US" sz="2000" i="1" dirty="0" smtClean="0"/>
              <a:t>per day </a:t>
            </a:r>
            <a:r>
              <a:rPr lang="en-US" sz="2000" dirty="0" smtClean="0"/>
              <a:t>isn’t small when annualized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50% bigger than earnings announcement premium of </a:t>
            </a:r>
            <a:r>
              <a:rPr lang="en-US" sz="2000" dirty="0" err="1" smtClean="0"/>
              <a:t>Frazzini</a:t>
            </a:r>
            <a:r>
              <a:rPr lang="en-US" sz="2000" dirty="0" smtClean="0"/>
              <a:t> &amp; Lamont (2008), but not predictable.</a:t>
            </a:r>
          </a:p>
        </p:txBody>
      </p:sp>
      <p:sp>
        <p:nvSpPr>
          <p:cNvPr id="6" name="Rectangle 5"/>
          <p:cNvSpPr/>
          <p:nvPr/>
        </p:nvSpPr>
        <p:spPr>
          <a:xfrm>
            <a:off x="-150226" y="3796210"/>
            <a:ext cx="4006651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466870"/>
            <a:ext cx="5257800" cy="265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5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43591</TotalTime>
  <Words>1254</Words>
  <Application>Microsoft Office PowerPoint</Application>
  <PresentationFormat>On-screen Show (4:3)</PresentationFormat>
  <Paragraphs>135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Default Design</vt:lpstr>
      <vt:lpstr>Discussion of “Reactions to News and Reasoning By Exemplars”</vt:lpstr>
      <vt:lpstr>The Cross-Section of News and Investor Psychology</vt:lpstr>
      <vt:lpstr>“Underreaction Overreaction Corporate News”</vt:lpstr>
      <vt:lpstr>Reasoning by Exemplars</vt:lpstr>
      <vt:lpstr>Reasoning by Exemplars</vt:lpstr>
      <vt:lpstr>Is RBE a “Salient” Theory?</vt:lpstr>
      <vt:lpstr>Inferring Beliefs from Price Changes</vt:lpstr>
      <vt:lpstr>Inferring Beliefs from Price Changes</vt:lpstr>
      <vt:lpstr>Inferring Beliefs from Price Changes</vt:lpstr>
      <vt:lpstr>R.I.P. Law of Iterated Expectations?</vt:lpstr>
      <vt:lpstr>R.I.P. Law of Iterated Expectations?</vt:lpstr>
      <vt:lpstr>The problem with event time </vt:lpstr>
      <vt:lpstr>Over-lapping observations</vt:lpstr>
      <vt:lpstr>Over-lapping observations</vt:lpstr>
      <vt:lpstr>Over-overlapping observations</vt:lpstr>
      <vt:lpstr>News you can use</vt:lpstr>
      <vt:lpstr>News you can use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Milton Friedman</cp:lastModifiedBy>
  <cp:revision>1205</cp:revision>
  <dcterms:created xsi:type="dcterms:W3CDTF">2006-10-18T02:33:47Z</dcterms:created>
  <dcterms:modified xsi:type="dcterms:W3CDTF">2021-04-16T15:30:45Z</dcterms:modified>
</cp:coreProperties>
</file>