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425" r:id="rId3"/>
    <p:sldId id="424" r:id="rId4"/>
    <p:sldId id="426" r:id="rId5"/>
    <p:sldId id="419" r:id="rId6"/>
    <p:sldId id="427" r:id="rId7"/>
    <p:sldId id="428" r:id="rId8"/>
    <p:sldId id="429" r:id="rId9"/>
    <p:sldId id="430" r:id="rId10"/>
    <p:sldId id="434" r:id="rId11"/>
    <p:sldId id="460" r:id="rId12"/>
    <p:sldId id="437" r:id="rId13"/>
    <p:sldId id="420" r:id="rId14"/>
    <p:sldId id="436" r:id="rId15"/>
    <p:sldId id="435" r:id="rId16"/>
    <p:sldId id="433" r:id="rId17"/>
    <p:sldId id="431" r:id="rId18"/>
    <p:sldId id="432" r:id="rId19"/>
    <p:sldId id="346" r:id="rId20"/>
    <p:sldId id="438" r:id="rId21"/>
    <p:sldId id="449" r:id="rId22"/>
    <p:sldId id="450" r:id="rId23"/>
    <p:sldId id="439" r:id="rId24"/>
    <p:sldId id="440" r:id="rId25"/>
    <p:sldId id="418" r:id="rId26"/>
    <p:sldId id="441" r:id="rId27"/>
    <p:sldId id="443" r:id="rId28"/>
    <p:sldId id="442" r:id="rId29"/>
    <p:sldId id="444" r:id="rId30"/>
    <p:sldId id="445" r:id="rId31"/>
    <p:sldId id="446" r:id="rId32"/>
    <p:sldId id="447" r:id="rId33"/>
    <p:sldId id="448" r:id="rId34"/>
    <p:sldId id="451" r:id="rId35"/>
    <p:sldId id="452" r:id="rId36"/>
    <p:sldId id="453" r:id="rId37"/>
    <p:sldId id="454" r:id="rId38"/>
    <p:sldId id="455" r:id="rId39"/>
    <p:sldId id="462" r:id="rId40"/>
    <p:sldId id="456" r:id="rId41"/>
    <p:sldId id="457" r:id="rId42"/>
    <p:sldId id="458" r:id="rId43"/>
    <p:sldId id="461" r:id="rId44"/>
    <p:sldId id="459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AB6"/>
    <a:srgbClr val="E3B431"/>
    <a:srgbClr val="00CC00"/>
    <a:srgbClr val="CC0000"/>
    <a:srgbClr val="EAC12A"/>
    <a:srgbClr val="E3C131"/>
    <a:srgbClr val="B22C02"/>
    <a:srgbClr val="EBD429"/>
    <a:srgbClr val="BE2F0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2" autoAdjust="0"/>
    <p:restoredTop sz="90929"/>
  </p:normalViewPr>
  <p:slideViewPr>
    <p:cSldViewPr>
      <p:cViewPr varScale="1">
        <p:scale>
          <a:sx n="116" d="100"/>
          <a:sy n="116" d="100"/>
        </p:scale>
        <p:origin x="6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6/20/2014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03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47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193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3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5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6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195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29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742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822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09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032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102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617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038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581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9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939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304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649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64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51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0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78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94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53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0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/>
            </a:lvl1pPr>
            <a:lvl2pPr>
              <a:lnSpc>
                <a:spcPct val="100000"/>
              </a:lnSpc>
              <a:spcAft>
                <a:spcPts val="800"/>
              </a:spcAft>
              <a:defRPr sz="2000" baseline="0"/>
            </a:lvl2pPr>
            <a:lvl3pPr>
              <a:lnSpc>
                <a:spcPct val="100000"/>
              </a:lnSpc>
              <a:spcAft>
                <a:spcPts val="800"/>
              </a:spcAft>
              <a:defRPr sz="1800" baseline="0"/>
            </a:lvl3pPr>
            <a:lvl4pPr>
              <a:lnSpc>
                <a:spcPct val="100000"/>
              </a:lnSpc>
              <a:spcAft>
                <a:spcPts val="800"/>
              </a:spcAft>
              <a:defRPr sz="1600" baseline="0"/>
            </a:lvl4pPr>
            <a:lvl5pPr>
              <a:lnSpc>
                <a:spcPct val="100000"/>
              </a:lnSpc>
              <a:spcAft>
                <a:spcPts val="800"/>
              </a:spcAf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58779" y="6571861"/>
            <a:ext cx="29908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+mn-lt"/>
              </a:rPr>
              <a:t>Solomon on Li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21240" y="6581001"/>
            <a:ext cx="29908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aseline="0" dirty="0" smtClean="0">
                <a:solidFill>
                  <a:schemeClr val="bg1"/>
                </a:solidFill>
                <a:latin typeface="+mn-lt"/>
              </a:rPr>
              <a:t>Macro Disagreement</a:t>
            </a:r>
            <a:endParaRPr lang="en-US" sz="1600" baseline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Discussion of ‘Macro Disagreement and the Cross-Section of Stock Returns’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sz="2400" dirty="0" smtClean="0"/>
              <a:t>Paper by </a:t>
            </a:r>
            <a:r>
              <a:rPr lang="en-US" sz="2400" dirty="0" err="1" smtClean="0"/>
              <a:t>Weikai</a:t>
            </a:r>
            <a:r>
              <a:rPr lang="en-US" sz="2400" dirty="0" smtClean="0"/>
              <a:t> Li (HKUST)</a:t>
            </a:r>
            <a:endParaRPr lang="en-US" sz="1800" dirty="0" smtClean="0"/>
          </a:p>
          <a:p>
            <a:endParaRPr lang="en-US" sz="500" dirty="0" smtClean="0"/>
          </a:p>
          <a:p>
            <a:endParaRPr lang="en-US" sz="2000" dirty="0" smtClean="0"/>
          </a:p>
          <a:p>
            <a:r>
              <a:rPr lang="en-US" sz="2400" dirty="0" smtClean="0"/>
              <a:t>Discussion </a:t>
            </a:r>
            <a:r>
              <a:rPr lang="en-US" sz="2400" dirty="0"/>
              <a:t>by </a:t>
            </a:r>
            <a:r>
              <a:rPr lang="en-US" sz="2400" dirty="0" smtClean="0"/>
              <a:t>David Solomon (USC)</a:t>
            </a:r>
          </a:p>
          <a:p>
            <a:endParaRPr lang="en-US" sz="1050" dirty="0" smtClean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r>
              <a:rPr lang="en-US" sz="2000" dirty="0" smtClean="0"/>
              <a:t>USC Finance PhD Conference, June 19th 2014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Pricing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weak relationship between cross-section of expected stock returns and exposure to macro factors</a:t>
            </a:r>
          </a:p>
          <a:p>
            <a:pPr lvl="1"/>
            <a:r>
              <a:rPr lang="en-US" dirty="0" smtClean="0"/>
              <a:t>Chen, Roll and Ross (1986) – exposure to five macro factors drives returns</a:t>
            </a:r>
          </a:p>
          <a:p>
            <a:pPr lvl="1"/>
            <a:r>
              <a:rPr lang="en-US" dirty="0" err="1" smtClean="0"/>
              <a:t>Shanken</a:t>
            </a:r>
            <a:r>
              <a:rPr lang="en-US" dirty="0" smtClean="0"/>
              <a:t> and Weinstein (2006) – depends on how you measure betas and which test assets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34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Pricing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weak relationship between cross-section of expected stock returns and exposure to macro factors</a:t>
            </a:r>
          </a:p>
          <a:p>
            <a:pPr lvl="1"/>
            <a:r>
              <a:rPr lang="en-US" dirty="0" smtClean="0"/>
              <a:t>Chen, Roll and Ross (1986) – exposure to five macro factors drives returns</a:t>
            </a:r>
          </a:p>
          <a:p>
            <a:pPr lvl="1"/>
            <a:r>
              <a:rPr lang="en-US" dirty="0" err="1" smtClean="0"/>
              <a:t>Shanken</a:t>
            </a:r>
            <a:r>
              <a:rPr lang="en-US" dirty="0" smtClean="0"/>
              <a:t> and Weinstein (2006) – depends on how you measure betas and which test assets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Cross-section of returns better explained by “pseudo” macro factors (SMB, HML) or “not really macro factors at all” factors (UMD)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Hong and </a:t>
            </a:r>
            <a:r>
              <a:rPr lang="en-US" dirty="0" err="1" smtClean="0"/>
              <a:t>Sraer</a:t>
            </a:r>
            <a:r>
              <a:rPr lang="en-US" dirty="0" smtClean="0"/>
              <a:t> (2012</a:t>
            </a:r>
            <a:r>
              <a:rPr lang="en-US" dirty="0" smtClean="0"/>
              <a:t>) tackled low beta anomaly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Hong and </a:t>
            </a:r>
            <a:r>
              <a:rPr lang="en-US" dirty="0" err="1" smtClean="0"/>
              <a:t>Sraer</a:t>
            </a:r>
            <a:r>
              <a:rPr lang="en-US" dirty="0" smtClean="0"/>
              <a:t> (2012</a:t>
            </a:r>
            <a:r>
              <a:rPr lang="en-US" dirty="0" smtClean="0"/>
              <a:t>) tackled low beta anomaly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Positive Price of Risk: </a:t>
            </a:r>
            <a:br>
              <a:rPr lang="en-US" dirty="0" smtClean="0"/>
            </a:br>
            <a:r>
              <a:rPr lang="en-US" dirty="0" smtClean="0"/>
              <a:t>-&gt; High Beta = High Expected Return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55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Hong and </a:t>
            </a:r>
            <a:r>
              <a:rPr lang="en-US" dirty="0" err="1" smtClean="0"/>
              <a:t>Sraer</a:t>
            </a:r>
            <a:r>
              <a:rPr lang="en-US" dirty="0" smtClean="0"/>
              <a:t> (2012</a:t>
            </a:r>
            <a:r>
              <a:rPr lang="en-US" dirty="0" smtClean="0"/>
              <a:t>) tackled low beta anomaly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Positive Price of Risk: </a:t>
            </a:r>
            <a:br>
              <a:rPr lang="en-US" dirty="0" smtClean="0"/>
            </a:br>
            <a:r>
              <a:rPr lang="en-US" dirty="0" smtClean="0"/>
              <a:t>-&gt; High Beta = High Expected Return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2A. Disagreement about value of factor </a:t>
            </a:r>
            <a:br>
              <a:rPr lang="en-US" dirty="0" smtClean="0"/>
            </a:br>
            <a:r>
              <a:rPr lang="en-US" dirty="0" smtClean="0"/>
              <a:t>-&gt; High Beta = High Exposure to disagreement</a:t>
            </a:r>
            <a:br>
              <a:rPr lang="en-US" dirty="0" smtClean="0"/>
            </a:br>
            <a:r>
              <a:rPr lang="en-US" dirty="0" smtClean="0"/>
              <a:t>+</a:t>
            </a:r>
            <a:br>
              <a:rPr lang="en-US" dirty="0" smtClean="0"/>
            </a:br>
            <a:r>
              <a:rPr lang="en-US" dirty="0" smtClean="0"/>
              <a:t>2B. Miller (1977)</a:t>
            </a:r>
            <a:br>
              <a:rPr lang="en-US" dirty="0" smtClean="0"/>
            </a:br>
            <a:r>
              <a:rPr lang="en-US" dirty="0" smtClean="0"/>
              <a:t>-&gt; High Disagreement = Low Expected Return</a:t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Hong and </a:t>
            </a:r>
            <a:r>
              <a:rPr lang="en-US" dirty="0" err="1" smtClean="0"/>
              <a:t>Sraer</a:t>
            </a:r>
            <a:r>
              <a:rPr lang="en-US" dirty="0" smtClean="0"/>
              <a:t> (2012</a:t>
            </a:r>
            <a:r>
              <a:rPr lang="en-US" dirty="0" smtClean="0"/>
              <a:t>) tackled low beta anomaly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1. Positive Price of Risk: </a:t>
            </a:r>
            <a:br>
              <a:rPr lang="en-US" dirty="0" smtClean="0"/>
            </a:br>
            <a:r>
              <a:rPr lang="en-US" dirty="0" smtClean="0"/>
              <a:t>-&gt; High Beta = High Expected Return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2A. Disagreement about value of factor </a:t>
            </a:r>
            <a:br>
              <a:rPr lang="en-US" dirty="0" smtClean="0"/>
            </a:br>
            <a:r>
              <a:rPr lang="en-US" dirty="0" smtClean="0"/>
              <a:t>-&gt; High Beta = High Exposure to disagreement</a:t>
            </a:r>
            <a:br>
              <a:rPr lang="en-US" dirty="0" smtClean="0"/>
            </a:br>
            <a:r>
              <a:rPr lang="en-US" dirty="0" smtClean="0"/>
              <a:t>+</a:t>
            </a:r>
            <a:br>
              <a:rPr lang="en-US" dirty="0" smtClean="0"/>
            </a:br>
            <a:r>
              <a:rPr lang="en-US" dirty="0" smtClean="0"/>
              <a:t>2B. Miller (1977)</a:t>
            </a:r>
            <a:br>
              <a:rPr lang="en-US" dirty="0" smtClean="0"/>
            </a:br>
            <a:r>
              <a:rPr lang="en-US" dirty="0" smtClean="0"/>
              <a:t>-&gt; High Disagreement = Low Expected Return</a:t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dirty="0" smtClean="0"/>
              <a:t>=</a:t>
            </a:r>
            <a:br>
              <a:rPr lang="en-US" dirty="0" smtClean="0"/>
            </a:b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dirty="0" smtClean="0"/>
              <a:t>Relationship between beta and expected returns depends on disagreement about </a:t>
            </a:r>
            <a:r>
              <a:rPr lang="en-US" dirty="0" smtClean="0"/>
              <a:t>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24100" y="1069149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24100" y="2974149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07555" y="2877406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7844" y="87670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724100" y="1450149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9284" y="3054694"/>
            <a:ext cx="241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</a:t>
            </a:r>
            <a:endParaRPr lang="en-US" sz="16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14166" y="1823194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85517" y="3025148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Miller (1977),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9363" y="1834491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=</a:t>
            </a:r>
            <a:endParaRPr lang="en-US" dirty="0">
              <a:latin typeface="+mn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53222" y="1064685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53222" y="2969685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86676" y="295115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01877" y="87670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656341" y="2131486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702248" y="1099294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02248" y="3004294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635702" y="2985759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0642" y="902215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6702248" y="1480294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705367" y="2166095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735730" y="1645425"/>
            <a:ext cx="1892650" cy="520670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71971" y="3029247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64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24100" y="1069149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24100" y="2974149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07555" y="2877406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7844" y="87670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724100" y="1450149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9284" y="3054694"/>
            <a:ext cx="241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</a:t>
            </a:r>
            <a:endParaRPr lang="en-US" sz="16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14166" y="1823194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85517" y="3025148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Miller (1977),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9363" y="1834491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=</a:t>
            </a:r>
            <a:endParaRPr lang="en-US" dirty="0">
              <a:latin typeface="+mn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53222" y="1064685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53222" y="2969685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86676" y="295115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01877" y="87670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656341" y="2131486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702248" y="1099294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02248" y="3004294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635702" y="2985759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0642" y="902215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6702248" y="1480294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705367" y="2166095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735730" y="1645425"/>
            <a:ext cx="1892650" cy="520670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113789" y="4564172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98986" y="4575469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=</a:t>
            </a:r>
            <a:endParaRPr lang="en-US" dirty="0">
              <a:latin typeface="+mn-lt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3652845" y="3805663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52845" y="5710663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86299" y="5692128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01500" y="3617678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3655964" y="4872464"/>
            <a:ext cx="1758768" cy="9889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6701871" y="3840272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701871" y="5745272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090265" y="3643193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6701871" y="4221272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735353" y="4907073"/>
            <a:ext cx="1872432" cy="239525"/>
          </a:xfrm>
          <a:prstGeom prst="line">
            <a:avLst/>
          </a:prstGeom>
          <a:ln w="1905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21314" y="4912248"/>
            <a:ext cx="1758768" cy="988941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664920" y="600018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71971" y="3029247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59073" y="3840272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59073" y="5745272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759073" y="4221272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4257" y="5825817"/>
            <a:ext cx="241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</a:t>
            </a:r>
            <a:endParaRPr lang="en-US" sz="1600" dirty="0"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54377" y="3551205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86554" y="5617572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68521" y="5780882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Miller (1977),</a:t>
            </a:r>
          </a:p>
          <a:p>
            <a:r>
              <a:rPr lang="en-US" sz="1600" dirty="0" smtClean="0">
                <a:latin typeface="+mn-lt"/>
              </a:rPr>
              <a:t>High Disagreement</a:t>
            </a:r>
            <a:endParaRPr lang="en-US" sz="1600" dirty="0"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83424" y="5780881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High Disagreement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2753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 Disagreement and Returns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6400820" y="3099724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=</a:t>
            </a:r>
            <a:endParaRPr lang="en-US" dirty="0">
              <a:latin typeface="+mn-lt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990600" y="2371813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990600" y="4276813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43882" y="424733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8994" y="2174734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990600" y="2752813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93719" y="3438614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024082" y="2917944"/>
            <a:ext cx="1892650" cy="520670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511915" y="3107010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4114800" y="2371813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114800" y="4276813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503194" y="2174734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4114800" y="2752813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48282" y="3438614"/>
            <a:ext cx="1872432" cy="239525"/>
          </a:xfrm>
          <a:prstGeom prst="line">
            <a:avLst/>
          </a:prstGeom>
          <a:ln w="1905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34243" y="3443789"/>
            <a:ext cx="1758768" cy="988941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107423" y="424733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60323" y="4301766"/>
            <a:ext cx="1956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035025" y="4363940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High Disagreement</a:t>
            </a:r>
            <a:endParaRPr lang="en-US" sz="1600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75198" y="4373681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Unconditional</a:t>
            </a:r>
            <a:endParaRPr lang="en-US" sz="1600" dirty="0">
              <a:latin typeface="+mn-lt"/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6903335" y="2371813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903335" y="4276813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291729" y="2174734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6936817" y="2917944"/>
            <a:ext cx="1892650" cy="520670"/>
          </a:xfrm>
          <a:prstGeom prst="line">
            <a:avLst/>
          </a:prstGeom>
          <a:ln w="1905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936816" y="3448912"/>
            <a:ext cx="1872432" cy="239525"/>
          </a:xfrm>
          <a:prstGeom prst="line">
            <a:avLst/>
          </a:prstGeom>
          <a:ln w="1905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6969785" y="3332827"/>
            <a:ext cx="1887750" cy="96867"/>
          </a:xfrm>
          <a:prstGeom prst="line">
            <a:avLst/>
          </a:prstGeom>
          <a:ln w="19050">
            <a:solidFill>
              <a:srgbClr val="E3B43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8746507" y="4327514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49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543800" cy="5029200"/>
          </a:xfrm>
        </p:spPr>
        <p:txBody>
          <a:bodyPr/>
          <a:lstStyle/>
          <a:p>
            <a:r>
              <a:rPr lang="en-US" dirty="0" smtClean="0"/>
              <a:t>Argues that a similar process explain the low returns to macro factors</a:t>
            </a:r>
          </a:p>
          <a:p>
            <a:r>
              <a:rPr lang="en-US" dirty="0" smtClean="0"/>
              <a:t>When disagreement about a macro factor is high, stocks with high exposure to that factor earn lower returns (sometimes a negative risk premium)</a:t>
            </a:r>
          </a:p>
          <a:p>
            <a:r>
              <a:rPr lang="en-US" dirty="0" smtClean="0"/>
              <a:t>When disagreement is low, macro factors tend to be priced (market works properly)</a:t>
            </a:r>
          </a:p>
          <a:p>
            <a:r>
              <a:rPr lang="en-US" dirty="0" smtClean="0"/>
              <a:t>Time-series returns of macro factors are predicted by disagreement about the factor</a:t>
            </a:r>
          </a:p>
          <a:p>
            <a:r>
              <a:rPr lang="en-US" dirty="0" smtClean="0"/>
              <a:t>Neat idea, neat results!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05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4267200"/>
          </a:xfrm>
        </p:spPr>
        <p:txBody>
          <a:bodyPr/>
          <a:lstStyle/>
          <a:p>
            <a:pPr algn="ctr"/>
            <a:r>
              <a:rPr lang="en-US" dirty="0" smtClean="0"/>
              <a:t>Macro Disagreement and the Cross-Section of Stock Returns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vs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Macro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6600" dirty="0">
                <a:solidFill>
                  <a:schemeClr val="bg1"/>
                </a:solidFill>
              </a:rPr>
              <a:t>Disagreement</a:t>
            </a:r>
            <a:r>
              <a:rPr lang="en-US" dirty="0">
                <a:solidFill>
                  <a:schemeClr val="bg1"/>
                </a:solidFill>
              </a:rPr>
              <a:t> and the Cross-Section of Stock Returns</a:t>
            </a:r>
          </a:p>
        </p:txBody>
      </p:sp>
    </p:spTree>
    <p:extLst>
      <p:ext uri="{BB962C8B-B14F-4D97-AF65-F5344CB8AC3E}">
        <p14:creationId xmlns:p14="http://schemas.microsoft.com/office/powerpoint/2010/main" val="32926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3" y="990600"/>
            <a:ext cx="7646401" cy="499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1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3" y="990600"/>
            <a:ext cx="7646401" cy="49964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9000" y="1981200"/>
            <a:ext cx="18287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“Dog Bites Man” (except that it normally doesn’t)</a:t>
            </a:r>
          </a:p>
          <a:p>
            <a:r>
              <a:rPr lang="en-US" sz="1600" dirty="0" smtClean="0">
                <a:latin typeface="+mn-lt"/>
              </a:rPr>
              <a:t>Markets working as theory predicts</a:t>
            </a:r>
            <a:endParaRPr lang="en-US" sz="1600" dirty="0">
              <a:latin typeface="+mn-lt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6553200" y="2895600"/>
            <a:ext cx="68580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08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73" y="990600"/>
            <a:ext cx="7646401" cy="49964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352271" y="3962400"/>
            <a:ext cx="1828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“Man Bites Dog” Negative Price of Risk. WTF?</a:t>
            </a:r>
            <a:endParaRPr lang="en-US" sz="1600" dirty="0">
              <a:latin typeface="+mn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553201" y="4572000"/>
            <a:ext cx="79907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7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43000"/>
            <a:ext cx="7152338" cy="472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990600"/>
            <a:ext cx="5017951" cy="4271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5" y="1600200"/>
            <a:ext cx="8950639" cy="406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7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Nearly all the evidence in the paper is from the time-series: comparing periods of high and low disagreement</a:t>
            </a:r>
          </a:p>
          <a:p>
            <a:endParaRPr lang="en-US" kern="0" dirty="0"/>
          </a:p>
          <a:p>
            <a:r>
              <a:rPr lang="en-US" kern="0" dirty="0" smtClean="0"/>
              <a:t>But what else might changes in macro disagreement be correlated with?</a:t>
            </a:r>
          </a:p>
          <a:p>
            <a:endParaRPr lang="en-US" kern="0" dirty="0"/>
          </a:p>
          <a:p>
            <a:r>
              <a:rPr lang="en-US" kern="0" dirty="0" smtClean="0"/>
              <a:t>Potentially, lots of stuff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43257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Evidence that sentiment predicts macro factors (Shen and Yu (2014)). Similar procedure to current paper.</a:t>
            </a:r>
          </a:p>
          <a:p>
            <a:endParaRPr lang="en-US" kern="0" dirty="0" smtClean="0"/>
          </a:p>
          <a:p>
            <a:r>
              <a:rPr lang="en-US" kern="0" dirty="0" smtClean="0"/>
              <a:t>Sentiment also predicts returns to anomalies (Stambaugh, Yu and Yuan (2012))</a:t>
            </a:r>
          </a:p>
          <a:p>
            <a:endParaRPr lang="en-US" kern="0" dirty="0" smtClean="0"/>
          </a:p>
          <a:p>
            <a:r>
              <a:rPr lang="en-US" kern="0" dirty="0" smtClean="0"/>
              <a:t>The good news: disagreement survives controlling for sentiment</a:t>
            </a:r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6558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914400"/>
            <a:ext cx="8965494" cy="3727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749" y="1447800"/>
            <a:ext cx="7667701" cy="5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1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Mixed news: macro factors are somewhat different:</a:t>
            </a:r>
          </a:p>
          <a:p>
            <a:pPr marL="742950" lvl="2" indent="-342900"/>
            <a:r>
              <a:rPr lang="en-US" dirty="0" smtClean="0"/>
              <a:t>Here: </a:t>
            </a:r>
            <a:r>
              <a:rPr lang="en-US" dirty="0" smtClean="0">
                <a:solidFill>
                  <a:srgbClr val="00B050"/>
                </a:solidFill>
              </a:rPr>
              <a:t>Industrial </a:t>
            </a:r>
            <a:r>
              <a:rPr lang="en-US" dirty="0">
                <a:solidFill>
                  <a:srgbClr val="00B050"/>
                </a:solidFill>
              </a:rPr>
              <a:t>Production Growth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Change in Expected Inflation</a:t>
            </a:r>
            <a:r>
              <a:rPr lang="en-US" dirty="0"/>
              <a:t>, Unemployment Rate, Investment Growth, GDP </a:t>
            </a:r>
            <a:r>
              <a:rPr lang="en-US" dirty="0" smtClean="0"/>
              <a:t>Growth, vs</a:t>
            </a:r>
          </a:p>
          <a:p>
            <a:pPr marL="742950" lvl="2" indent="-342900"/>
            <a:r>
              <a:rPr lang="en-US" dirty="0" smtClean="0"/>
              <a:t>Shen and Yu:</a:t>
            </a:r>
            <a:r>
              <a:rPr lang="en-US" dirty="0" smtClean="0">
                <a:solidFill>
                  <a:srgbClr val="00B050"/>
                </a:solidFill>
              </a:rPr>
              <a:t> Industrial </a:t>
            </a:r>
            <a:r>
              <a:rPr lang="en-US" dirty="0">
                <a:solidFill>
                  <a:srgbClr val="00B050"/>
                </a:solidFill>
              </a:rPr>
              <a:t>Production Growth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Change in Expected Inflation</a:t>
            </a:r>
            <a:r>
              <a:rPr lang="en-US" dirty="0"/>
              <a:t>, </a:t>
            </a:r>
            <a:r>
              <a:rPr lang="en-US" dirty="0" smtClean="0"/>
              <a:t>Labor Income Growth, </a:t>
            </a:r>
            <a:r>
              <a:rPr lang="en-US" dirty="0" smtClean="0">
                <a:solidFill>
                  <a:srgbClr val="160AB6"/>
                </a:solidFill>
              </a:rPr>
              <a:t>Market Returns</a:t>
            </a:r>
            <a:r>
              <a:rPr lang="en-US" dirty="0" smtClean="0"/>
              <a:t>, Market Volatility, Unexpected Inflation, </a:t>
            </a:r>
            <a:r>
              <a:rPr lang="en-US" dirty="0" smtClean="0">
                <a:solidFill>
                  <a:srgbClr val="160AB6"/>
                </a:solidFill>
              </a:rPr>
              <a:t>Term Premium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160AB6"/>
                </a:solidFill>
              </a:rPr>
              <a:t>Default Premium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160AB6"/>
                </a:solidFill>
              </a:rPr>
              <a:t>Consumption Growth</a:t>
            </a:r>
            <a:r>
              <a:rPr lang="en-US" dirty="0" smtClean="0"/>
              <a:t>, TFP Growth.</a:t>
            </a:r>
            <a:endParaRPr lang="en-US" dirty="0"/>
          </a:p>
          <a:p>
            <a:endParaRPr lang="en-US" kern="0" dirty="0" smtClean="0"/>
          </a:p>
          <a:p>
            <a:r>
              <a:rPr lang="en-US" kern="0" dirty="0" smtClean="0"/>
              <a:t>Run tests on more factors</a:t>
            </a:r>
          </a:p>
          <a:p>
            <a:pPr lvl="1"/>
            <a:r>
              <a:rPr lang="en-US" kern="0" dirty="0" smtClean="0"/>
              <a:t>Otherwise may look like you’re cherry-picking factors that work for disagreement story</a:t>
            </a:r>
          </a:p>
          <a:p>
            <a:endParaRPr lang="en-US" kern="0" dirty="0" smtClean="0"/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52265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Disagreement about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Under Hong and </a:t>
            </a:r>
            <a:r>
              <a:rPr lang="en-US" kern="0" dirty="0" err="1" smtClean="0"/>
              <a:t>Sraer</a:t>
            </a:r>
            <a:r>
              <a:rPr lang="en-US" kern="0" dirty="0" smtClean="0"/>
              <a:t> (2012), disagreement must be about the factor in question</a:t>
            </a:r>
          </a:p>
          <a:p>
            <a:r>
              <a:rPr lang="en-US" kern="0" dirty="0" smtClean="0"/>
              <a:t>The problem: disagreement is correlated across variables. Is this just measuring some general period of economic uncertainty?</a:t>
            </a:r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2510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4267200"/>
          </a:xfrm>
        </p:spPr>
        <p:txBody>
          <a:bodyPr/>
          <a:lstStyle/>
          <a:p>
            <a:pPr algn="ctr"/>
            <a:r>
              <a:rPr lang="en-US" sz="6600" dirty="0" smtClean="0"/>
              <a:t>Macro</a:t>
            </a:r>
            <a:r>
              <a:rPr lang="en-US" dirty="0" smtClean="0"/>
              <a:t> </a:t>
            </a:r>
            <a:r>
              <a:rPr lang="en-US" sz="2000" dirty="0" smtClean="0"/>
              <a:t>Disagreement</a:t>
            </a:r>
            <a:r>
              <a:rPr lang="en-US" dirty="0" smtClean="0"/>
              <a:t> and the Cross-Section of Stock Returns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bg1"/>
                </a:solidFill>
              </a:rPr>
              <a:t>vs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2000" dirty="0">
                <a:solidFill>
                  <a:schemeClr val="bg1"/>
                </a:solidFill>
              </a:rPr>
              <a:t>Macro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6600" dirty="0">
                <a:solidFill>
                  <a:schemeClr val="bg1"/>
                </a:solidFill>
              </a:rPr>
              <a:t>Disagreement</a:t>
            </a:r>
            <a:r>
              <a:rPr lang="en-US" dirty="0">
                <a:solidFill>
                  <a:schemeClr val="bg1"/>
                </a:solidFill>
              </a:rPr>
              <a:t> and the Cross-Section of Stock Returns</a:t>
            </a:r>
          </a:p>
        </p:txBody>
      </p:sp>
    </p:spTree>
    <p:extLst>
      <p:ext uri="{BB962C8B-B14F-4D97-AF65-F5344CB8AC3E}">
        <p14:creationId xmlns:p14="http://schemas.microsoft.com/office/powerpoint/2010/main" val="302171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Disagreement about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837" y="1983700"/>
            <a:ext cx="7208326" cy="2890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807432" y="3124200"/>
            <a:ext cx="1003045" cy="24906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3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Disagreement about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Under Hong and </a:t>
            </a:r>
            <a:r>
              <a:rPr lang="en-US" kern="0" dirty="0" err="1" smtClean="0"/>
              <a:t>Sraer</a:t>
            </a:r>
            <a:r>
              <a:rPr lang="en-US" kern="0" dirty="0" smtClean="0"/>
              <a:t> (2012), disagreement must be about the factor in question</a:t>
            </a:r>
          </a:p>
          <a:p>
            <a:r>
              <a:rPr lang="en-US" kern="0" dirty="0" smtClean="0"/>
              <a:t>The problem: disagreement is correlated across variables. Is this just measuring some general period of economic uncertainty?</a:t>
            </a:r>
          </a:p>
          <a:p>
            <a:r>
              <a:rPr lang="en-US" kern="0" dirty="0" smtClean="0"/>
              <a:t>Current regressions only test the effect of disagreement for the variable in question</a:t>
            </a:r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6721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990600"/>
            <a:ext cx="5017951" cy="4271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5" y="1600200"/>
            <a:ext cx="8950639" cy="406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48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Disagreement about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Suggestion: Run a horse race between disagreement about the variable in question and disagreement about other macro variables</a:t>
            </a:r>
          </a:p>
          <a:p>
            <a:endParaRPr lang="en-US" sz="1000" kern="0" dirty="0"/>
          </a:p>
          <a:p>
            <a:r>
              <a:rPr lang="en-US" kern="0" dirty="0" smtClean="0"/>
              <a:t>E.g. Under Hong and </a:t>
            </a:r>
            <a:r>
              <a:rPr lang="en-US" kern="0" dirty="0" err="1" smtClean="0"/>
              <a:t>Sraer</a:t>
            </a:r>
            <a:r>
              <a:rPr lang="en-US" kern="0" dirty="0" smtClean="0"/>
              <a:t> (2012), returns to unemployment factor should only be driven by dispersion in forecasts of unemployment</a:t>
            </a:r>
          </a:p>
          <a:p>
            <a:endParaRPr lang="en-US" sz="1000" kern="0" dirty="0"/>
          </a:p>
          <a:p>
            <a:r>
              <a:rPr lang="en-US" kern="0" dirty="0" smtClean="0"/>
              <a:t>Disagreement about other variables shouldn’t drive out effect of unemployment dispersion (multivariate)</a:t>
            </a:r>
          </a:p>
          <a:p>
            <a:endParaRPr lang="en-US" sz="1000" kern="0" dirty="0" smtClean="0"/>
          </a:p>
          <a:p>
            <a:r>
              <a:rPr lang="en-US" kern="0" dirty="0" smtClean="0"/>
              <a:t>Disagreement about other variables shouldn’t show predictive power after controlling for unemployment dispersion (placebo)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1813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Spurious Predictors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Possibility that time-series predictability regressions generate spurious results (Ferson, </a:t>
            </a:r>
            <a:r>
              <a:rPr lang="en-US" kern="0" dirty="0" err="1" smtClean="0"/>
              <a:t>Sarkissian</a:t>
            </a:r>
            <a:r>
              <a:rPr lang="en-US" kern="0" dirty="0" smtClean="0"/>
              <a:t> and </a:t>
            </a:r>
            <a:r>
              <a:rPr lang="en-US" kern="0" dirty="0" err="1" smtClean="0"/>
              <a:t>Simin</a:t>
            </a:r>
            <a:r>
              <a:rPr lang="en-US" kern="0" dirty="0" smtClean="0"/>
              <a:t> (2003))</a:t>
            </a:r>
          </a:p>
          <a:p>
            <a:pPr lvl="1"/>
            <a:r>
              <a:rPr lang="en-US" kern="0" dirty="0" smtClean="0"/>
              <a:t>Can find spurious relationships between two trending time-series variables</a:t>
            </a:r>
          </a:p>
          <a:p>
            <a:pPr lvl="1"/>
            <a:r>
              <a:rPr lang="en-US" kern="0" dirty="0" smtClean="0"/>
              <a:t>This gets worse in the presence of data-mining</a:t>
            </a:r>
          </a:p>
        </p:txBody>
      </p:sp>
    </p:spTree>
    <p:extLst>
      <p:ext uri="{BB962C8B-B14F-4D97-AF65-F5344CB8AC3E}">
        <p14:creationId xmlns:p14="http://schemas.microsoft.com/office/powerpoint/2010/main" val="42838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Spurious Predictors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90600"/>
            <a:ext cx="7467600" cy="384427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5105400"/>
            <a:ext cx="7392376" cy="122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0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Spurious Predictors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Suggestion: Test explicitly for the probability of spurious </a:t>
            </a:r>
            <a:r>
              <a:rPr lang="en-US" kern="0" dirty="0" err="1" smtClean="0"/>
              <a:t>regressors</a:t>
            </a:r>
            <a:r>
              <a:rPr lang="en-US" kern="0" dirty="0" smtClean="0"/>
              <a:t>.</a:t>
            </a:r>
          </a:p>
          <a:p>
            <a:endParaRPr lang="en-US" kern="0" dirty="0"/>
          </a:p>
          <a:p>
            <a:r>
              <a:rPr lang="en-US" kern="0" dirty="0"/>
              <a:t>Stambaugh, Yu and Yuan (2014) – simulate a variable with the same persistence as the measure in </a:t>
            </a:r>
            <a:r>
              <a:rPr lang="en-US" kern="0" dirty="0" smtClean="0"/>
              <a:t>question. Test whether simulated </a:t>
            </a:r>
            <a:r>
              <a:rPr lang="en-US" kern="0" dirty="0"/>
              <a:t>sentiment </a:t>
            </a:r>
            <a:r>
              <a:rPr lang="en-US" kern="0" dirty="0" smtClean="0"/>
              <a:t>predicts anomaly returns</a:t>
            </a:r>
            <a:endParaRPr lang="en-US" kern="0" dirty="0"/>
          </a:p>
          <a:p>
            <a:endParaRPr lang="en-US" kern="0" dirty="0" smtClean="0"/>
          </a:p>
          <a:p>
            <a:r>
              <a:rPr lang="en-US" kern="0" dirty="0" smtClean="0"/>
              <a:t>Shen and Yu (2014) – similar process for testing whether sentiment predicts macro returns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2112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Further – Using the Cross-Section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Rather than just relying on time-series evidence, examine cross-sectional predictions of the theory</a:t>
            </a:r>
          </a:p>
          <a:p>
            <a:endParaRPr lang="en-US" sz="1000" kern="0" dirty="0"/>
          </a:p>
          <a:p>
            <a:r>
              <a:rPr lang="en-US" kern="0" dirty="0" smtClean="0"/>
              <a:t>Short-selling restraints should matter – split stocks according to easy-to-short versus difficult-to-short.</a:t>
            </a:r>
          </a:p>
          <a:p>
            <a:endParaRPr lang="en-US" sz="1000" kern="0" dirty="0"/>
          </a:p>
          <a:p>
            <a:r>
              <a:rPr lang="en-US" kern="0" dirty="0" smtClean="0"/>
              <a:t>Difficult-to-short stocks should show large changes in expected returns when factor disagreement is large. East-to-short stocks shouldn’t.</a:t>
            </a:r>
          </a:p>
          <a:p>
            <a:endParaRPr lang="en-US" sz="1000" kern="0" dirty="0" smtClean="0"/>
          </a:p>
          <a:p>
            <a:r>
              <a:rPr lang="en-US" kern="0" dirty="0" smtClean="0"/>
              <a:t>Can use data on short interest, or (better) data on short lending rates from </a:t>
            </a:r>
            <a:r>
              <a:rPr lang="en-US" kern="0" dirty="0" err="1" smtClean="0"/>
              <a:t>Engelberg</a:t>
            </a:r>
            <a:r>
              <a:rPr lang="en-US" kern="0" dirty="0" smtClean="0"/>
              <a:t>, Reed and </a:t>
            </a:r>
            <a:r>
              <a:rPr lang="en-US" kern="0" dirty="0" err="1" smtClean="0"/>
              <a:t>Ringgenberg</a:t>
            </a:r>
            <a:r>
              <a:rPr lang="en-US" kern="0" dirty="0" smtClean="0"/>
              <a:t> (2014) if they’ll give it to you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4379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Andreas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6952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Andreas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What happens if the price of risk is countercyclical?</a:t>
            </a:r>
          </a:p>
          <a:p>
            <a:endParaRPr lang="en-US" kern="0" dirty="0"/>
          </a:p>
          <a:p>
            <a:r>
              <a:rPr lang="en-US" kern="0" dirty="0" smtClean="0"/>
              <a:t>Since disagreement about macro factors is related to economic uncertainty, disagreement is likely to affect the slope of the risk-return relationship even without Hong and </a:t>
            </a:r>
            <a:r>
              <a:rPr lang="en-US" kern="0" dirty="0" err="1" smtClean="0"/>
              <a:t>Sraer</a:t>
            </a:r>
            <a:r>
              <a:rPr lang="en-US" kern="0" dirty="0" smtClean="0"/>
              <a:t> (2012) mechanism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2844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4267200"/>
          </a:xfrm>
        </p:spPr>
        <p:txBody>
          <a:bodyPr/>
          <a:lstStyle/>
          <a:p>
            <a:pPr algn="ctr"/>
            <a:r>
              <a:rPr lang="en-US" sz="6600" dirty="0" smtClean="0"/>
              <a:t>Macro</a:t>
            </a:r>
            <a:r>
              <a:rPr lang="en-US" dirty="0" smtClean="0"/>
              <a:t> </a:t>
            </a:r>
            <a:r>
              <a:rPr lang="en-US" sz="2000" dirty="0" smtClean="0"/>
              <a:t>Disagreement</a:t>
            </a:r>
            <a:r>
              <a:rPr lang="en-US" dirty="0" smtClean="0"/>
              <a:t> and the Cross-Section of Stock Returns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Macro</a:t>
            </a:r>
            <a:r>
              <a:rPr lang="en-US" dirty="0"/>
              <a:t> </a:t>
            </a:r>
            <a:r>
              <a:rPr lang="en-US" sz="6600" dirty="0"/>
              <a:t>Disagreement</a:t>
            </a:r>
            <a:r>
              <a:rPr lang="en-US" dirty="0"/>
              <a:t> and the Cross-Section of Stock Returns</a:t>
            </a:r>
          </a:p>
        </p:txBody>
      </p:sp>
    </p:spTree>
    <p:extLst>
      <p:ext uri="{BB962C8B-B14F-4D97-AF65-F5344CB8AC3E}">
        <p14:creationId xmlns:p14="http://schemas.microsoft.com/office/powerpoint/2010/main" val="32972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Andreas Say?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24100" y="1069149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24100" y="2974149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707555" y="2877406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7844" y="87670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724100" y="1450149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9284" y="3054694"/>
            <a:ext cx="241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</a:t>
            </a:r>
            <a:endParaRPr lang="en-US" sz="16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14166" y="1823194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85517" y="3025148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Miller (1977),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99363" y="1834491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=</a:t>
            </a:r>
            <a:endParaRPr lang="en-US" dirty="0">
              <a:latin typeface="+mn-lt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653222" y="1064685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653222" y="2969685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86676" y="295115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01877" y="87670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3656341" y="2131486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6702248" y="1099294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02248" y="3004294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635702" y="2985759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90642" y="902215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V="1">
            <a:off x="6702248" y="1480294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705367" y="2166095"/>
            <a:ext cx="1962672" cy="19993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6735730" y="1645425"/>
            <a:ext cx="1892650" cy="520670"/>
          </a:xfrm>
          <a:prstGeom prst="line">
            <a:avLst/>
          </a:prstGeom>
          <a:ln w="1905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113789" y="4564172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+</a:t>
            </a:r>
            <a:endParaRPr lang="en-US" dirty="0"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98986" y="4575469"/>
            <a:ext cx="502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=</a:t>
            </a:r>
            <a:endParaRPr lang="en-US" dirty="0">
              <a:latin typeface="+mn-lt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3652845" y="3805663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3652845" y="5710663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586299" y="5692128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01500" y="3617678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3655964" y="4872464"/>
            <a:ext cx="1758768" cy="98894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6701871" y="3840272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6701871" y="5745272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090265" y="3643193"/>
            <a:ext cx="656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6701871" y="4221272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735353" y="4907073"/>
            <a:ext cx="1872432" cy="239525"/>
          </a:xfrm>
          <a:prstGeom prst="line">
            <a:avLst/>
          </a:prstGeom>
          <a:ln w="19050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721314" y="4912248"/>
            <a:ext cx="1758768" cy="988941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664920" y="600018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71971" y="3029247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759073" y="3840272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59073" y="5745272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759073" y="4221272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4257" y="5825817"/>
            <a:ext cx="2419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</a:t>
            </a:r>
            <a:endParaRPr lang="en-US" sz="1600" dirty="0"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54377" y="3551205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86554" y="5617572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568521" y="5780882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Miller (1977),</a:t>
            </a:r>
          </a:p>
          <a:p>
            <a:r>
              <a:rPr lang="en-US" sz="1600" dirty="0" smtClean="0">
                <a:latin typeface="+mn-lt"/>
              </a:rPr>
              <a:t>High Disagreement</a:t>
            </a:r>
            <a:endParaRPr lang="en-US" sz="1600" dirty="0">
              <a:latin typeface="+mn-lt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83424" y="5780881"/>
            <a:ext cx="230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Total,</a:t>
            </a:r>
          </a:p>
          <a:p>
            <a:r>
              <a:rPr lang="en-US" sz="1600" dirty="0" smtClean="0">
                <a:latin typeface="+mn-lt"/>
              </a:rPr>
              <a:t>High Disagreement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039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Andreas Say?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715000" y="2286000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15000" y="4191000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98455" y="4094257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8744" y="2093551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715000" y="2667000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20184" y="4271545"/>
            <a:ext cx="2419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Risk/Return,</a:t>
            </a:r>
          </a:p>
          <a:p>
            <a:r>
              <a:rPr lang="en-US" sz="1600" dirty="0" smtClean="0">
                <a:latin typeface="+mn-lt"/>
              </a:rPr>
              <a:t>Low Disagreement</a:t>
            </a:r>
            <a:endParaRPr lang="en-US" sz="1600" dirty="0">
              <a:latin typeface="+mn-lt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V="1">
            <a:off x="1066800" y="2323880"/>
            <a:ext cx="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066800" y="4228880"/>
            <a:ext cx="19626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1066800" y="2704880"/>
            <a:ext cx="1886472" cy="68580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951241" y="4340567"/>
            <a:ext cx="2419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n-lt"/>
              </a:rPr>
              <a:t>Standard Risk/Return, High Disagreement</a:t>
            </a:r>
            <a:endParaRPr lang="en-US" sz="1600" dirty="0"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2104" y="2034813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ea typeface="Segoe UI Black" panose="020B0A02040204020203" pitchFamily="34" charset="0"/>
                <a:cs typeface="Segoe UI Black" panose="020B0A02040204020203" pitchFamily="34" charset="0"/>
              </a:rPr>
              <a:t>E(R)</a:t>
            </a:r>
            <a:endParaRPr lang="en-US" sz="1600" dirty="0">
              <a:latin typeface="+mn-lt"/>
              <a:ea typeface="Segoe UI Black" panose="020B0A02040204020203" pitchFamily="34" charset="0"/>
              <a:cs typeface="Segoe UI Black" panose="020B0A02040204020203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994281" y="4101180"/>
            <a:ext cx="512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+mn-lt"/>
              </a:rPr>
              <a:t>β</a:t>
            </a:r>
            <a:endParaRPr lang="en-US" sz="1600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68342" y="3009900"/>
            <a:ext cx="502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?=</a:t>
            </a:r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635065" y="4006334"/>
            <a:ext cx="1585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n-lt"/>
              </a:rPr>
              <a:t>Probably not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636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Andreas Say?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Hard to rule out. At a minimum, need to discuss this possibility</a:t>
            </a:r>
          </a:p>
          <a:p>
            <a:endParaRPr lang="en-US" sz="1000" kern="0" dirty="0"/>
          </a:p>
          <a:p>
            <a:r>
              <a:rPr lang="en-US" kern="0" dirty="0" smtClean="0"/>
              <a:t>The good news: countercyclical risk </a:t>
            </a:r>
            <a:r>
              <a:rPr lang="en-US" kern="0" dirty="0" err="1" smtClean="0"/>
              <a:t>premia</a:t>
            </a:r>
            <a:r>
              <a:rPr lang="en-US" kern="0" dirty="0" smtClean="0"/>
              <a:t> seem to predict the </a:t>
            </a:r>
            <a:r>
              <a:rPr lang="en-US" i="1" kern="0" dirty="0" smtClean="0"/>
              <a:t>opposite </a:t>
            </a:r>
            <a:r>
              <a:rPr lang="en-US" kern="0" dirty="0" smtClean="0"/>
              <a:t>relationship</a:t>
            </a:r>
          </a:p>
          <a:p>
            <a:endParaRPr lang="en-US" sz="1000" kern="0" dirty="0"/>
          </a:p>
          <a:p>
            <a:r>
              <a:rPr lang="en-US" kern="0" dirty="0" smtClean="0"/>
              <a:t>Investors in high uncertainty/disagreement states should demand </a:t>
            </a:r>
            <a:r>
              <a:rPr lang="en-US" i="1" kern="0" dirty="0" smtClean="0"/>
              <a:t>more </a:t>
            </a:r>
            <a:r>
              <a:rPr lang="en-US" kern="0" dirty="0" smtClean="0"/>
              <a:t>compensation for risk, thus making the slope steeper</a:t>
            </a:r>
          </a:p>
          <a:p>
            <a:endParaRPr lang="en-US" sz="1000" kern="0" dirty="0"/>
          </a:p>
          <a:p>
            <a:r>
              <a:rPr lang="en-US" kern="0" dirty="0" smtClean="0"/>
              <a:t>Hard to explain a flatter line with countercyclical risk</a:t>
            </a:r>
          </a:p>
          <a:p>
            <a:endParaRPr lang="en-US" sz="1000" kern="0" dirty="0" smtClean="0"/>
          </a:p>
          <a:p>
            <a:r>
              <a:rPr lang="en-US" kern="0" dirty="0" smtClean="0"/>
              <a:t>Hard to explain a negative slope with anything</a:t>
            </a:r>
          </a:p>
        </p:txBody>
      </p:sp>
    </p:spTree>
    <p:extLst>
      <p:ext uri="{BB962C8B-B14F-4D97-AF65-F5344CB8AC3E}">
        <p14:creationId xmlns:p14="http://schemas.microsoft.com/office/powerpoint/2010/main" val="8952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43000"/>
            <a:ext cx="7152338" cy="472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0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0668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Overall, a very nice paper</a:t>
            </a:r>
          </a:p>
          <a:p>
            <a:endParaRPr lang="en-US" kern="0" dirty="0"/>
          </a:p>
          <a:p>
            <a:r>
              <a:rPr lang="en-US" kern="0" dirty="0" smtClean="0"/>
              <a:t>Clever mixture of believable behavioral assumptions to resurrect standard economic models of risk and return</a:t>
            </a:r>
          </a:p>
          <a:p>
            <a:endParaRPr lang="en-US" kern="0" dirty="0"/>
          </a:p>
          <a:p>
            <a:r>
              <a:rPr lang="en-US" kern="0" dirty="0" smtClean="0"/>
              <a:t>Try to beef up evidence on specific mechanism</a:t>
            </a:r>
          </a:p>
        </p:txBody>
      </p:sp>
    </p:spTree>
    <p:extLst>
      <p:ext uri="{BB962C8B-B14F-4D97-AF65-F5344CB8AC3E}">
        <p14:creationId xmlns:p14="http://schemas.microsoft.com/office/powerpoint/2010/main" val="650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Genesis of the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Miller (1977)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Disagreement + Short Sales Constraints </a:t>
            </a:r>
            <a:br>
              <a:rPr lang="en-US" dirty="0" smtClean="0"/>
            </a:br>
            <a:r>
              <a:rPr lang="en-US" dirty="0" smtClean="0"/>
              <a:t>= Overpricing (Low Future Returns)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7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Miller (1977)</a:t>
            </a:r>
            <a:endParaRPr lang="en-US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620837" y="4499360"/>
            <a:ext cx="624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468437" y="2389572"/>
            <a:ext cx="6511925" cy="2109788"/>
          </a:xfrm>
          <a:custGeom>
            <a:avLst/>
            <a:gdLst>
              <a:gd name="T0" fmla="*/ 2147483647 w 4102"/>
              <a:gd name="T1" fmla="*/ 2147483647 h 1329"/>
              <a:gd name="T2" fmla="*/ 2147483647 w 4102"/>
              <a:gd name="T3" fmla="*/ 2147483647 h 1329"/>
              <a:gd name="T4" fmla="*/ 2147483647 w 4102"/>
              <a:gd name="T5" fmla="*/ 2147483647 h 1329"/>
              <a:gd name="T6" fmla="*/ 2147483647 w 4102"/>
              <a:gd name="T7" fmla="*/ 2147483647 h 1329"/>
              <a:gd name="T8" fmla="*/ 2147483647 w 4102"/>
              <a:gd name="T9" fmla="*/ 2147483647 h 1329"/>
              <a:gd name="T10" fmla="*/ 2147483647 w 4102"/>
              <a:gd name="T11" fmla="*/ 2147483647 h 1329"/>
              <a:gd name="T12" fmla="*/ 2147483647 w 4102"/>
              <a:gd name="T13" fmla="*/ 2147483647 h 1329"/>
              <a:gd name="T14" fmla="*/ 2147483647 w 4102"/>
              <a:gd name="T15" fmla="*/ 2147483647 h 1329"/>
              <a:gd name="T16" fmla="*/ 2147483647 w 4102"/>
              <a:gd name="T17" fmla="*/ 2147483647 h 1329"/>
              <a:gd name="T18" fmla="*/ 2147483647 w 4102"/>
              <a:gd name="T19" fmla="*/ 2147483647 h 1329"/>
              <a:gd name="T20" fmla="*/ 2147483647 w 4102"/>
              <a:gd name="T21" fmla="*/ 2147483647 h 1329"/>
              <a:gd name="T22" fmla="*/ 2147483647 w 4102"/>
              <a:gd name="T23" fmla="*/ 2147483647 h 1329"/>
              <a:gd name="T24" fmla="*/ 2147483647 w 4102"/>
              <a:gd name="T25" fmla="*/ 2147483647 h 1329"/>
              <a:gd name="T26" fmla="*/ 2147483647 w 4102"/>
              <a:gd name="T27" fmla="*/ 2147483647 h 1329"/>
              <a:gd name="T28" fmla="*/ 2147483647 w 4102"/>
              <a:gd name="T29" fmla="*/ 2147483647 h 1329"/>
              <a:gd name="T30" fmla="*/ 2147483647 w 4102"/>
              <a:gd name="T31" fmla="*/ 2147483647 h 1329"/>
              <a:gd name="T32" fmla="*/ 2147483647 w 4102"/>
              <a:gd name="T33" fmla="*/ 2147483647 h 1329"/>
              <a:gd name="T34" fmla="*/ 2147483647 w 4102"/>
              <a:gd name="T35" fmla="*/ 2147483647 h 1329"/>
              <a:gd name="T36" fmla="*/ 2147483647 w 4102"/>
              <a:gd name="T37" fmla="*/ 2147483647 h 1329"/>
              <a:gd name="T38" fmla="*/ 2147483647 w 4102"/>
              <a:gd name="T39" fmla="*/ 2147483647 h 1329"/>
              <a:gd name="T40" fmla="*/ 2147483647 w 4102"/>
              <a:gd name="T41" fmla="*/ 2147483647 h 1329"/>
              <a:gd name="T42" fmla="*/ 2147483647 w 4102"/>
              <a:gd name="T43" fmla="*/ 2147483647 h 1329"/>
              <a:gd name="T44" fmla="*/ 2147483647 w 4102"/>
              <a:gd name="T45" fmla="*/ 0 h 1329"/>
              <a:gd name="T46" fmla="*/ 2147483647 w 4102"/>
              <a:gd name="T47" fmla="*/ 0 h 1329"/>
              <a:gd name="T48" fmla="*/ 2147483647 w 4102"/>
              <a:gd name="T49" fmla="*/ 2147483647 h 1329"/>
              <a:gd name="T50" fmla="*/ 2147483647 w 4102"/>
              <a:gd name="T51" fmla="*/ 2147483647 h 1329"/>
              <a:gd name="T52" fmla="*/ 2147483647 w 4102"/>
              <a:gd name="T53" fmla="*/ 2147483647 h 1329"/>
              <a:gd name="T54" fmla="*/ 2147483647 w 4102"/>
              <a:gd name="T55" fmla="*/ 2147483647 h 1329"/>
              <a:gd name="T56" fmla="*/ 2147483647 w 4102"/>
              <a:gd name="T57" fmla="*/ 2147483647 h 1329"/>
              <a:gd name="T58" fmla="*/ 2147483647 w 4102"/>
              <a:gd name="T59" fmla="*/ 2147483647 h 1329"/>
              <a:gd name="T60" fmla="*/ 2147483647 w 4102"/>
              <a:gd name="T61" fmla="*/ 2147483647 h 1329"/>
              <a:gd name="T62" fmla="*/ 2147483647 w 4102"/>
              <a:gd name="T63" fmla="*/ 2147483647 h 1329"/>
              <a:gd name="T64" fmla="*/ 2147483647 w 4102"/>
              <a:gd name="T65" fmla="*/ 2147483647 h 1329"/>
              <a:gd name="T66" fmla="*/ 2147483647 w 4102"/>
              <a:gd name="T67" fmla="*/ 2147483647 h 1329"/>
              <a:gd name="T68" fmla="*/ 2147483647 w 4102"/>
              <a:gd name="T69" fmla="*/ 2147483647 h 1329"/>
              <a:gd name="T70" fmla="*/ 2147483647 w 4102"/>
              <a:gd name="T71" fmla="*/ 2147483647 h 1329"/>
              <a:gd name="T72" fmla="*/ 2147483647 w 4102"/>
              <a:gd name="T73" fmla="*/ 2147483647 h 1329"/>
              <a:gd name="T74" fmla="*/ 2147483647 w 4102"/>
              <a:gd name="T75" fmla="*/ 2147483647 h 1329"/>
              <a:gd name="T76" fmla="*/ 2147483647 w 4102"/>
              <a:gd name="T77" fmla="*/ 2147483647 h 1329"/>
              <a:gd name="T78" fmla="*/ 2147483647 w 4102"/>
              <a:gd name="T79" fmla="*/ 2147483647 h 1329"/>
              <a:gd name="T80" fmla="*/ 2147483647 w 4102"/>
              <a:gd name="T81" fmla="*/ 2147483647 h 1329"/>
              <a:gd name="T82" fmla="*/ 2147483647 w 4102"/>
              <a:gd name="T83" fmla="*/ 2147483647 h 1329"/>
              <a:gd name="T84" fmla="*/ 2147483647 w 4102"/>
              <a:gd name="T85" fmla="*/ 2147483647 h 1329"/>
              <a:gd name="T86" fmla="*/ 2147483647 w 4102"/>
              <a:gd name="T87" fmla="*/ 2147483647 h 1329"/>
              <a:gd name="T88" fmla="*/ 2147483647 w 4102"/>
              <a:gd name="T89" fmla="*/ 2147483647 h 1329"/>
              <a:gd name="T90" fmla="*/ 2147483647 w 4102"/>
              <a:gd name="T91" fmla="*/ 2147483647 h 1329"/>
              <a:gd name="T92" fmla="*/ 2147483647 w 4102"/>
              <a:gd name="T93" fmla="*/ 2147483647 h 1329"/>
              <a:gd name="T94" fmla="*/ 2147483647 w 4102"/>
              <a:gd name="T95" fmla="*/ 2147483647 h 1329"/>
              <a:gd name="T96" fmla="*/ 2147483647 w 4102"/>
              <a:gd name="T97" fmla="*/ 2147483647 h 1329"/>
              <a:gd name="T98" fmla="*/ 2147483647 w 4102"/>
              <a:gd name="T99" fmla="*/ 2147483647 h 1329"/>
              <a:gd name="T100" fmla="*/ 2147483647 w 4102"/>
              <a:gd name="T101" fmla="*/ 2147483647 h 132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102"/>
              <a:gd name="T154" fmla="*/ 0 h 1329"/>
              <a:gd name="T155" fmla="*/ 4102 w 4102"/>
              <a:gd name="T156" fmla="*/ 1329 h 132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102" h="1329">
                <a:moveTo>
                  <a:pt x="0" y="1328"/>
                </a:moveTo>
                <a:lnTo>
                  <a:pt x="53" y="1328"/>
                </a:lnTo>
                <a:lnTo>
                  <a:pt x="143" y="1328"/>
                </a:lnTo>
                <a:lnTo>
                  <a:pt x="235" y="1328"/>
                </a:lnTo>
                <a:lnTo>
                  <a:pt x="318" y="1328"/>
                </a:lnTo>
                <a:lnTo>
                  <a:pt x="355" y="1328"/>
                </a:lnTo>
                <a:lnTo>
                  <a:pt x="431" y="1328"/>
                </a:lnTo>
                <a:lnTo>
                  <a:pt x="575" y="1328"/>
                </a:lnTo>
                <a:lnTo>
                  <a:pt x="643" y="1328"/>
                </a:lnTo>
                <a:lnTo>
                  <a:pt x="681" y="1328"/>
                </a:lnTo>
                <a:lnTo>
                  <a:pt x="749" y="1320"/>
                </a:lnTo>
                <a:lnTo>
                  <a:pt x="832" y="1305"/>
                </a:lnTo>
                <a:lnTo>
                  <a:pt x="923" y="1282"/>
                </a:lnTo>
                <a:lnTo>
                  <a:pt x="969" y="1266"/>
                </a:lnTo>
                <a:lnTo>
                  <a:pt x="976" y="1266"/>
                </a:lnTo>
                <a:lnTo>
                  <a:pt x="999" y="1251"/>
                </a:lnTo>
                <a:lnTo>
                  <a:pt x="1036" y="1227"/>
                </a:lnTo>
                <a:lnTo>
                  <a:pt x="1059" y="1204"/>
                </a:lnTo>
                <a:lnTo>
                  <a:pt x="1089" y="1173"/>
                </a:lnTo>
                <a:lnTo>
                  <a:pt x="1120" y="1142"/>
                </a:lnTo>
                <a:lnTo>
                  <a:pt x="1150" y="1096"/>
                </a:lnTo>
                <a:lnTo>
                  <a:pt x="1188" y="1051"/>
                </a:lnTo>
                <a:lnTo>
                  <a:pt x="1226" y="989"/>
                </a:lnTo>
                <a:lnTo>
                  <a:pt x="1263" y="935"/>
                </a:lnTo>
                <a:lnTo>
                  <a:pt x="1301" y="873"/>
                </a:lnTo>
                <a:lnTo>
                  <a:pt x="1347" y="795"/>
                </a:lnTo>
                <a:lnTo>
                  <a:pt x="1392" y="718"/>
                </a:lnTo>
                <a:lnTo>
                  <a:pt x="1438" y="633"/>
                </a:lnTo>
                <a:lnTo>
                  <a:pt x="1483" y="548"/>
                </a:lnTo>
                <a:lnTo>
                  <a:pt x="1536" y="447"/>
                </a:lnTo>
                <a:lnTo>
                  <a:pt x="1559" y="401"/>
                </a:lnTo>
                <a:lnTo>
                  <a:pt x="1574" y="370"/>
                </a:lnTo>
                <a:lnTo>
                  <a:pt x="1597" y="324"/>
                </a:lnTo>
                <a:lnTo>
                  <a:pt x="1619" y="285"/>
                </a:lnTo>
                <a:lnTo>
                  <a:pt x="1650" y="239"/>
                </a:lnTo>
                <a:lnTo>
                  <a:pt x="1672" y="200"/>
                </a:lnTo>
                <a:lnTo>
                  <a:pt x="1695" y="177"/>
                </a:lnTo>
                <a:lnTo>
                  <a:pt x="1718" y="146"/>
                </a:lnTo>
                <a:lnTo>
                  <a:pt x="1748" y="107"/>
                </a:lnTo>
                <a:lnTo>
                  <a:pt x="1770" y="84"/>
                </a:lnTo>
                <a:lnTo>
                  <a:pt x="1793" y="70"/>
                </a:lnTo>
                <a:lnTo>
                  <a:pt x="1824" y="46"/>
                </a:lnTo>
                <a:lnTo>
                  <a:pt x="1846" y="31"/>
                </a:lnTo>
                <a:lnTo>
                  <a:pt x="1869" y="15"/>
                </a:lnTo>
                <a:lnTo>
                  <a:pt x="1899" y="8"/>
                </a:lnTo>
                <a:lnTo>
                  <a:pt x="1922" y="0"/>
                </a:lnTo>
                <a:lnTo>
                  <a:pt x="1945" y="0"/>
                </a:lnTo>
                <a:lnTo>
                  <a:pt x="1967" y="0"/>
                </a:lnTo>
                <a:lnTo>
                  <a:pt x="1990" y="0"/>
                </a:lnTo>
                <a:lnTo>
                  <a:pt x="2013" y="8"/>
                </a:lnTo>
                <a:lnTo>
                  <a:pt x="2035" y="15"/>
                </a:lnTo>
                <a:lnTo>
                  <a:pt x="2058" y="31"/>
                </a:lnTo>
                <a:lnTo>
                  <a:pt x="2081" y="46"/>
                </a:lnTo>
                <a:lnTo>
                  <a:pt x="2119" y="70"/>
                </a:lnTo>
                <a:lnTo>
                  <a:pt x="2134" y="84"/>
                </a:lnTo>
                <a:lnTo>
                  <a:pt x="2157" y="107"/>
                </a:lnTo>
                <a:lnTo>
                  <a:pt x="2186" y="146"/>
                </a:lnTo>
                <a:lnTo>
                  <a:pt x="2209" y="177"/>
                </a:lnTo>
                <a:lnTo>
                  <a:pt x="2232" y="208"/>
                </a:lnTo>
                <a:lnTo>
                  <a:pt x="2255" y="239"/>
                </a:lnTo>
                <a:lnTo>
                  <a:pt x="2277" y="277"/>
                </a:lnTo>
                <a:lnTo>
                  <a:pt x="2300" y="324"/>
                </a:lnTo>
                <a:lnTo>
                  <a:pt x="2323" y="370"/>
                </a:lnTo>
                <a:lnTo>
                  <a:pt x="2338" y="401"/>
                </a:lnTo>
                <a:lnTo>
                  <a:pt x="2361" y="447"/>
                </a:lnTo>
                <a:lnTo>
                  <a:pt x="2407" y="548"/>
                </a:lnTo>
                <a:lnTo>
                  <a:pt x="2451" y="641"/>
                </a:lnTo>
                <a:lnTo>
                  <a:pt x="2489" y="718"/>
                </a:lnTo>
                <a:lnTo>
                  <a:pt x="2527" y="788"/>
                </a:lnTo>
                <a:lnTo>
                  <a:pt x="2565" y="865"/>
                </a:lnTo>
                <a:lnTo>
                  <a:pt x="2603" y="935"/>
                </a:lnTo>
                <a:lnTo>
                  <a:pt x="2634" y="989"/>
                </a:lnTo>
                <a:lnTo>
                  <a:pt x="2663" y="1043"/>
                </a:lnTo>
                <a:lnTo>
                  <a:pt x="2693" y="1089"/>
                </a:lnTo>
                <a:lnTo>
                  <a:pt x="2724" y="1135"/>
                </a:lnTo>
                <a:lnTo>
                  <a:pt x="2747" y="1166"/>
                </a:lnTo>
                <a:lnTo>
                  <a:pt x="2777" y="1204"/>
                </a:lnTo>
                <a:lnTo>
                  <a:pt x="2800" y="1227"/>
                </a:lnTo>
                <a:lnTo>
                  <a:pt x="2823" y="1243"/>
                </a:lnTo>
                <a:lnTo>
                  <a:pt x="2838" y="1258"/>
                </a:lnTo>
                <a:lnTo>
                  <a:pt x="2845" y="1258"/>
                </a:lnTo>
                <a:lnTo>
                  <a:pt x="2883" y="1274"/>
                </a:lnTo>
                <a:lnTo>
                  <a:pt x="2951" y="1297"/>
                </a:lnTo>
                <a:lnTo>
                  <a:pt x="3012" y="1313"/>
                </a:lnTo>
                <a:lnTo>
                  <a:pt x="3072" y="1320"/>
                </a:lnTo>
                <a:lnTo>
                  <a:pt x="3103" y="1320"/>
                </a:lnTo>
                <a:lnTo>
                  <a:pt x="3163" y="1328"/>
                </a:lnTo>
                <a:lnTo>
                  <a:pt x="3284" y="1328"/>
                </a:lnTo>
                <a:lnTo>
                  <a:pt x="3337" y="1328"/>
                </a:lnTo>
                <a:lnTo>
                  <a:pt x="3397" y="1328"/>
                </a:lnTo>
                <a:lnTo>
                  <a:pt x="3511" y="1328"/>
                </a:lnTo>
                <a:lnTo>
                  <a:pt x="3564" y="1328"/>
                </a:lnTo>
                <a:lnTo>
                  <a:pt x="3624" y="1328"/>
                </a:lnTo>
                <a:lnTo>
                  <a:pt x="3731" y="1328"/>
                </a:lnTo>
                <a:lnTo>
                  <a:pt x="3784" y="1328"/>
                </a:lnTo>
                <a:lnTo>
                  <a:pt x="3813" y="1328"/>
                </a:lnTo>
                <a:lnTo>
                  <a:pt x="3859" y="1328"/>
                </a:lnTo>
                <a:lnTo>
                  <a:pt x="3904" y="1328"/>
                </a:lnTo>
                <a:lnTo>
                  <a:pt x="3942" y="1328"/>
                </a:lnTo>
                <a:lnTo>
                  <a:pt x="3958" y="1328"/>
                </a:lnTo>
                <a:lnTo>
                  <a:pt x="3996" y="1328"/>
                </a:lnTo>
                <a:lnTo>
                  <a:pt x="4063" y="1328"/>
                </a:lnTo>
                <a:lnTo>
                  <a:pt x="4101" y="1328"/>
                </a:lnTo>
              </a:path>
            </a:pathLst>
          </a:custGeom>
          <a:noFill/>
          <a:ln w="50800" cap="rnd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572000" y="2389572"/>
            <a:ext cx="0" cy="2109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18114" y="1295400"/>
            <a:ext cx="2048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CC00"/>
                </a:solidFill>
                <a:latin typeface="+mn-lt"/>
              </a:rPr>
              <a:t>Optimists buy</a:t>
            </a:r>
            <a:endParaRPr lang="en-US" dirty="0">
              <a:solidFill>
                <a:srgbClr val="00CC00"/>
              </a:solidFill>
              <a:latin typeface="+mn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24399" y="2133600"/>
            <a:ext cx="2133601" cy="0"/>
          </a:xfrm>
          <a:prstGeom prst="straightConnector1">
            <a:avLst/>
          </a:prstGeom>
          <a:ln w="254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05297" y="1295399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  <a:latin typeface="+mn-lt"/>
              </a:rPr>
              <a:t>Pessimists</a:t>
            </a:r>
            <a:br>
              <a:rPr lang="en-US" dirty="0" smtClean="0">
                <a:solidFill>
                  <a:srgbClr val="CC0000"/>
                </a:solidFill>
                <a:latin typeface="+mn-lt"/>
              </a:rPr>
            </a:br>
            <a:r>
              <a:rPr lang="en-US" dirty="0" smtClean="0">
                <a:solidFill>
                  <a:srgbClr val="CC0000"/>
                </a:solidFill>
                <a:latin typeface="+mn-lt"/>
              </a:rPr>
              <a:t>short-sell</a:t>
            </a:r>
            <a:endParaRPr lang="en-US" dirty="0">
              <a:solidFill>
                <a:srgbClr val="CC0000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054505" y="2133600"/>
            <a:ext cx="2350830" cy="0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572000" y="4876800"/>
            <a:ext cx="0" cy="6096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95425" y="5562600"/>
            <a:ext cx="4927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Mean is 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unbiased: Normal Returns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79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Miller (1977)</a:t>
            </a:r>
            <a:endParaRPr lang="en-US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620837" y="4499360"/>
            <a:ext cx="624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468437" y="2389572"/>
            <a:ext cx="6511925" cy="2109788"/>
          </a:xfrm>
          <a:custGeom>
            <a:avLst/>
            <a:gdLst>
              <a:gd name="T0" fmla="*/ 2147483647 w 4102"/>
              <a:gd name="T1" fmla="*/ 2147483647 h 1329"/>
              <a:gd name="T2" fmla="*/ 2147483647 w 4102"/>
              <a:gd name="T3" fmla="*/ 2147483647 h 1329"/>
              <a:gd name="T4" fmla="*/ 2147483647 w 4102"/>
              <a:gd name="T5" fmla="*/ 2147483647 h 1329"/>
              <a:gd name="T6" fmla="*/ 2147483647 w 4102"/>
              <a:gd name="T7" fmla="*/ 2147483647 h 1329"/>
              <a:gd name="T8" fmla="*/ 2147483647 w 4102"/>
              <a:gd name="T9" fmla="*/ 2147483647 h 1329"/>
              <a:gd name="T10" fmla="*/ 2147483647 w 4102"/>
              <a:gd name="T11" fmla="*/ 2147483647 h 1329"/>
              <a:gd name="T12" fmla="*/ 2147483647 w 4102"/>
              <a:gd name="T13" fmla="*/ 2147483647 h 1329"/>
              <a:gd name="T14" fmla="*/ 2147483647 w 4102"/>
              <a:gd name="T15" fmla="*/ 2147483647 h 1329"/>
              <a:gd name="T16" fmla="*/ 2147483647 w 4102"/>
              <a:gd name="T17" fmla="*/ 2147483647 h 1329"/>
              <a:gd name="T18" fmla="*/ 2147483647 w 4102"/>
              <a:gd name="T19" fmla="*/ 2147483647 h 1329"/>
              <a:gd name="T20" fmla="*/ 2147483647 w 4102"/>
              <a:gd name="T21" fmla="*/ 2147483647 h 1329"/>
              <a:gd name="T22" fmla="*/ 2147483647 w 4102"/>
              <a:gd name="T23" fmla="*/ 2147483647 h 1329"/>
              <a:gd name="T24" fmla="*/ 2147483647 w 4102"/>
              <a:gd name="T25" fmla="*/ 2147483647 h 1329"/>
              <a:gd name="T26" fmla="*/ 2147483647 w 4102"/>
              <a:gd name="T27" fmla="*/ 2147483647 h 1329"/>
              <a:gd name="T28" fmla="*/ 2147483647 w 4102"/>
              <a:gd name="T29" fmla="*/ 2147483647 h 1329"/>
              <a:gd name="T30" fmla="*/ 2147483647 w 4102"/>
              <a:gd name="T31" fmla="*/ 2147483647 h 1329"/>
              <a:gd name="T32" fmla="*/ 2147483647 w 4102"/>
              <a:gd name="T33" fmla="*/ 2147483647 h 1329"/>
              <a:gd name="T34" fmla="*/ 2147483647 w 4102"/>
              <a:gd name="T35" fmla="*/ 2147483647 h 1329"/>
              <a:gd name="T36" fmla="*/ 2147483647 w 4102"/>
              <a:gd name="T37" fmla="*/ 2147483647 h 1329"/>
              <a:gd name="T38" fmla="*/ 2147483647 w 4102"/>
              <a:gd name="T39" fmla="*/ 2147483647 h 1329"/>
              <a:gd name="T40" fmla="*/ 2147483647 w 4102"/>
              <a:gd name="T41" fmla="*/ 2147483647 h 1329"/>
              <a:gd name="T42" fmla="*/ 2147483647 w 4102"/>
              <a:gd name="T43" fmla="*/ 2147483647 h 1329"/>
              <a:gd name="T44" fmla="*/ 2147483647 w 4102"/>
              <a:gd name="T45" fmla="*/ 0 h 1329"/>
              <a:gd name="T46" fmla="*/ 2147483647 w 4102"/>
              <a:gd name="T47" fmla="*/ 0 h 1329"/>
              <a:gd name="T48" fmla="*/ 2147483647 w 4102"/>
              <a:gd name="T49" fmla="*/ 2147483647 h 1329"/>
              <a:gd name="T50" fmla="*/ 2147483647 w 4102"/>
              <a:gd name="T51" fmla="*/ 2147483647 h 1329"/>
              <a:gd name="T52" fmla="*/ 2147483647 w 4102"/>
              <a:gd name="T53" fmla="*/ 2147483647 h 1329"/>
              <a:gd name="T54" fmla="*/ 2147483647 w 4102"/>
              <a:gd name="T55" fmla="*/ 2147483647 h 1329"/>
              <a:gd name="T56" fmla="*/ 2147483647 w 4102"/>
              <a:gd name="T57" fmla="*/ 2147483647 h 1329"/>
              <a:gd name="T58" fmla="*/ 2147483647 w 4102"/>
              <a:gd name="T59" fmla="*/ 2147483647 h 1329"/>
              <a:gd name="T60" fmla="*/ 2147483647 w 4102"/>
              <a:gd name="T61" fmla="*/ 2147483647 h 1329"/>
              <a:gd name="T62" fmla="*/ 2147483647 w 4102"/>
              <a:gd name="T63" fmla="*/ 2147483647 h 1329"/>
              <a:gd name="T64" fmla="*/ 2147483647 w 4102"/>
              <a:gd name="T65" fmla="*/ 2147483647 h 1329"/>
              <a:gd name="T66" fmla="*/ 2147483647 w 4102"/>
              <a:gd name="T67" fmla="*/ 2147483647 h 1329"/>
              <a:gd name="T68" fmla="*/ 2147483647 w 4102"/>
              <a:gd name="T69" fmla="*/ 2147483647 h 1329"/>
              <a:gd name="T70" fmla="*/ 2147483647 w 4102"/>
              <a:gd name="T71" fmla="*/ 2147483647 h 1329"/>
              <a:gd name="T72" fmla="*/ 2147483647 w 4102"/>
              <a:gd name="T73" fmla="*/ 2147483647 h 1329"/>
              <a:gd name="T74" fmla="*/ 2147483647 w 4102"/>
              <a:gd name="T75" fmla="*/ 2147483647 h 1329"/>
              <a:gd name="T76" fmla="*/ 2147483647 w 4102"/>
              <a:gd name="T77" fmla="*/ 2147483647 h 1329"/>
              <a:gd name="T78" fmla="*/ 2147483647 w 4102"/>
              <a:gd name="T79" fmla="*/ 2147483647 h 1329"/>
              <a:gd name="T80" fmla="*/ 2147483647 w 4102"/>
              <a:gd name="T81" fmla="*/ 2147483647 h 1329"/>
              <a:gd name="T82" fmla="*/ 2147483647 w 4102"/>
              <a:gd name="T83" fmla="*/ 2147483647 h 1329"/>
              <a:gd name="T84" fmla="*/ 2147483647 w 4102"/>
              <a:gd name="T85" fmla="*/ 2147483647 h 1329"/>
              <a:gd name="T86" fmla="*/ 2147483647 w 4102"/>
              <a:gd name="T87" fmla="*/ 2147483647 h 1329"/>
              <a:gd name="T88" fmla="*/ 2147483647 w 4102"/>
              <a:gd name="T89" fmla="*/ 2147483647 h 1329"/>
              <a:gd name="T90" fmla="*/ 2147483647 w 4102"/>
              <a:gd name="T91" fmla="*/ 2147483647 h 1329"/>
              <a:gd name="T92" fmla="*/ 2147483647 w 4102"/>
              <a:gd name="T93" fmla="*/ 2147483647 h 1329"/>
              <a:gd name="T94" fmla="*/ 2147483647 w 4102"/>
              <a:gd name="T95" fmla="*/ 2147483647 h 1329"/>
              <a:gd name="T96" fmla="*/ 2147483647 w 4102"/>
              <a:gd name="T97" fmla="*/ 2147483647 h 1329"/>
              <a:gd name="T98" fmla="*/ 2147483647 w 4102"/>
              <a:gd name="T99" fmla="*/ 2147483647 h 1329"/>
              <a:gd name="T100" fmla="*/ 2147483647 w 4102"/>
              <a:gd name="T101" fmla="*/ 2147483647 h 132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102"/>
              <a:gd name="T154" fmla="*/ 0 h 1329"/>
              <a:gd name="T155" fmla="*/ 4102 w 4102"/>
              <a:gd name="T156" fmla="*/ 1329 h 132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102" h="1329">
                <a:moveTo>
                  <a:pt x="0" y="1328"/>
                </a:moveTo>
                <a:lnTo>
                  <a:pt x="53" y="1328"/>
                </a:lnTo>
                <a:lnTo>
                  <a:pt x="143" y="1328"/>
                </a:lnTo>
                <a:lnTo>
                  <a:pt x="235" y="1328"/>
                </a:lnTo>
                <a:lnTo>
                  <a:pt x="318" y="1328"/>
                </a:lnTo>
                <a:lnTo>
                  <a:pt x="355" y="1328"/>
                </a:lnTo>
                <a:lnTo>
                  <a:pt x="431" y="1328"/>
                </a:lnTo>
                <a:lnTo>
                  <a:pt x="575" y="1328"/>
                </a:lnTo>
                <a:lnTo>
                  <a:pt x="643" y="1328"/>
                </a:lnTo>
                <a:lnTo>
                  <a:pt x="681" y="1328"/>
                </a:lnTo>
                <a:lnTo>
                  <a:pt x="749" y="1320"/>
                </a:lnTo>
                <a:lnTo>
                  <a:pt x="832" y="1305"/>
                </a:lnTo>
                <a:lnTo>
                  <a:pt x="923" y="1282"/>
                </a:lnTo>
                <a:lnTo>
                  <a:pt x="969" y="1266"/>
                </a:lnTo>
                <a:lnTo>
                  <a:pt x="976" y="1266"/>
                </a:lnTo>
                <a:lnTo>
                  <a:pt x="999" y="1251"/>
                </a:lnTo>
                <a:lnTo>
                  <a:pt x="1036" y="1227"/>
                </a:lnTo>
                <a:lnTo>
                  <a:pt x="1059" y="1204"/>
                </a:lnTo>
                <a:lnTo>
                  <a:pt x="1089" y="1173"/>
                </a:lnTo>
                <a:lnTo>
                  <a:pt x="1120" y="1142"/>
                </a:lnTo>
                <a:lnTo>
                  <a:pt x="1150" y="1096"/>
                </a:lnTo>
                <a:lnTo>
                  <a:pt x="1188" y="1051"/>
                </a:lnTo>
                <a:lnTo>
                  <a:pt x="1226" y="989"/>
                </a:lnTo>
                <a:lnTo>
                  <a:pt x="1263" y="935"/>
                </a:lnTo>
                <a:lnTo>
                  <a:pt x="1301" y="873"/>
                </a:lnTo>
                <a:lnTo>
                  <a:pt x="1347" y="795"/>
                </a:lnTo>
                <a:lnTo>
                  <a:pt x="1392" y="718"/>
                </a:lnTo>
                <a:lnTo>
                  <a:pt x="1438" y="633"/>
                </a:lnTo>
                <a:lnTo>
                  <a:pt x="1483" y="548"/>
                </a:lnTo>
                <a:lnTo>
                  <a:pt x="1536" y="447"/>
                </a:lnTo>
                <a:lnTo>
                  <a:pt x="1559" y="401"/>
                </a:lnTo>
                <a:lnTo>
                  <a:pt x="1574" y="370"/>
                </a:lnTo>
                <a:lnTo>
                  <a:pt x="1597" y="324"/>
                </a:lnTo>
                <a:lnTo>
                  <a:pt x="1619" y="285"/>
                </a:lnTo>
                <a:lnTo>
                  <a:pt x="1650" y="239"/>
                </a:lnTo>
                <a:lnTo>
                  <a:pt x="1672" y="200"/>
                </a:lnTo>
                <a:lnTo>
                  <a:pt x="1695" y="177"/>
                </a:lnTo>
                <a:lnTo>
                  <a:pt x="1718" y="146"/>
                </a:lnTo>
                <a:lnTo>
                  <a:pt x="1748" y="107"/>
                </a:lnTo>
                <a:lnTo>
                  <a:pt x="1770" y="84"/>
                </a:lnTo>
                <a:lnTo>
                  <a:pt x="1793" y="70"/>
                </a:lnTo>
                <a:lnTo>
                  <a:pt x="1824" y="46"/>
                </a:lnTo>
                <a:lnTo>
                  <a:pt x="1846" y="31"/>
                </a:lnTo>
                <a:lnTo>
                  <a:pt x="1869" y="15"/>
                </a:lnTo>
                <a:lnTo>
                  <a:pt x="1899" y="8"/>
                </a:lnTo>
                <a:lnTo>
                  <a:pt x="1922" y="0"/>
                </a:lnTo>
                <a:lnTo>
                  <a:pt x="1945" y="0"/>
                </a:lnTo>
                <a:lnTo>
                  <a:pt x="1967" y="0"/>
                </a:lnTo>
                <a:lnTo>
                  <a:pt x="1990" y="0"/>
                </a:lnTo>
                <a:lnTo>
                  <a:pt x="2013" y="8"/>
                </a:lnTo>
                <a:lnTo>
                  <a:pt x="2035" y="15"/>
                </a:lnTo>
                <a:lnTo>
                  <a:pt x="2058" y="31"/>
                </a:lnTo>
                <a:lnTo>
                  <a:pt x="2081" y="46"/>
                </a:lnTo>
                <a:lnTo>
                  <a:pt x="2119" y="70"/>
                </a:lnTo>
                <a:lnTo>
                  <a:pt x="2134" y="84"/>
                </a:lnTo>
                <a:lnTo>
                  <a:pt x="2157" y="107"/>
                </a:lnTo>
                <a:lnTo>
                  <a:pt x="2186" y="146"/>
                </a:lnTo>
                <a:lnTo>
                  <a:pt x="2209" y="177"/>
                </a:lnTo>
                <a:lnTo>
                  <a:pt x="2232" y="208"/>
                </a:lnTo>
                <a:lnTo>
                  <a:pt x="2255" y="239"/>
                </a:lnTo>
                <a:lnTo>
                  <a:pt x="2277" y="277"/>
                </a:lnTo>
                <a:lnTo>
                  <a:pt x="2300" y="324"/>
                </a:lnTo>
                <a:lnTo>
                  <a:pt x="2323" y="370"/>
                </a:lnTo>
                <a:lnTo>
                  <a:pt x="2338" y="401"/>
                </a:lnTo>
                <a:lnTo>
                  <a:pt x="2361" y="447"/>
                </a:lnTo>
                <a:lnTo>
                  <a:pt x="2407" y="548"/>
                </a:lnTo>
                <a:lnTo>
                  <a:pt x="2451" y="641"/>
                </a:lnTo>
                <a:lnTo>
                  <a:pt x="2489" y="718"/>
                </a:lnTo>
                <a:lnTo>
                  <a:pt x="2527" y="788"/>
                </a:lnTo>
                <a:lnTo>
                  <a:pt x="2565" y="865"/>
                </a:lnTo>
                <a:lnTo>
                  <a:pt x="2603" y="935"/>
                </a:lnTo>
                <a:lnTo>
                  <a:pt x="2634" y="989"/>
                </a:lnTo>
                <a:lnTo>
                  <a:pt x="2663" y="1043"/>
                </a:lnTo>
                <a:lnTo>
                  <a:pt x="2693" y="1089"/>
                </a:lnTo>
                <a:lnTo>
                  <a:pt x="2724" y="1135"/>
                </a:lnTo>
                <a:lnTo>
                  <a:pt x="2747" y="1166"/>
                </a:lnTo>
                <a:lnTo>
                  <a:pt x="2777" y="1204"/>
                </a:lnTo>
                <a:lnTo>
                  <a:pt x="2800" y="1227"/>
                </a:lnTo>
                <a:lnTo>
                  <a:pt x="2823" y="1243"/>
                </a:lnTo>
                <a:lnTo>
                  <a:pt x="2838" y="1258"/>
                </a:lnTo>
                <a:lnTo>
                  <a:pt x="2845" y="1258"/>
                </a:lnTo>
                <a:lnTo>
                  <a:pt x="2883" y="1274"/>
                </a:lnTo>
                <a:lnTo>
                  <a:pt x="2951" y="1297"/>
                </a:lnTo>
                <a:lnTo>
                  <a:pt x="3012" y="1313"/>
                </a:lnTo>
                <a:lnTo>
                  <a:pt x="3072" y="1320"/>
                </a:lnTo>
                <a:lnTo>
                  <a:pt x="3103" y="1320"/>
                </a:lnTo>
                <a:lnTo>
                  <a:pt x="3163" y="1328"/>
                </a:lnTo>
                <a:lnTo>
                  <a:pt x="3284" y="1328"/>
                </a:lnTo>
                <a:lnTo>
                  <a:pt x="3337" y="1328"/>
                </a:lnTo>
                <a:lnTo>
                  <a:pt x="3397" y="1328"/>
                </a:lnTo>
                <a:lnTo>
                  <a:pt x="3511" y="1328"/>
                </a:lnTo>
                <a:lnTo>
                  <a:pt x="3564" y="1328"/>
                </a:lnTo>
                <a:lnTo>
                  <a:pt x="3624" y="1328"/>
                </a:lnTo>
                <a:lnTo>
                  <a:pt x="3731" y="1328"/>
                </a:lnTo>
                <a:lnTo>
                  <a:pt x="3784" y="1328"/>
                </a:lnTo>
                <a:lnTo>
                  <a:pt x="3813" y="1328"/>
                </a:lnTo>
                <a:lnTo>
                  <a:pt x="3859" y="1328"/>
                </a:lnTo>
                <a:lnTo>
                  <a:pt x="3904" y="1328"/>
                </a:lnTo>
                <a:lnTo>
                  <a:pt x="3942" y="1328"/>
                </a:lnTo>
                <a:lnTo>
                  <a:pt x="3958" y="1328"/>
                </a:lnTo>
                <a:lnTo>
                  <a:pt x="3996" y="1328"/>
                </a:lnTo>
                <a:lnTo>
                  <a:pt x="4063" y="1328"/>
                </a:lnTo>
                <a:lnTo>
                  <a:pt x="4101" y="1328"/>
                </a:lnTo>
              </a:path>
            </a:pathLst>
          </a:custGeom>
          <a:noFill/>
          <a:ln w="50800" cap="rnd" cmpd="sng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572000" y="2389572"/>
            <a:ext cx="0" cy="2109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24399" y="2133600"/>
            <a:ext cx="2133601" cy="0"/>
          </a:xfrm>
          <a:prstGeom prst="straightConnector1">
            <a:avLst/>
          </a:prstGeom>
          <a:ln w="254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06868" y="933271"/>
            <a:ext cx="1778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  <a:latin typeface="+mn-lt"/>
              </a:rPr>
              <a:t>Pessimists</a:t>
            </a:r>
          </a:p>
          <a:p>
            <a:r>
              <a:rPr lang="en-US" dirty="0" smtClean="0">
                <a:solidFill>
                  <a:srgbClr val="CC0000"/>
                </a:solidFill>
                <a:latin typeface="+mn-lt"/>
              </a:rPr>
              <a:t>short-sale </a:t>
            </a:r>
            <a:br>
              <a:rPr lang="en-US" dirty="0" smtClean="0">
                <a:solidFill>
                  <a:srgbClr val="CC0000"/>
                </a:solidFill>
                <a:latin typeface="+mn-lt"/>
              </a:rPr>
            </a:br>
            <a:r>
              <a:rPr lang="en-US" dirty="0" smtClean="0">
                <a:solidFill>
                  <a:srgbClr val="CC0000"/>
                </a:solidFill>
                <a:latin typeface="+mn-lt"/>
              </a:rPr>
              <a:t>constrained</a:t>
            </a:r>
            <a:endParaRPr lang="en-US" dirty="0">
              <a:solidFill>
                <a:srgbClr val="CC0000"/>
              </a:solidFill>
              <a:latin typeface="+mn-lt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054505" y="2133600"/>
            <a:ext cx="2350830" cy="0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410200" y="4876800"/>
            <a:ext cx="0" cy="609600"/>
          </a:xfrm>
          <a:prstGeom prst="straightConnector1">
            <a:avLst/>
          </a:prstGeom>
          <a:ln w="25400">
            <a:solidFill>
              <a:srgbClr val="00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06121" y="5562599"/>
            <a:ext cx="46346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CC00"/>
                </a:solidFill>
                <a:latin typeface="+mn-lt"/>
              </a:rPr>
              <a:t>Mean is </a:t>
            </a:r>
            <a:r>
              <a:rPr lang="en-US" dirty="0" smtClean="0">
                <a:solidFill>
                  <a:srgbClr val="00CC00"/>
                </a:solidFill>
                <a:latin typeface="+mn-lt"/>
              </a:rPr>
              <a:t>biased</a:t>
            </a:r>
          </a:p>
          <a:p>
            <a:r>
              <a:rPr lang="en-US" dirty="0" smtClean="0">
                <a:solidFill>
                  <a:srgbClr val="00CC00"/>
                </a:solidFill>
                <a:latin typeface="+mn-lt"/>
              </a:rPr>
              <a:t>Overvaluation, low future returns</a:t>
            </a:r>
            <a:endParaRPr lang="en-US" dirty="0">
              <a:solidFill>
                <a:srgbClr val="00CC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8437" y="2286000"/>
            <a:ext cx="3103563" cy="228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4572000" y="2385399"/>
            <a:ext cx="0" cy="2109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1620837" y="4508959"/>
            <a:ext cx="624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718114" y="1295400"/>
            <a:ext cx="2048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CC00"/>
                </a:solidFill>
                <a:latin typeface="+mn-lt"/>
              </a:rPr>
              <a:t>Optimists buy</a:t>
            </a:r>
            <a:endParaRPr lang="en-US" dirty="0">
              <a:solidFill>
                <a:srgbClr val="00CC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6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Genesis of the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Miller (1977)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Disagreement + Short Sales Constraints </a:t>
            </a:r>
            <a:br>
              <a:rPr lang="en-US" dirty="0" smtClean="0"/>
            </a:br>
            <a:r>
              <a:rPr lang="en-US" dirty="0" smtClean="0"/>
              <a:t>= Overpricing (Low Future Returns)</a:t>
            </a:r>
          </a:p>
          <a:p>
            <a:endParaRPr lang="en-US" dirty="0"/>
          </a:p>
          <a:p>
            <a:r>
              <a:rPr lang="en-US" dirty="0" smtClean="0"/>
              <a:t>Various Evidence consistent with this: </a:t>
            </a:r>
          </a:p>
          <a:p>
            <a:pPr lvl="1"/>
            <a:r>
              <a:rPr lang="en-US" dirty="0" smtClean="0"/>
              <a:t>High disagreement stocks have low returns </a:t>
            </a:r>
            <a:br>
              <a:rPr lang="en-US" dirty="0" smtClean="0"/>
            </a:br>
            <a:r>
              <a:rPr lang="en-US" dirty="0" smtClean="0"/>
              <a:t>(assume the short sales constraints)</a:t>
            </a:r>
          </a:p>
          <a:p>
            <a:pPr lvl="2"/>
            <a:r>
              <a:rPr lang="en-US" dirty="0" err="1" smtClean="0"/>
              <a:t>Deither</a:t>
            </a:r>
            <a:r>
              <a:rPr lang="en-US" dirty="0"/>
              <a:t>, Malloy and </a:t>
            </a:r>
            <a:r>
              <a:rPr lang="en-US" dirty="0" err="1"/>
              <a:t>Scherbina</a:t>
            </a:r>
            <a:r>
              <a:rPr lang="en-US" dirty="0"/>
              <a:t> (2002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Short-sales constrained </a:t>
            </a:r>
            <a:r>
              <a:rPr lang="en-US" dirty="0"/>
              <a:t>stocks have low </a:t>
            </a:r>
            <a:r>
              <a:rPr lang="en-US" dirty="0" smtClean="0"/>
              <a:t>returns</a:t>
            </a:r>
            <a:br>
              <a:rPr lang="en-US" dirty="0" smtClean="0"/>
            </a:br>
            <a:r>
              <a:rPr lang="en-US" dirty="0" smtClean="0"/>
              <a:t>(assume the disagreement)</a:t>
            </a:r>
            <a:endParaRPr lang="en-US" dirty="0"/>
          </a:p>
          <a:p>
            <a:pPr lvl="2"/>
            <a:r>
              <a:rPr lang="en-US" dirty="0" smtClean="0"/>
              <a:t>Jones and Lamont (2002)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6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 Pricing 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Low </a:t>
            </a:r>
            <a:r>
              <a:rPr lang="en-US" sz="2000" dirty="0" smtClean="0"/>
              <a:t>Beta </a:t>
            </a:r>
            <a:r>
              <a:rPr lang="en-US" sz="2000" dirty="0" smtClean="0"/>
              <a:t>Anomaly - the </a:t>
            </a:r>
            <a:r>
              <a:rPr lang="en-US" sz="2000" dirty="0" smtClean="0"/>
              <a:t>security market line is too </a:t>
            </a:r>
            <a:r>
              <a:rPr lang="en-US" sz="2000" dirty="0" smtClean="0"/>
              <a:t>flat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Black</a:t>
            </a:r>
            <a:r>
              <a:rPr lang="en-US" sz="2000" dirty="0"/>
              <a:t>, Jensen and Scholes (1972</a:t>
            </a:r>
            <a:r>
              <a:rPr lang="en-US" sz="2000" dirty="0" smtClean="0"/>
              <a:t>), Frazzini and Pedersen (2014)</a:t>
            </a:r>
            <a:endParaRPr lang="en-US" dirty="0"/>
          </a:p>
        </p:txBody>
      </p:sp>
      <p:pic>
        <p:nvPicPr>
          <p:cNvPr id="4" name="Picture 4" descr="SM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399" y="2066054"/>
            <a:ext cx="5556949" cy="4334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0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23829</TotalTime>
  <Words>1287</Words>
  <Application>Microsoft Office PowerPoint</Application>
  <PresentationFormat>On-screen Show (4:3)</PresentationFormat>
  <Paragraphs>267</Paragraphs>
  <Slides>44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Arial</vt:lpstr>
      <vt:lpstr>Calibri</vt:lpstr>
      <vt:lpstr>Segoe UI Black</vt:lpstr>
      <vt:lpstr>Times New Roman</vt:lpstr>
      <vt:lpstr>Default Design</vt:lpstr>
      <vt:lpstr>Discussion of ‘Macro Disagreement and the Cross-Section of Stock Returns’</vt:lpstr>
      <vt:lpstr>Macro Disagreement and the Cross-Section of Stock Returns  vs  Macro Disagreement and the Cross-Section of Stock Returns</vt:lpstr>
      <vt:lpstr>Macro Disagreement and the Cross-Section of Stock Returns  vs  Macro Disagreement and the Cross-Section of Stock Returns</vt:lpstr>
      <vt:lpstr>Macro Disagreement and the Cross-Section of Stock Returns  vs  Macro Disagreement and the Cross-Section of Stock Returns</vt:lpstr>
      <vt:lpstr>The Genesis of the Paper</vt:lpstr>
      <vt:lpstr>Miller (1977)</vt:lpstr>
      <vt:lpstr>Miller (1977)</vt:lpstr>
      <vt:lpstr>The Genesis of the Paper</vt:lpstr>
      <vt:lpstr>Asset Pricing Puzzles</vt:lpstr>
      <vt:lpstr>Asset Pricing Puzzles</vt:lpstr>
      <vt:lpstr>Asset Pricing Puzzles</vt:lpstr>
      <vt:lpstr>Factor Disagreement and Returns</vt:lpstr>
      <vt:lpstr>Factor Disagreement and Returns</vt:lpstr>
      <vt:lpstr>Factor Disagreement and Returns</vt:lpstr>
      <vt:lpstr>Factor Disagreement and Returns</vt:lpstr>
      <vt:lpstr>Factor Disagreement and Returns</vt:lpstr>
      <vt:lpstr>Factor Disagreement and Returns</vt:lpstr>
      <vt:lpstr>Factor Disagreement and Returns</vt:lpstr>
      <vt:lpstr>This Paper</vt:lpstr>
      <vt:lpstr>Results</vt:lpstr>
      <vt:lpstr>Results</vt:lpstr>
      <vt:lpstr>Results</vt:lpstr>
      <vt:lpstr>Results</vt:lpstr>
      <vt:lpstr>Results</vt:lpstr>
      <vt:lpstr>The Big Question</vt:lpstr>
      <vt:lpstr>Sentiment</vt:lpstr>
      <vt:lpstr>Results</vt:lpstr>
      <vt:lpstr>Sentiment</vt:lpstr>
      <vt:lpstr>Disagreement about what?</vt:lpstr>
      <vt:lpstr>Disagreement about what?</vt:lpstr>
      <vt:lpstr>Disagreement about what?</vt:lpstr>
      <vt:lpstr>Results</vt:lpstr>
      <vt:lpstr>Disagreement about what?</vt:lpstr>
      <vt:lpstr>Spurious Predictors</vt:lpstr>
      <vt:lpstr>Spurious Predictors</vt:lpstr>
      <vt:lpstr>Spurious Predictors</vt:lpstr>
      <vt:lpstr>Going Further – Using the Cross-Section</vt:lpstr>
      <vt:lpstr>What Would Andreas Say?</vt:lpstr>
      <vt:lpstr>What Would Andreas Say?</vt:lpstr>
      <vt:lpstr>What Would Andreas Say?</vt:lpstr>
      <vt:lpstr>What Would Andreas Say?</vt:lpstr>
      <vt:lpstr>What Would Andreas Say?</vt:lpstr>
      <vt:lpstr>Results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Friedmand</cp:lastModifiedBy>
  <cp:revision>741</cp:revision>
  <dcterms:created xsi:type="dcterms:W3CDTF">2006-10-18T02:33:47Z</dcterms:created>
  <dcterms:modified xsi:type="dcterms:W3CDTF">2014-06-20T10:56:42Z</dcterms:modified>
</cp:coreProperties>
</file>