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9" r:id="rId3"/>
    <p:sldId id="341" r:id="rId4"/>
    <p:sldId id="340" r:id="rId5"/>
    <p:sldId id="318" r:id="rId6"/>
    <p:sldId id="343" r:id="rId7"/>
    <p:sldId id="345" r:id="rId8"/>
    <p:sldId id="346" r:id="rId9"/>
    <p:sldId id="347" r:id="rId10"/>
    <p:sldId id="348" r:id="rId11"/>
    <p:sldId id="350" r:id="rId12"/>
    <p:sldId id="354" r:id="rId13"/>
    <p:sldId id="352" r:id="rId14"/>
    <p:sldId id="353" r:id="rId15"/>
    <p:sldId id="299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0AB6"/>
    <a:srgbClr val="A50021"/>
    <a:srgbClr val="CC0000"/>
    <a:srgbClr val="00CC00"/>
    <a:srgbClr val="CC9900"/>
    <a:srgbClr val="66FF33"/>
    <a:srgbClr val="996633"/>
    <a:srgbClr val="9933FF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22" autoAdjust="0"/>
    <p:restoredTop sz="90929"/>
  </p:normalViewPr>
  <p:slideViewPr>
    <p:cSldViewPr>
      <p:cViewPr varScale="1">
        <p:scale>
          <a:sx n="149" d="100"/>
          <a:sy n="149" d="100"/>
        </p:scale>
        <p:origin x="979" y="1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DC798-4922-4FC5-ABF2-BEF3C3257AFB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FF9B6-FB32-455F-ABF1-B8B3233480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42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7820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3949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3614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9580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0085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76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809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799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376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3767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390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054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0222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442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11" Type="http://schemas.openxmlformats.org/officeDocument/2006/relationships/image" Target="../media/image4.pd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1" name="Picture 10" descr="Formal_Marshall_GoldOnCard_NoBG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11"/>
              <a:stretch>
                <a:fillRect/>
              </a:stretch>
            </p:blipFill>
          </mc:Choice>
          <mc:Fallback>
            <p:blipFill>
              <a:blip r:embed="rId12"/>
              <a:stretch>
                <a:fillRect/>
              </a:stretch>
            </p:blipFill>
          </mc:Fallback>
        </mc:AlternateContent>
        <p:spPr>
          <a:xfrm>
            <a:off x="158779" y="228600"/>
            <a:ext cx="1841968" cy="4337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152400"/>
            <a:ext cx="20574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0198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 sz="2000" baseline="0"/>
            </a:lvl1pPr>
            <a:lvl2pPr>
              <a:lnSpc>
                <a:spcPct val="100000"/>
              </a:lnSpc>
              <a:spcAft>
                <a:spcPts val="800"/>
              </a:spcAft>
              <a:defRPr sz="1800"/>
            </a:lvl2pPr>
            <a:lvl3pPr>
              <a:lnSpc>
                <a:spcPct val="100000"/>
              </a:lnSpc>
              <a:spcAft>
                <a:spcPts val="800"/>
              </a:spcAft>
              <a:defRPr sz="1600"/>
            </a:lvl3pPr>
            <a:lvl4pPr>
              <a:lnSpc>
                <a:spcPct val="100000"/>
              </a:lnSpc>
              <a:spcAft>
                <a:spcPts val="800"/>
              </a:spcAft>
              <a:defRPr sz="1400"/>
            </a:lvl4pPr>
            <a:lvl5pPr>
              <a:lnSpc>
                <a:spcPct val="100000"/>
              </a:lnSpc>
              <a:spcAft>
                <a:spcPts val="800"/>
              </a:spcAft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76200" y="6571861"/>
            <a:ext cx="350519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aseline="0" dirty="0" smtClean="0">
                <a:solidFill>
                  <a:schemeClr val="bg1"/>
                </a:solidFill>
                <a:latin typeface="+mn-lt"/>
              </a:rPr>
              <a:t>Solomon on Da, </a:t>
            </a:r>
            <a:r>
              <a:rPr lang="en-US" sz="1400" baseline="0" dirty="0" err="1" smtClean="0">
                <a:solidFill>
                  <a:schemeClr val="bg1"/>
                </a:solidFill>
                <a:latin typeface="+mn-lt"/>
              </a:rPr>
              <a:t>Larrain</a:t>
            </a:r>
            <a:r>
              <a:rPr lang="en-US" sz="1400" baseline="0" dirty="0" smtClean="0">
                <a:solidFill>
                  <a:schemeClr val="bg1"/>
                </a:solidFill>
                <a:latin typeface="+mn-lt"/>
              </a:rPr>
              <a:t>, </a:t>
            </a:r>
            <a:r>
              <a:rPr lang="en-US" sz="1400" baseline="0" dirty="0" err="1" smtClean="0">
                <a:solidFill>
                  <a:schemeClr val="bg1"/>
                </a:solidFill>
                <a:latin typeface="+mn-lt"/>
              </a:rPr>
              <a:t>Sialm</a:t>
            </a:r>
            <a:r>
              <a:rPr lang="en-US" sz="1400" baseline="0" dirty="0" smtClean="0">
                <a:solidFill>
                  <a:schemeClr val="bg1"/>
                </a:solidFill>
                <a:latin typeface="+mn-lt"/>
              </a:rPr>
              <a:t> &amp; </a:t>
            </a:r>
            <a:r>
              <a:rPr lang="en-US" sz="1400" baseline="0" dirty="0" err="1" smtClean="0">
                <a:solidFill>
                  <a:schemeClr val="bg1"/>
                </a:solidFill>
                <a:latin typeface="+mn-lt"/>
              </a:rPr>
              <a:t>Tessada</a:t>
            </a:r>
            <a:endParaRPr lang="en-US" sz="1400" baseline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6121240" y="6581001"/>
            <a:ext cx="299085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baseline="0" dirty="0" smtClean="0">
                <a:solidFill>
                  <a:schemeClr val="bg1"/>
                </a:solidFill>
                <a:latin typeface="+mn-lt"/>
              </a:rPr>
              <a:t>Pension Fund Reallocations</a:t>
            </a:r>
            <a:endParaRPr lang="en-US" sz="1400" baseline="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066800"/>
            <a:ext cx="35814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066800"/>
            <a:ext cx="35814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d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d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562724"/>
            <a:ext cx="9144000" cy="295275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066800"/>
            <a:ext cx="7315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 flipV="1">
            <a:off x="0" y="755552"/>
            <a:ext cx="9144000" cy="508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Small Use Shield_GoldOnTrans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13"/>
              <a:stretch>
                <a:fillRect/>
              </a:stretch>
            </p:blipFill>
          </mc:Choice>
          <mc:Fallback>
            <p:blipFill>
              <a:blip r:embed="rId14"/>
              <a:stretch>
                <a:fillRect/>
              </a:stretch>
            </p:blipFill>
          </mc:Fallback>
        </mc:AlternateContent>
        <p:spPr>
          <a:xfrm>
            <a:off x="8309348" y="6880"/>
            <a:ext cx="748239" cy="748239"/>
          </a:xfrm>
          <a:prstGeom prst="rect">
            <a:avLst/>
          </a:prstGeom>
        </p:spPr>
      </p:pic>
      <p:pic>
        <p:nvPicPr>
          <p:cNvPr id="11" name="Picture 10" descr="1-lineWordmark_GoldOnCard_NoBG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15"/>
              <a:stretch>
                <a:fillRect/>
              </a:stretch>
            </p:blipFill>
          </mc:Choice>
          <mc:Fallback>
            <p:blipFill>
              <a:blip r:embed="rId16"/>
              <a:stretch>
                <a:fillRect/>
              </a:stretch>
            </p:blipFill>
          </mc:Fallback>
        </mc:AlternateContent>
        <p:spPr>
          <a:xfrm>
            <a:off x="3660937" y="6632950"/>
            <a:ext cx="1822126" cy="1548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baseline="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1143000"/>
            <a:ext cx="7772400" cy="1470025"/>
          </a:xfrm>
        </p:spPr>
        <p:txBody>
          <a:bodyPr/>
          <a:lstStyle/>
          <a:p>
            <a:pPr algn="ctr"/>
            <a:r>
              <a:rPr lang="en-US" dirty="0"/>
              <a:t>Price Pressure from Coordinated Noise Trading</a:t>
            </a:r>
            <a:r>
              <a:rPr lang="en-US" dirty="0" smtClean="0"/>
              <a:t>: Evidence </a:t>
            </a:r>
            <a:r>
              <a:rPr lang="en-US" dirty="0"/>
              <a:t>from Pension Fund Reallocations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048000"/>
            <a:ext cx="7086600" cy="1752600"/>
          </a:xfrm>
        </p:spPr>
        <p:txBody>
          <a:bodyPr/>
          <a:lstStyle/>
          <a:p>
            <a:r>
              <a:rPr lang="en-US" sz="2400" dirty="0" smtClean="0"/>
              <a:t>Paper by:</a:t>
            </a:r>
          </a:p>
          <a:p>
            <a:r>
              <a:rPr lang="en-US" sz="2400" dirty="0" err="1" smtClean="0"/>
              <a:t>Zhi</a:t>
            </a:r>
            <a:r>
              <a:rPr lang="en-US" sz="2400" dirty="0" smtClean="0"/>
              <a:t> Da (Notre Dame), Borja </a:t>
            </a:r>
            <a:r>
              <a:rPr lang="en-US" sz="2400" dirty="0" err="1" smtClean="0"/>
              <a:t>Larrain</a:t>
            </a:r>
            <a:r>
              <a:rPr lang="en-US" sz="2400" dirty="0" smtClean="0"/>
              <a:t> (UC), Clemens </a:t>
            </a:r>
            <a:r>
              <a:rPr lang="en-US" sz="2400" dirty="0" err="1" smtClean="0"/>
              <a:t>Sialm</a:t>
            </a:r>
            <a:r>
              <a:rPr lang="en-US" sz="2400" dirty="0" smtClean="0"/>
              <a:t> (UT) &amp; Jose </a:t>
            </a:r>
            <a:r>
              <a:rPr lang="en-US" sz="2400" dirty="0" err="1" smtClean="0"/>
              <a:t>Tessada</a:t>
            </a:r>
            <a:r>
              <a:rPr lang="en-US" sz="2400" dirty="0" smtClean="0"/>
              <a:t> (UC)</a:t>
            </a:r>
            <a:endParaRPr lang="en-US" sz="2000" dirty="0" smtClean="0"/>
          </a:p>
          <a:p>
            <a:endParaRPr lang="en-US" sz="1050" dirty="0" smtClean="0"/>
          </a:p>
          <a:p>
            <a:r>
              <a:rPr lang="en-US" sz="2400" dirty="0" smtClean="0"/>
              <a:t>Discussion by:</a:t>
            </a:r>
          </a:p>
          <a:p>
            <a:r>
              <a:rPr lang="en-US" sz="2400" dirty="0" smtClean="0"/>
              <a:t>David Solomon </a:t>
            </a:r>
            <a:r>
              <a:rPr lang="en-US" sz="2000" dirty="0" smtClean="0"/>
              <a:t>(USC)</a:t>
            </a:r>
          </a:p>
          <a:p>
            <a:endParaRPr lang="en-US" sz="600" dirty="0" smtClean="0"/>
          </a:p>
          <a:p>
            <a:endParaRPr lang="en-US" sz="2000" dirty="0" smtClean="0"/>
          </a:p>
          <a:p>
            <a:r>
              <a:rPr lang="en-US" sz="2000" dirty="0" err="1"/>
              <a:t>Pontificia</a:t>
            </a:r>
            <a:r>
              <a:rPr lang="en-US" sz="2000" dirty="0"/>
              <a:t> Universidad </a:t>
            </a:r>
            <a:r>
              <a:rPr lang="en-US" sz="2000" dirty="0" err="1"/>
              <a:t>Catolica</a:t>
            </a:r>
            <a:r>
              <a:rPr lang="en-US" sz="2000" dirty="0"/>
              <a:t> de </a:t>
            </a:r>
            <a:r>
              <a:rPr lang="en-US" sz="2000" dirty="0" smtClean="0"/>
              <a:t>Chile, June 24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2015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you calling a noise trader, pal?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Paper argues switching choices are uninformed</a:t>
            </a:r>
          </a:p>
          <a:p>
            <a:pPr lvl="1"/>
            <a:r>
              <a:rPr lang="en-US" dirty="0" smtClean="0"/>
              <a:t>Could be </a:t>
            </a:r>
            <a:r>
              <a:rPr lang="en-US" dirty="0" err="1" smtClean="0"/>
              <a:t>co-ordinated</a:t>
            </a:r>
            <a:r>
              <a:rPr lang="en-US" dirty="0" smtClean="0"/>
              <a:t> changes in risk aversion. </a:t>
            </a:r>
            <a:br>
              <a:rPr lang="en-US" dirty="0" smtClean="0"/>
            </a:br>
            <a:endParaRPr lang="en-US" sz="600" dirty="0"/>
          </a:p>
          <a:p>
            <a:r>
              <a:rPr lang="en-US" dirty="0" smtClean="0"/>
              <a:t>Price pressure market timing question a little tricky: if you’re getting front run by the structure of the market, </a:t>
            </a:r>
            <a:r>
              <a:rPr lang="en-US" i="1" dirty="0" smtClean="0"/>
              <a:t>any </a:t>
            </a:r>
            <a:r>
              <a:rPr lang="en-US" dirty="0" smtClean="0"/>
              <a:t>large switch puts you at a disadvantage.</a:t>
            </a:r>
          </a:p>
          <a:p>
            <a:endParaRPr lang="en-US" sz="600" dirty="0"/>
          </a:p>
          <a:p>
            <a:r>
              <a:rPr lang="en-US" dirty="0" smtClean="0"/>
              <a:t>Lots of emphasis on ‘uniformed’ given that cumulative returns to switching strategy are positive!</a:t>
            </a:r>
          </a:p>
          <a:p>
            <a:pPr lvl="1"/>
            <a:r>
              <a:rPr lang="en-US" dirty="0" smtClean="0"/>
              <a:t>15.8% return on A, 21.0% on E, 26.5% on </a:t>
            </a:r>
            <a:r>
              <a:rPr lang="en-US" dirty="0" err="1" smtClean="0"/>
              <a:t>FyF</a:t>
            </a:r>
            <a:endParaRPr lang="en-US" dirty="0" smtClean="0"/>
          </a:p>
          <a:p>
            <a:endParaRPr lang="en-US" sz="500" dirty="0"/>
          </a:p>
          <a:p>
            <a:r>
              <a:rPr lang="en-US" dirty="0" smtClean="0"/>
              <a:t>Paper argues no real skill, all due to luck in the first switch</a:t>
            </a:r>
          </a:p>
          <a:p>
            <a:pPr lvl="1"/>
            <a:r>
              <a:rPr lang="en-US" dirty="0" smtClean="0"/>
              <a:t>Probably true, but not really a fair test to take out the best call.</a:t>
            </a:r>
          </a:p>
          <a:p>
            <a:pPr lvl="1"/>
            <a:r>
              <a:rPr lang="en-US" dirty="0" smtClean="0"/>
              <a:t>Less “beginner’s luck”, better described as “anthropic principle”</a:t>
            </a:r>
          </a:p>
          <a:p>
            <a:pPr lvl="1"/>
            <a:r>
              <a:rPr lang="en-US" dirty="0" smtClean="0"/>
              <a:t>What if their strategy is deliberately option-like?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07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Returns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Four categories: </a:t>
            </a:r>
          </a:p>
          <a:p>
            <a:pPr lvl="1"/>
            <a:r>
              <a:rPr lang="en-US" dirty="0" smtClean="0"/>
              <a:t>1. Returns on equities when </a:t>
            </a:r>
            <a:r>
              <a:rPr lang="en-US" dirty="0" err="1" smtClean="0"/>
              <a:t>FyF</a:t>
            </a:r>
            <a:r>
              <a:rPr lang="en-US" dirty="0" smtClean="0"/>
              <a:t> says switch to equities</a:t>
            </a:r>
          </a:p>
          <a:p>
            <a:pPr lvl="1"/>
            <a:r>
              <a:rPr lang="en-US" dirty="0" smtClean="0"/>
              <a:t>2. Returns on equities when </a:t>
            </a:r>
            <a:r>
              <a:rPr lang="en-US" dirty="0" err="1" smtClean="0"/>
              <a:t>FyF</a:t>
            </a:r>
            <a:r>
              <a:rPr lang="en-US" dirty="0" smtClean="0"/>
              <a:t> says switch to bonds</a:t>
            </a:r>
          </a:p>
          <a:p>
            <a:pPr lvl="1"/>
            <a:r>
              <a:rPr lang="en-US" dirty="0" smtClean="0"/>
              <a:t>3. Returns on bonds when </a:t>
            </a:r>
            <a:r>
              <a:rPr lang="en-US" dirty="0" err="1" smtClean="0"/>
              <a:t>FyF</a:t>
            </a:r>
            <a:r>
              <a:rPr lang="en-US" dirty="0" smtClean="0"/>
              <a:t> says switch to equities</a:t>
            </a:r>
          </a:p>
          <a:p>
            <a:pPr lvl="1"/>
            <a:r>
              <a:rPr lang="en-US" dirty="0" smtClean="0"/>
              <a:t>4. Returns on bond when </a:t>
            </a:r>
            <a:r>
              <a:rPr lang="en-US" dirty="0" err="1" smtClean="0"/>
              <a:t>FyF</a:t>
            </a:r>
            <a:r>
              <a:rPr lang="en-US" dirty="0" smtClean="0"/>
              <a:t> says switch to bonds</a:t>
            </a:r>
          </a:p>
          <a:p>
            <a:pPr lvl="1"/>
            <a:endParaRPr lang="en-US" sz="200" dirty="0" smtClean="0"/>
          </a:p>
          <a:p>
            <a:r>
              <a:rPr lang="en-US" dirty="0" smtClean="0"/>
              <a:t>Main test adds 1 and 4 together, and 2 and 3 together.</a:t>
            </a:r>
          </a:p>
          <a:p>
            <a:pPr lvl="1"/>
            <a:r>
              <a:rPr lang="en-US" dirty="0" smtClean="0"/>
              <a:t>Seems confusing. </a:t>
            </a:r>
            <a:r>
              <a:rPr lang="en-US" dirty="0"/>
              <a:t>What number does ‘33 basis points in government bonds’ correspond to? </a:t>
            </a:r>
            <a:endParaRPr lang="en-US" dirty="0" smtClean="0"/>
          </a:p>
          <a:p>
            <a:pPr lvl="1"/>
            <a:r>
              <a:rPr lang="en-US" dirty="0" smtClean="0"/>
              <a:t>Can understand (1-3) + (2-4) (long-short strategy)</a:t>
            </a:r>
            <a:br>
              <a:rPr lang="en-US" dirty="0" smtClean="0"/>
            </a:br>
            <a:r>
              <a:rPr lang="en-US" dirty="0" smtClean="0"/>
              <a:t>(1-2) and ( 3-4) (difference within asset class).</a:t>
            </a:r>
            <a:br>
              <a:rPr lang="en-US" dirty="0" smtClean="0"/>
            </a:br>
            <a:r>
              <a:rPr lang="en-US" dirty="0" smtClean="0"/>
              <a:t>or just report all 4 separately.</a:t>
            </a:r>
            <a:endParaRPr lang="en-US" dirty="0"/>
          </a:p>
          <a:p>
            <a:r>
              <a:rPr lang="en-US" dirty="0" smtClean="0"/>
              <a:t>Also interesting in </a:t>
            </a:r>
            <a:r>
              <a:rPr lang="en-US" i="1" dirty="0" smtClean="0"/>
              <a:t>magnitude</a:t>
            </a:r>
            <a:r>
              <a:rPr lang="en-US" dirty="0" smtClean="0"/>
              <a:t> of 1 vs 2 and 3 vs 4. </a:t>
            </a:r>
            <a:r>
              <a:rPr lang="en-US" dirty="0" err="1" smtClean="0"/>
              <a:t>Coval</a:t>
            </a:r>
            <a:r>
              <a:rPr lang="en-US" dirty="0" smtClean="0"/>
              <a:t> and Stafford (2009): “Fire Purchases” bigger than fire sales. True here?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41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838200"/>
            <a:ext cx="4969188" cy="51418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Returns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" y="1752600"/>
            <a:ext cx="1087072" cy="4038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10712" y="5980062"/>
            <a:ext cx="4500563" cy="88957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752600" y="3124200"/>
            <a:ext cx="1010872" cy="1066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166437" y="3124200"/>
            <a:ext cx="1010872" cy="1066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477000" y="1219200"/>
            <a:ext cx="2362200" cy="33528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Univariate returns seem higher after sells than after buys. How does this fit into Table 4?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6167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Placebo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Nice idea: compare returns on otherwise similar days without a recommendation switch</a:t>
            </a:r>
          </a:p>
          <a:p>
            <a:endParaRPr lang="en-US" sz="1000" dirty="0"/>
          </a:p>
          <a:p>
            <a:r>
              <a:rPr lang="en-US" dirty="0" smtClean="0"/>
              <a:t>Placebo days require similar returns in earlier period:</a:t>
            </a:r>
          </a:p>
          <a:p>
            <a:pPr lvl="1"/>
            <a:r>
              <a:rPr lang="en-US" dirty="0" smtClean="0"/>
              <a:t>“A </a:t>
            </a:r>
            <a:r>
              <a:rPr lang="en-US" dirty="0"/>
              <a:t>sell equity event was identified as a day </a:t>
            </a:r>
            <a:r>
              <a:rPr lang="en-US" dirty="0" smtClean="0"/>
              <a:t>when the </a:t>
            </a:r>
            <a:r>
              <a:rPr lang="en-US" dirty="0"/>
              <a:t>two-day cumulated return on equity was -2% or less and </a:t>
            </a:r>
            <a:r>
              <a:rPr lang="en-US" dirty="0" smtClean="0"/>
              <a:t>the government </a:t>
            </a:r>
            <a:r>
              <a:rPr lang="en-US" dirty="0"/>
              <a:t>bond index </a:t>
            </a:r>
            <a:r>
              <a:rPr lang="en-US" dirty="0" smtClean="0"/>
              <a:t>return was </a:t>
            </a:r>
            <a:r>
              <a:rPr lang="en-US" dirty="0"/>
              <a:t>0.15% or more. </a:t>
            </a:r>
            <a:r>
              <a:rPr lang="en-US" dirty="0" smtClean="0"/>
              <a:t>“</a:t>
            </a:r>
          </a:p>
          <a:p>
            <a:pPr lvl="1"/>
            <a:endParaRPr lang="en-US" sz="1000" dirty="0"/>
          </a:p>
          <a:p>
            <a:r>
              <a:rPr lang="en-US" dirty="0" smtClean="0"/>
              <a:t>Why not generate placebo days using fitted values from the predicted determinants of recommendations?</a:t>
            </a:r>
          </a:p>
          <a:p>
            <a:pPr lvl="1"/>
            <a:r>
              <a:rPr lang="en-US" dirty="0" smtClean="0"/>
              <a:t>Can use this both in the current period AND the previous period</a:t>
            </a:r>
          </a:p>
          <a:p>
            <a:pPr lvl="1"/>
            <a:r>
              <a:rPr lang="en-US" dirty="0" smtClean="0"/>
              <a:t>Selects on otherwise similar prior conditions, which seems more relevant.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09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 for Mutual Funds Specifically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Paper shows larger effects for big stocks (held by funds) rather than small stocks (less held by funds)</a:t>
            </a:r>
          </a:p>
          <a:p>
            <a:endParaRPr lang="en-US" sz="1050" dirty="0" smtClean="0"/>
          </a:p>
          <a:p>
            <a:r>
              <a:rPr lang="en-US" dirty="0" smtClean="0"/>
              <a:t>Could you do more here? Why not look at the most recent levels of holdings by pension funds in each stock specifically?</a:t>
            </a:r>
          </a:p>
          <a:p>
            <a:pPr lvl="1"/>
            <a:r>
              <a:rPr lang="en-US" dirty="0" smtClean="0"/>
              <a:t>Should have bigger effects for stocks actually held by funds</a:t>
            </a:r>
          </a:p>
          <a:p>
            <a:pPr lvl="1"/>
            <a:endParaRPr lang="en-US" sz="1000" dirty="0"/>
          </a:p>
          <a:p>
            <a:r>
              <a:rPr lang="en-US" dirty="0" smtClean="0"/>
              <a:t>Funds may choose to hold more liquid stocks deliberately. </a:t>
            </a:r>
          </a:p>
          <a:p>
            <a:pPr lvl="1"/>
            <a:r>
              <a:rPr lang="en-US" dirty="0" smtClean="0"/>
              <a:t>Want to know stocks that are </a:t>
            </a:r>
            <a:r>
              <a:rPr lang="en-US" dirty="0" err="1" smtClean="0"/>
              <a:t>overweighted</a:t>
            </a:r>
            <a:r>
              <a:rPr lang="en-US" dirty="0" smtClean="0"/>
              <a:t> relative to liquidity</a:t>
            </a:r>
          </a:p>
          <a:p>
            <a:pPr lvl="1"/>
            <a:endParaRPr lang="en-US" sz="800" dirty="0"/>
          </a:p>
          <a:p>
            <a:r>
              <a:rPr lang="en-US" dirty="0" smtClean="0"/>
              <a:t>Regress fund’s holdings on measures of stock liquidity, take residual (fund holdings in excess of liquidity levels) </a:t>
            </a:r>
          </a:p>
          <a:p>
            <a:pPr lvl="1"/>
            <a:r>
              <a:rPr lang="en-US" dirty="0" smtClean="0"/>
              <a:t>Not clear this is a better measure, but might be informative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98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Neat paper! Interesting experiment, cool results</a:t>
            </a:r>
          </a:p>
          <a:p>
            <a:endParaRPr lang="en-US" dirty="0"/>
          </a:p>
          <a:p>
            <a:r>
              <a:rPr lang="en-US" dirty="0" smtClean="0"/>
              <a:t>Big shifts in prices from single, mostly uninformative newsletter</a:t>
            </a:r>
          </a:p>
          <a:p>
            <a:pPr lvl="1"/>
            <a:r>
              <a:rPr lang="en-US" dirty="0" smtClean="0"/>
              <a:t>Evidence for downward sloping demand at the level of equity markets</a:t>
            </a:r>
          </a:p>
          <a:p>
            <a:endParaRPr lang="en-US" dirty="0"/>
          </a:p>
          <a:p>
            <a:r>
              <a:rPr lang="en-US" dirty="0" smtClean="0"/>
              <a:t>Interesting policy implications</a:t>
            </a:r>
          </a:p>
          <a:p>
            <a:pPr lvl="1"/>
            <a:r>
              <a:rPr lang="en-US" dirty="0" smtClean="0"/>
              <a:t>Should switching be made more costly?</a:t>
            </a:r>
          </a:p>
          <a:p>
            <a:pPr lvl="1"/>
            <a:r>
              <a:rPr lang="en-US" dirty="0" smtClean="0"/>
              <a:t>Should the ‘can’t trade more than 5% in a day’ rule be ditched?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(net) demand curves for stocks slope downwards?</a:t>
            </a:r>
          </a:p>
          <a:p>
            <a:endParaRPr lang="en-US" dirty="0"/>
          </a:p>
          <a:p>
            <a:r>
              <a:rPr lang="en-US" dirty="0" smtClean="0"/>
              <a:t>Demand curves for flat screen TVs slope downwards</a:t>
            </a:r>
          </a:p>
          <a:p>
            <a:pPr lvl="1"/>
            <a:r>
              <a:rPr lang="en-US" dirty="0" smtClean="0"/>
              <a:t>Price </a:t>
            </a:r>
            <a:r>
              <a:rPr lang="en-US" dirty="0" smtClean="0"/>
              <a:t>goes </a:t>
            </a:r>
            <a:r>
              <a:rPr lang="en-US" dirty="0" smtClean="0"/>
              <a:t>up, some drop in quantity demanded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Demand curves for $100 </a:t>
            </a:r>
            <a:r>
              <a:rPr lang="en-US" dirty="0"/>
              <a:t>bills  (in units of $20 bills) are </a:t>
            </a:r>
            <a:r>
              <a:rPr lang="en-US" dirty="0" smtClean="0"/>
              <a:t>flat</a:t>
            </a:r>
          </a:p>
          <a:p>
            <a:pPr lvl="1"/>
            <a:r>
              <a:rPr lang="en-US" dirty="0" smtClean="0"/>
              <a:t>Price goes up, quantity demanded goes to zero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number of people willing to buy a hundred dollar bill for 4*$20, or sell one for 6*$20, is essentially infinite</a:t>
            </a:r>
          </a:p>
          <a:p>
            <a:endParaRPr lang="en-US" dirty="0" smtClean="0"/>
          </a:p>
          <a:p>
            <a:r>
              <a:rPr lang="en-US" dirty="0" smtClean="0"/>
              <a:t>Between these two, where are stocks?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Big issue is availability of substitutes</a:t>
            </a:r>
          </a:p>
          <a:p>
            <a:pPr lvl="1"/>
            <a:r>
              <a:rPr lang="en-US" dirty="0" smtClean="0"/>
              <a:t>TVs -&gt; few close substitutes</a:t>
            </a:r>
          </a:p>
          <a:p>
            <a:pPr lvl="1"/>
            <a:r>
              <a:rPr lang="en-US" dirty="0" smtClean="0"/>
              <a:t>$100 bills -&gt; very close substitutes</a:t>
            </a:r>
          </a:p>
          <a:p>
            <a:pPr lvl="1"/>
            <a:endParaRPr lang="en-US" dirty="0"/>
          </a:p>
          <a:p>
            <a:r>
              <a:rPr lang="en-US" dirty="0" smtClean="0"/>
              <a:t>Many asset pricing models assume individual stocks have flat demand: bundles of cash flows with risk exposure</a:t>
            </a:r>
          </a:p>
          <a:p>
            <a:endParaRPr lang="en-US" dirty="0"/>
          </a:p>
          <a:p>
            <a:r>
              <a:rPr lang="en-US" dirty="0" smtClean="0"/>
              <a:t>Empirical evidence suggests not: changes </a:t>
            </a:r>
            <a:r>
              <a:rPr lang="en-US" dirty="0"/>
              <a:t>in demand affect stock prices</a:t>
            </a:r>
          </a:p>
          <a:p>
            <a:pPr lvl="1"/>
            <a:r>
              <a:rPr lang="en-US" dirty="0"/>
              <a:t>Index additions (Shleifer (1986), Wurgler and </a:t>
            </a:r>
            <a:r>
              <a:rPr lang="en-US" dirty="0" err="1"/>
              <a:t>Zhuravskaya</a:t>
            </a:r>
            <a:r>
              <a:rPr lang="en-US" dirty="0"/>
              <a:t> (2002), Greenwood (2005), lots of others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Dividends (Hartzmark and Solomon (2013)), other predictable corporate events (Bessembinder and Zhang (2015)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89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paper – (uninformed) shifts in demand for equities </a:t>
            </a:r>
            <a:r>
              <a:rPr lang="en-US" i="1" dirty="0" smtClean="0"/>
              <a:t>as a whole</a:t>
            </a:r>
            <a:r>
              <a:rPr lang="en-US" dirty="0" smtClean="0"/>
              <a:t> cause temporary price pressure</a:t>
            </a:r>
          </a:p>
          <a:p>
            <a:endParaRPr lang="en-US" dirty="0"/>
          </a:p>
          <a:p>
            <a:r>
              <a:rPr lang="en-US" dirty="0" smtClean="0"/>
              <a:t>Co-ordinated switching between equity &amp; bond mutual funds from investors following advisory firm recommendations</a:t>
            </a:r>
          </a:p>
          <a:p>
            <a:endParaRPr lang="en-US" dirty="0"/>
          </a:p>
          <a:p>
            <a:r>
              <a:rPr lang="en-US" dirty="0" smtClean="0"/>
              <a:t>Must redeem 10% of equities / 20% of bond portfolio in a few days</a:t>
            </a:r>
          </a:p>
          <a:p>
            <a:endParaRPr lang="en-US" dirty="0"/>
          </a:p>
          <a:p>
            <a:r>
              <a:rPr lang="en-US" dirty="0" smtClean="0"/>
              <a:t>Leads to price pressure: 2.5% in equity markets over several days, 30 </a:t>
            </a:r>
            <a:r>
              <a:rPr lang="en-US" dirty="0" err="1" smtClean="0"/>
              <a:t>b.p</a:t>
            </a:r>
            <a:r>
              <a:rPr lang="en-US" dirty="0" smtClean="0"/>
              <a:t>. in bond markets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96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 and Substitutes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previous studies examine demand for individual stocks</a:t>
            </a:r>
          </a:p>
          <a:p>
            <a:endParaRPr lang="en-US" sz="1200" dirty="0"/>
          </a:p>
          <a:p>
            <a:r>
              <a:rPr lang="en-US" dirty="0" smtClean="0"/>
              <a:t>Flat demand seems like a more reasonable prior, as most individual stocks have some sort of substitute</a:t>
            </a:r>
          </a:p>
          <a:p>
            <a:endParaRPr lang="en-US" sz="1200" dirty="0"/>
          </a:p>
          <a:p>
            <a:r>
              <a:rPr lang="en-US" dirty="0" smtClean="0"/>
              <a:t>But are there close substitutes for the Chilean equity market </a:t>
            </a:r>
            <a:r>
              <a:rPr lang="en-US" i="1" dirty="0" smtClean="0"/>
              <a:t>as a whole</a:t>
            </a:r>
            <a:r>
              <a:rPr lang="en-US" dirty="0" smtClean="0"/>
              <a:t>? Not so clear</a:t>
            </a:r>
          </a:p>
          <a:p>
            <a:pPr lvl="1"/>
            <a:r>
              <a:rPr lang="en-US" dirty="0" smtClean="0"/>
              <a:t>Even if there are, can the AFPs actually hold them? </a:t>
            </a:r>
          </a:p>
          <a:p>
            <a:pPr lvl="1"/>
            <a:endParaRPr lang="en-US" sz="1200" dirty="0" smtClean="0"/>
          </a:p>
          <a:p>
            <a:r>
              <a:rPr lang="en-US" dirty="0" smtClean="0"/>
              <a:t>If not, then price pressure is perhaps less surprising.</a:t>
            </a:r>
          </a:p>
          <a:p>
            <a:pPr lvl="1"/>
            <a:r>
              <a:rPr lang="en-US" dirty="0" smtClean="0"/>
              <a:t>Becomes a question of magnitude -&gt; how much uninformed selling is needed to move price</a:t>
            </a:r>
          </a:p>
          <a:p>
            <a:pPr lvl="1"/>
            <a:r>
              <a:rPr lang="en-US" dirty="0" smtClean="0"/>
              <a:t>Not sure what priors are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65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Puzzle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Chilean equities don’t have substitutes and the demand shift is permanent, why is the price change only temporary?</a:t>
            </a:r>
          </a:p>
          <a:p>
            <a:endParaRPr lang="en-US" sz="1050" dirty="0"/>
          </a:p>
          <a:p>
            <a:r>
              <a:rPr lang="en-US" dirty="0" smtClean="0"/>
              <a:t>Note that this </a:t>
            </a:r>
            <a:r>
              <a:rPr lang="en-US" i="1" dirty="0" smtClean="0"/>
              <a:t>isn’t </a:t>
            </a:r>
            <a:r>
              <a:rPr lang="en-US" dirty="0" smtClean="0"/>
              <a:t>true for S&amp;P500 additions</a:t>
            </a:r>
          </a:p>
          <a:p>
            <a:pPr lvl="1"/>
            <a:r>
              <a:rPr lang="en-US" dirty="0" smtClean="0"/>
              <a:t>Shift in price is mostly permanent</a:t>
            </a:r>
          </a:p>
          <a:p>
            <a:endParaRPr lang="en-US" sz="1000" dirty="0"/>
          </a:p>
          <a:p>
            <a:r>
              <a:rPr lang="en-US" dirty="0" smtClean="0"/>
              <a:t>Suggests that some of the demand is mean reverting. Why?</a:t>
            </a:r>
          </a:p>
          <a:p>
            <a:pPr lvl="1"/>
            <a:r>
              <a:rPr lang="en-US" dirty="0" smtClean="0"/>
              <a:t>Not from pension funds (unless recommendation reverses)</a:t>
            </a:r>
            <a:endParaRPr lang="en-US" dirty="0"/>
          </a:p>
          <a:p>
            <a:endParaRPr lang="en-US" sz="1000" dirty="0" smtClean="0"/>
          </a:p>
          <a:p>
            <a:r>
              <a:rPr lang="en-US" dirty="0" smtClean="0"/>
              <a:t>One possibility: sluggish response from liquidity suppliers</a:t>
            </a:r>
          </a:p>
          <a:p>
            <a:pPr lvl="1"/>
            <a:r>
              <a:rPr lang="en-US" dirty="0" smtClean="0"/>
              <a:t>Takes a few days for marginal investors to realize the shift in prices and start selling</a:t>
            </a:r>
          </a:p>
          <a:p>
            <a:pPr lvl="1"/>
            <a:r>
              <a:rPr lang="en-US" dirty="0" smtClean="0"/>
              <a:t>Similar to effects of spike in price from a single limit order – takes time for the limit order book to replenish</a:t>
            </a:r>
          </a:p>
        </p:txBody>
      </p:sp>
    </p:spTree>
    <p:extLst>
      <p:ext uri="{BB962C8B-B14F-4D97-AF65-F5344CB8AC3E}">
        <p14:creationId xmlns:p14="http://schemas.microsoft.com/office/powerpoint/2010/main" val="42651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Other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lazy assumption in asset pricing: if people know about anomaly X, it will disappear, hence no need to study it</a:t>
            </a:r>
          </a:p>
          <a:p>
            <a:endParaRPr lang="en-US" dirty="0" smtClean="0"/>
          </a:p>
          <a:p>
            <a:r>
              <a:rPr lang="en-US" dirty="0" smtClean="0"/>
              <a:t>Possibly true for anomalies with a fundamental anchor (i.e. Price &gt; Fundamental Anchor), not at all clear for price pressure anomalies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If you know that someone else has to buy a lot of shares tomorrow, what should you do?</a:t>
            </a:r>
          </a:p>
          <a:p>
            <a:pPr lvl="1"/>
            <a:r>
              <a:rPr lang="en-US" dirty="0" smtClean="0"/>
              <a:t>a) Wait for them to start buying, short as much as possible and try to prevent the price rising</a:t>
            </a:r>
          </a:p>
          <a:p>
            <a:pPr lvl="1"/>
            <a:r>
              <a:rPr lang="en-US" dirty="0" smtClean="0"/>
              <a:t>b) Buy before them, wait for their buying to raise the price, then sell, hopefully without pushing the price back down below</a:t>
            </a:r>
          </a:p>
          <a:p>
            <a:pPr lvl="1"/>
            <a:r>
              <a:rPr lang="en-US" dirty="0" smtClean="0"/>
              <a:t>Most people will pick b)!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82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Other Answer: Front Running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Mean-reverting </a:t>
            </a:r>
            <a:r>
              <a:rPr lang="en-US" dirty="0"/>
              <a:t>demand </a:t>
            </a:r>
            <a:r>
              <a:rPr lang="en-US" dirty="0" smtClean="0"/>
              <a:t>probably partly coming from </a:t>
            </a:r>
            <a:r>
              <a:rPr lang="en-US" dirty="0"/>
              <a:t>other investors front-running the pension funds</a:t>
            </a:r>
          </a:p>
          <a:p>
            <a:pPr lvl="1"/>
            <a:r>
              <a:rPr lang="en-US" dirty="0"/>
              <a:t>Buy before pension funds have to buy, wait for them to push up price, then sell</a:t>
            </a:r>
          </a:p>
          <a:p>
            <a:pPr lvl="1"/>
            <a:endParaRPr lang="en-US" sz="1000" dirty="0" smtClean="0"/>
          </a:p>
          <a:p>
            <a:r>
              <a:rPr lang="en-US" dirty="0" smtClean="0"/>
              <a:t>Everyone says that they’re stuck in traffic, no one says that they ARE traffic</a:t>
            </a:r>
          </a:p>
          <a:p>
            <a:endParaRPr lang="en-US" sz="1000" dirty="0"/>
          </a:p>
          <a:p>
            <a:r>
              <a:rPr lang="en-US" dirty="0" smtClean="0"/>
              <a:t>Front running trades also has price pressure. Makes the anomaly </a:t>
            </a:r>
            <a:r>
              <a:rPr lang="en-US" i="1" dirty="0" smtClean="0"/>
              <a:t>worse</a:t>
            </a:r>
            <a:r>
              <a:rPr lang="en-US" dirty="0" smtClean="0"/>
              <a:t>, not better!</a:t>
            </a:r>
            <a:endParaRPr lang="en-US" dirty="0"/>
          </a:p>
          <a:p>
            <a:endParaRPr lang="en-US" sz="1050" dirty="0" smtClean="0"/>
          </a:p>
          <a:p>
            <a:r>
              <a:rPr lang="en-US" dirty="0" smtClean="0"/>
              <a:t>Like a Ponzi scheme, but if you know some investors are forced to come after you, can be optimal to play</a:t>
            </a:r>
          </a:p>
          <a:p>
            <a:pPr lvl="1"/>
            <a:r>
              <a:rPr lang="en-US" dirty="0" smtClean="0"/>
              <a:t>Everyone wants to get in first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45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Other Answer: Front Running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Works because pension funds have built-in disadvantage: can’t trade more than 5% in a day</a:t>
            </a:r>
          </a:p>
          <a:p>
            <a:pPr lvl="1"/>
            <a:r>
              <a:rPr lang="en-US" dirty="0" smtClean="0"/>
              <a:t>Guaranteed to be slower for large shifts</a:t>
            </a:r>
          </a:p>
          <a:p>
            <a:pPr lvl="1"/>
            <a:r>
              <a:rPr lang="en-US" dirty="0" smtClean="0"/>
              <a:t>Not true for S&amp;P500 additions, hence harder to front run</a:t>
            </a:r>
          </a:p>
          <a:p>
            <a:endParaRPr lang="en-US" sz="900" dirty="0"/>
          </a:p>
          <a:p>
            <a:r>
              <a:rPr lang="en-US" dirty="0" smtClean="0"/>
              <a:t>Would be nice to see evidence on how profitable this is</a:t>
            </a:r>
          </a:p>
          <a:p>
            <a:pPr lvl="1"/>
            <a:r>
              <a:rPr lang="en-US" dirty="0" smtClean="0"/>
              <a:t>Evidence in paper suggests it probably is profitable</a:t>
            </a:r>
          </a:p>
          <a:p>
            <a:pPr lvl="1"/>
            <a:r>
              <a:rPr lang="en-US" dirty="0" smtClean="0"/>
              <a:t>Big question #1: how much of the price reaction happens immediately with the opening price</a:t>
            </a:r>
            <a:r>
              <a:rPr lang="en-US" smtClean="0"/>
              <a:t>? </a:t>
            </a:r>
            <a:endParaRPr lang="en-US" dirty="0" smtClean="0"/>
          </a:p>
          <a:p>
            <a:pPr lvl="1"/>
            <a:r>
              <a:rPr lang="en-US" dirty="0" smtClean="0"/>
              <a:t>Big question #2: how much price impact do you have yourself on purchase and sale? Depends on trade size</a:t>
            </a:r>
          </a:p>
          <a:p>
            <a:pPr lvl="1"/>
            <a:endParaRPr lang="en-US" sz="900" dirty="0" smtClean="0"/>
          </a:p>
          <a:p>
            <a:r>
              <a:rPr lang="en-US" dirty="0" smtClean="0"/>
              <a:t>Can crudely estimate amount of front running: total abnormal volume minus amount of direct redemptions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37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20309</TotalTime>
  <Words>1255</Words>
  <Application>Microsoft Office PowerPoint</Application>
  <PresentationFormat>On-screen Show (4:3)</PresentationFormat>
  <Paragraphs>162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Default Design</vt:lpstr>
      <vt:lpstr>Price Pressure from Coordinated Noise Trading: Evidence from Pension Fund Reallocations</vt:lpstr>
      <vt:lpstr>The big picture</vt:lpstr>
      <vt:lpstr>The big picture</vt:lpstr>
      <vt:lpstr>This paper</vt:lpstr>
      <vt:lpstr>Demand and Substitutes</vt:lpstr>
      <vt:lpstr>The Puzzle</vt:lpstr>
      <vt:lpstr>The Other Answer</vt:lpstr>
      <vt:lpstr>The Other Answer: Front Running</vt:lpstr>
      <vt:lpstr>The Other Answer: Front Running</vt:lpstr>
      <vt:lpstr>Who are you calling a noise trader, pal?</vt:lpstr>
      <vt:lpstr>Testing Returns</vt:lpstr>
      <vt:lpstr>Testing Returns</vt:lpstr>
      <vt:lpstr>Placebo Tests</vt:lpstr>
      <vt:lpstr>Evidence for Mutual Funds Specifically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Solomon</dc:creator>
  <cp:lastModifiedBy>Windows User</cp:lastModifiedBy>
  <cp:revision>569</cp:revision>
  <dcterms:created xsi:type="dcterms:W3CDTF">2006-10-18T02:33:47Z</dcterms:created>
  <dcterms:modified xsi:type="dcterms:W3CDTF">2015-06-20T01:48:22Z</dcterms:modified>
</cp:coreProperties>
</file>