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503" r:id="rId2"/>
    <p:sldId id="504" r:id="rId3"/>
    <p:sldId id="553" r:id="rId4"/>
    <p:sldId id="550" r:id="rId5"/>
    <p:sldId id="551" r:id="rId6"/>
    <p:sldId id="546" r:id="rId7"/>
    <p:sldId id="554" r:id="rId8"/>
    <p:sldId id="566" r:id="rId9"/>
    <p:sldId id="556" r:id="rId10"/>
    <p:sldId id="557" r:id="rId11"/>
    <p:sldId id="568" r:id="rId12"/>
    <p:sldId id="558" r:id="rId13"/>
    <p:sldId id="559" r:id="rId14"/>
    <p:sldId id="560" r:id="rId15"/>
    <p:sldId id="561" r:id="rId16"/>
    <p:sldId id="555" r:id="rId17"/>
    <p:sldId id="562" r:id="rId18"/>
    <p:sldId id="563" r:id="rId19"/>
    <p:sldId id="531" r:id="rId20"/>
    <p:sldId id="564" r:id="rId21"/>
    <p:sldId id="565" r:id="rId22"/>
    <p:sldId id="56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172F"/>
    <a:srgbClr val="A11F28"/>
    <a:srgbClr val="F38D1E"/>
    <a:srgbClr val="F79A2D"/>
    <a:srgbClr val="98012E"/>
    <a:srgbClr val="9E2240"/>
    <a:srgbClr val="E7BC03"/>
    <a:srgbClr val="9D2323"/>
    <a:srgbClr val="FCBB04"/>
    <a:srgbClr val="B50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48" autoAdjust="0"/>
    <p:restoredTop sz="91555" autoAdjust="0"/>
  </p:normalViewPr>
  <p:slideViewPr>
    <p:cSldViewPr>
      <p:cViewPr varScale="1">
        <p:scale>
          <a:sx n="119" d="100"/>
          <a:sy n="119" d="100"/>
        </p:scale>
        <p:origin x="1512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3920" y="1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1D379-538E-4D59-A3E4-E1A8A10BB2FF}" type="datetimeFigureOut">
              <a:rPr lang="en-US" smtClean="0"/>
              <a:t>5/18/26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5EDB4-B5B8-411F-A6F2-BC84A61B3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C798-4922-4FC5-ABF2-BEF3C3257AFB}" type="datetimeFigureOut">
              <a:rPr lang="en-US" smtClean="0"/>
              <a:pPr/>
              <a:t>5/18/26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FF9B6-FB32-455F-ABF1-B8B323348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06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050" name="Picture 2" descr="Image result for Boston College carroll school of management logo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2" t="10263" r="2631" b="7632"/>
          <a:stretch/>
        </p:blipFill>
        <p:spPr bwMode="auto">
          <a:xfrm>
            <a:off x="76200" y="76200"/>
            <a:ext cx="2667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52400"/>
            <a:ext cx="20574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0198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229600" cy="5029200"/>
          </a:xfrm>
        </p:spPr>
        <p:txBody>
          <a:bodyPr/>
          <a:lstStyle>
            <a:lvl1pPr>
              <a:lnSpc>
                <a:spcPct val="100000"/>
              </a:lnSpc>
              <a:spcAft>
                <a:spcPts val="800"/>
              </a:spcAft>
              <a:defRPr sz="26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00000"/>
              </a:lnSpc>
              <a:spcAft>
                <a:spcPts val="800"/>
              </a:spcAft>
              <a:defRPr sz="24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00000"/>
              </a:lnSpc>
              <a:spcAft>
                <a:spcPts val="800"/>
              </a:spcAft>
              <a:defRPr sz="24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00000"/>
              </a:lnSpc>
              <a:spcAft>
                <a:spcPts val="800"/>
              </a:spcAft>
              <a:defRPr sz="16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00000"/>
              </a:lnSpc>
              <a:spcAft>
                <a:spcPts val="800"/>
              </a:spcAft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1910" y="6612601"/>
            <a:ext cx="316848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0" i="0" baseline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Solomon on </a:t>
            </a:r>
            <a:r>
              <a:rPr lang="en-US" sz="1400" b="0" i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PSW</a:t>
            </a:r>
            <a:endParaRPr lang="en-US" sz="1400" b="0" i="0" baseline="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5486400" y="6581001"/>
            <a:ext cx="362569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400" baseline="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Hidden Cost of Concentration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562724"/>
            <a:ext cx="9144000" cy="295275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066800"/>
            <a:ext cx="7315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755552"/>
            <a:ext cx="9144000" cy="50800"/>
          </a:xfrm>
          <a:prstGeom prst="rect">
            <a:avLst/>
          </a:prstGeom>
          <a:solidFill>
            <a:srgbClr val="F38D1E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utoShape 4" descr="Related image"/>
          <p:cNvSpPr>
            <a:spLocks noChangeAspect="1" noChangeArrowheads="1"/>
          </p:cNvSpPr>
          <p:nvPr userDrawn="1"/>
        </p:nvSpPr>
        <p:spPr bwMode="auto">
          <a:xfrm>
            <a:off x="11582400" y="-2611120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910" y="254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2" descr="Image result for Boston College logo"/>
          <p:cNvSpPr>
            <a:spLocks noChangeAspect="1" noChangeArrowheads="1"/>
          </p:cNvSpPr>
          <p:nvPr userDrawn="1"/>
        </p:nvSpPr>
        <p:spPr bwMode="auto">
          <a:xfrm>
            <a:off x="4943475" y="4894383"/>
            <a:ext cx="271973" cy="27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Image result for Boston College carroll school of management logo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7" t="16565" r="2560" b="54203"/>
          <a:stretch/>
        </p:blipFill>
        <p:spPr bwMode="auto">
          <a:xfrm>
            <a:off x="3371849" y="6625408"/>
            <a:ext cx="2095501" cy="16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baseline="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8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 baseline="0">
          <a:solidFill>
            <a:schemeClr val="tx1"/>
          </a:solidFill>
          <a:latin typeface="Calibri Light" panose="020F0302020204030204" pitchFamily="34" charset="0"/>
          <a:cs typeface="Calibri Light" panose="020F03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" y="990600"/>
            <a:ext cx="8763000" cy="1470025"/>
          </a:xfrm>
        </p:spPr>
        <p:txBody>
          <a:bodyPr/>
          <a:lstStyle/>
          <a:p>
            <a:pPr algn="ctr"/>
            <a:r>
              <a:rPr lang="en-US" sz="2400" dirty="0"/>
              <a:t>Discussion of</a:t>
            </a:r>
            <a:br>
              <a:rPr lang="en-US" sz="3600" dirty="0"/>
            </a:br>
            <a:r>
              <a:rPr lang="en-US" sz="2800" dirty="0"/>
              <a:t>“﻿The Hidden Cost of Stock Market Concentration:</a:t>
            </a:r>
            <a:br>
              <a:rPr lang="en-US" sz="2800" dirty="0"/>
            </a:br>
            <a:r>
              <a:rPr lang="en-US" sz="2800" dirty="0"/>
              <a:t>When Funds Hit Regulatory Limits”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8077200" cy="1752600"/>
          </a:xfrm>
        </p:spPr>
        <p:txBody>
          <a:bodyPr/>
          <a:lstStyle/>
          <a:p>
            <a:r>
              <a:rPr lang="en-US" sz="2400" dirty="0"/>
              <a:t>Paper by:</a:t>
            </a:r>
          </a:p>
          <a:p>
            <a:r>
              <a:rPr lang="en-US" sz="2400" dirty="0"/>
              <a:t>﻿</a:t>
            </a:r>
            <a:r>
              <a:rPr lang="en-US" sz="2400" dirty="0" err="1"/>
              <a:t>Lubos</a:t>
            </a:r>
            <a:r>
              <a:rPr lang="en-US" sz="2400" dirty="0"/>
              <a:t> Pastor (Chicago)</a:t>
            </a:r>
            <a:br>
              <a:rPr lang="en-US" sz="2400" dirty="0"/>
            </a:br>
            <a:r>
              <a:rPr lang="en-US" sz="2400" dirty="0"/>
              <a:t>﻿</a:t>
            </a:r>
            <a:r>
              <a:rPr lang="en-US" sz="2400" dirty="0" err="1"/>
              <a:t>Taisiya</a:t>
            </a:r>
            <a:r>
              <a:rPr lang="en-US" sz="2400" dirty="0"/>
              <a:t> </a:t>
            </a:r>
            <a:r>
              <a:rPr lang="en-US" sz="2400" dirty="0" err="1"/>
              <a:t>Sikorskaya</a:t>
            </a:r>
            <a:r>
              <a:rPr lang="en-US" sz="2400" dirty="0"/>
              <a:t> (Chicago)</a:t>
            </a:r>
            <a:br>
              <a:rPr lang="en-US" sz="2400" dirty="0"/>
            </a:br>
            <a:r>
              <a:rPr lang="en-US" sz="2400" dirty="0" err="1"/>
              <a:t>Jinrui</a:t>
            </a:r>
            <a:r>
              <a:rPr lang="en-US" sz="2400" dirty="0"/>
              <a:t> Wang (Chicago)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Discussion by:</a:t>
            </a:r>
            <a:endParaRPr lang="en-US" sz="900" dirty="0"/>
          </a:p>
          <a:p>
            <a:r>
              <a:rPr lang="en-US" sz="2400" dirty="0"/>
              <a:t>David Solomon </a:t>
            </a:r>
            <a:r>
              <a:rPr lang="en-US" dirty="0"/>
              <a:t>(Boston College)</a:t>
            </a:r>
          </a:p>
          <a:p>
            <a:r>
              <a:rPr lang="en-US" sz="2400" dirty="0"/>
              <a:t>SFS Cavalcade, May 2026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54012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Sloppy and Counterproductive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Is this a </a:t>
            </a:r>
            <a:r>
              <a:rPr lang="en-US" i="1" dirty="0"/>
              <a:t>good regulation?</a:t>
            </a:r>
            <a:br>
              <a:rPr lang="en-US" i="1" dirty="0"/>
            </a:br>
            <a:r>
              <a:rPr lang="en-US" i="1" dirty="0"/>
              <a:t>﻿”Our </a:t>
            </a:r>
            <a:r>
              <a:rPr lang="en-US" i="1" dirty="0">
                <a:solidFill>
                  <a:srgbClr val="FF0000"/>
                </a:solidFill>
              </a:rPr>
              <a:t>suggestive evidence </a:t>
            </a:r>
            <a:r>
              <a:rPr lang="en-US" i="1" dirty="0"/>
              <a:t>of regulation distorting market valuations </a:t>
            </a:r>
            <a:r>
              <a:rPr lang="en-US" i="1" dirty="0">
                <a:solidFill>
                  <a:srgbClr val="FF0000"/>
                </a:solidFill>
              </a:rPr>
              <a:t>merits further study</a:t>
            </a:r>
            <a:r>
              <a:rPr lang="en-US" i="1" dirty="0"/>
              <a:t>… ﻿A </a:t>
            </a:r>
            <a:r>
              <a:rPr lang="en-US" i="1" dirty="0">
                <a:solidFill>
                  <a:srgbClr val="FF0000"/>
                </a:solidFill>
              </a:rPr>
              <a:t>reassessment of regulatory limits</a:t>
            </a:r>
            <a:r>
              <a:rPr lang="en-US" i="1" dirty="0"/>
              <a:t> or benchmark construction </a:t>
            </a:r>
            <a:r>
              <a:rPr lang="en-US" i="1" dirty="0">
                <a:solidFill>
                  <a:srgbClr val="FF0000"/>
                </a:solidFill>
              </a:rPr>
              <a:t>may be needed</a:t>
            </a:r>
            <a:r>
              <a:rPr lang="en-US" i="1" dirty="0"/>
              <a:t> to ensure that diversification rules continue to protect investors without inadvertently impairing market efficiency.”</a:t>
            </a:r>
          </a:p>
          <a:p>
            <a:r>
              <a:rPr lang="en-US" dirty="0"/>
              <a:t>“Money Doctors” and the Hippocratic Oath </a:t>
            </a:r>
          </a:p>
        </p:txBody>
      </p:sp>
    </p:spTree>
    <p:extLst>
      <p:ext uri="{BB962C8B-B14F-4D97-AF65-F5344CB8AC3E}">
        <p14:creationId xmlns:p14="http://schemas.microsoft.com/office/powerpoint/2010/main" val="3802576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Sloppy and Counterproductive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Is this a </a:t>
            </a:r>
            <a:r>
              <a:rPr lang="en-US" i="1" dirty="0"/>
              <a:t>good regulation?</a:t>
            </a:r>
            <a:br>
              <a:rPr lang="en-US" i="1" dirty="0"/>
            </a:br>
            <a:r>
              <a:rPr lang="en-US" i="1" dirty="0"/>
              <a:t>﻿”Our </a:t>
            </a:r>
            <a:r>
              <a:rPr lang="en-US" i="1" dirty="0">
                <a:solidFill>
                  <a:srgbClr val="FF0000"/>
                </a:solidFill>
              </a:rPr>
              <a:t>suggestive evidence </a:t>
            </a:r>
            <a:r>
              <a:rPr lang="en-US" i="1" dirty="0"/>
              <a:t>of regulation distorting market valuations </a:t>
            </a:r>
            <a:r>
              <a:rPr lang="en-US" i="1" dirty="0">
                <a:solidFill>
                  <a:srgbClr val="FF0000"/>
                </a:solidFill>
              </a:rPr>
              <a:t>merits further study</a:t>
            </a:r>
            <a:r>
              <a:rPr lang="en-US" i="1" dirty="0"/>
              <a:t>… ﻿A </a:t>
            </a:r>
            <a:r>
              <a:rPr lang="en-US" i="1" dirty="0">
                <a:solidFill>
                  <a:srgbClr val="FF0000"/>
                </a:solidFill>
              </a:rPr>
              <a:t>reassessment of regulatory limits</a:t>
            </a:r>
            <a:r>
              <a:rPr lang="en-US" i="1" dirty="0"/>
              <a:t> or benchmark construction </a:t>
            </a:r>
            <a:r>
              <a:rPr lang="en-US" i="1" dirty="0">
                <a:solidFill>
                  <a:srgbClr val="FF0000"/>
                </a:solidFill>
              </a:rPr>
              <a:t>may be needed</a:t>
            </a:r>
            <a:r>
              <a:rPr lang="en-US" i="1" dirty="0"/>
              <a:t> to ensure that diversification rules continue to protect investors without inadvertently impairing market efficiency.”</a:t>
            </a:r>
          </a:p>
          <a:p>
            <a:r>
              <a:rPr lang="en-US" dirty="0"/>
              <a:t>“Money Doctors” and the Hippocratic Oath </a:t>
            </a:r>
          </a:p>
          <a:p>
            <a:r>
              <a:rPr lang="en-US" dirty="0"/>
              <a:t>“Further study” will be worse than if done by </a:t>
            </a:r>
            <a:r>
              <a:rPr lang="en-US" dirty="0" err="1"/>
              <a:t>Lubos</a:t>
            </a:r>
            <a:r>
              <a:rPr lang="en-US" dirty="0"/>
              <a:t> Pastor</a:t>
            </a:r>
          </a:p>
          <a:p>
            <a:r>
              <a:rPr lang="en-US" dirty="0"/>
              <a:t>This is that study! So draw some preliminary conclusions!</a:t>
            </a:r>
          </a:p>
          <a:p>
            <a:r>
              <a:rPr lang="en-US" dirty="0"/>
              <a:t>Benchmark 1 – Does this reduce investor welfare (hard)</a:t>
            </a:r>
          </a:p>
          <a:p>
            <a:r>
              <a:rPr lang="en-US" dirty="0"/>
              <a:t>Benchmark 2 – Is it well-designed for the purpose (easier)</a:t>
            </a:r>
          </a:p>
        </p:txBody>
      </p:sp>
    </p:spTree>
    <p:extLst>
      <p:ext uri="{BB962C8B-B14F-4D97-AF65-F5344CB8AC3E}">
        <p14:creationId xmlns:p14="http://schemas.microsoft.com/office/powerpoint/2010/main" val="344565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Hallmarks of Poor Regulatory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First red flag – violates Solomon’s Law of Non-Optimization</a:t>
            </a:r>
          </a:p>
          <a:p>
            <a:pPr lvl="1"/>
            <a:r>
              <a:rPr lang="en-US" dirty="0"/>
              <a:t>“Any claim that is made entirely with round numbers comes from a crude rule of thumb, not a formal optimization”</a:t>
            </a:r>
          </a:p>
          <a:p>
            <a:r>
              <a:rPr lang="en-US" dirty="0"/>
              <a:t>What actual purpose is the law trying to solve?</a:t>
            </a:r>
          </a:p>
          <a:p>
            <a:r>
              <a:rPr lang="en-US" dirty="0"/>
              <a:t>Version 1: Stop managers taking actions that are imprudent and risky relative to the baseline risks of the economy</a:t>
            </a:r>
          </a:p>
          <a:p>
            <a:r>
              <a:rPr lang="en-US" dirty="0"/>
              <a:t>Version 2: Stop retail investors being exposed to concentrated risk, even if those risks </a:t>
            </a:r>
            <a:r>
              <a:rPr lang="en-US" i="1" dirty="0"/>
              <a:t>are </a:t>
            </a:r>
            <a:r>
              <a:rPr lang="en-US" dirty="0"/>
              <a:t>the baseline risks of the economy</a:t>
            </a:r>
          </a:p>
          <a:p>
            <a:r>
              <a:rPr lang="en-US" dirty="0"/>
              <a:t>Regulation usually just not thought about very much, so worth debating which version we actually want to prioritize</a:t>
            </a:r>
          </a:p>
        </p:txBody>
      </p:sp>
    </p:spTree>
    <p:extLst>
      <p:ext uri="{BB962C8B-B14F-4D97-AF65-F5344CB8AC3E}">
        <p14:creationId xmlns:p14="http://schemas.microsoft.com/office/powerpoint/2010/main" val="3389957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Stopping Managers Doing Crazy Stuff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Strongest rationale: Stopping mutual fund managers doing crazy stuff like Amaranth, betting the whole farm on natural gas prices and blowing up</a:t>
            </a:r>
          </a:p>
          <a:p>
            <a:r>
              <a:rPr lang="en-US" dirty="0"/>
              <a:t>Manifestly unsuited to this: forced rebalancing by </a:t>
            </a:r>
            <a:r>
              <a:rPr lang="en-US" i="1" dirty="0"/>
              <a:t>purely passive funds, </a:t>
            </a:r>
            <a:r>
              <a:rPr lang="en-US" dirty="0"/>
              <a:t>who are not making any real choices at all</a:t>
            </a:r>
            <a:r>
              <a:rPr lang="en-US" i="1" dirty="0"/>
              <a:t>!</a:t>
            </a:r>
            <a:endParaRPr lang="en-US" dirty="0"/>
          </a:p>
          <a:p>
            <a:pPr lvl="1"/>
            <a:r>
              <a:rPr lang="en-US" dirty="0"/>
              <a:t>This result is crazy, and not emphasized nearly enough</a:t>
            </a:r>
          </a:p>
          <a:p>
            <a:r>
              <a:rPr lang="en-US" dirty="0"/>
              <a:t>If this is the aim, regulation should be redesigned around Active Share. If you agree, why not propose this?</a:t>
            </a:r>
          </a:p>
          <a:p>
            <a:r>
              <a:rPr lang="en-US" dirty="0"/>
              <a:t>At the moment, active share restrictions depend crucially on distribution of passive weights, which themselves change over time. Definition of “crazy stuff” changes a ton, for bad reasons</a:t>
            </a:r>
          </a:p>
        </p:txBody>
      </p:sp>
    </p:spTree>
    <p:extLst>
      <p:ext uri="{BB962C8B-B14F-4D97-AF65-F5344CB8AC3E}">
        <p14:creationId xmlns:p14="http://schemas.microsoft.com/office/powerpoint/2010/main" val="2304204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Stopping Managers Doing Crazy Stuff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Can you document what kind of active share restrictions the current regs applied to each kind of index</a:t>
            </a:r>
          </a:p>
          <a:p>
            <a:pPr lvl="1"/>
            <a:r>
              <a:rPr lang="en-US" dirty="0"/>
              <a:t>Need to make assumptions about reducing proportionately, reducing only one stock to get below 5% etc.</a:t>
            </a:r>
          </a:p>
          <a:p>
            <a:pPr lvl="1"/>
            <a:endParaRPr lang="en-US" sz="1000" dirty="0"/>
          </a:p>
          <a:p>
            <a:r>
              <a:rPr lang="en-US" dirty="0"/>
              <a:t>Originally conceived as preventing excessive </a:t>
            </a:r>
            <a:r>
              <a:rPr lang="en-US" i="1" dirty="0"/>
              <a:t>positive </a:t>
            </a:r>
            <a:r>
              <a:rPr lang="en-US" dirty="0"/>
              <a:t>active share in concentrated positions, but now </a:t>
            </a:r>
            <a:r>
              <a:rPr lang="en-US" i="1" dirty="0"/>
              <a:t>mandates negative active share</a:t>
            </a:r>
          </a:p>
          <a:p>
            <a:endParaRPr lang="en-US" sz="1000" i="1" dirty="0"/>
          </a:p>
          <a:p>
            <a:r>
              <a:rPr lang="en-US" dirty="0"/>
              <a:t>Quantifying how current regulations affect active share, and changes over time, creates discussion – is this what we want? Especially given active share makes more economic sense</a:t>
            </a:r>
          </a:p>
        </p:txBody>
      </p:sp>
    </p:spTree>
    <p:extLst>
      <p:ext uri="{BB962C8B-B14F-4D97-AF65-F5344CB8AC3E}">
        <p14:creationId xmlns:p14="http://schemas.microsoft.com/office/powerpoint/2010/main" val="4032556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Eliminating Even </a:t>
            </a:r>
            <a:r>
              <a:rPr lang="en-US" i="1" dirty="0"/>
              <a:t>Passive </a:t>
            </a:r>
            <a:r>
              <a:rPr lang="en-US" dirty="0"/>
              <a:t>Risks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57800"/>
          </a:xfrm>
        </p:spPr>
        <p:txBody>
          <a:bodyPr/>
          <a:lstStyle/>
          <a:p>
            <a:r>
              <a:rPr lang="en-US" dirty="0"/>
              <a:t>Alternative Rationale – these concentrated portfolios are too risky for investors, </a:t>
            </a:r>
            <a:r>
              <a:rPr lang="en-US" i="1" dirty="0"/>
              <a:t>even if they’re passive</a:t>
            </a:r>
          </a:p>
          <a:p>
            <a:r>
              <a:rPr lang="en-US" dirty="0"/>
              <a:t>First objection – as mutual funds get larger, the partial equilibrium aspect of this regulation becomes more costly</a:t>
            </a:r>
          </a:p>
          <a:p>
            <a:pPr lvl="1"/>
            <a:r>
              <a:rPr lang="en-US" dirty="0"/>
              <a:t>We can’t all underweight NVIDIA, someone has to be long</a:t>
            </a:r>
          </a:p>
          <a:p>
            <a:pPr lvl="1"/>
            <a:r>
              <a:rPr lang="en-US" dirty="0"/>
              <a:t>Paper documents that there are expected return costs!</a:t>
            </a:r>
          </a:p>
          <a:p>
            <a:r>
              <a:rPr lang="en-US" dirty="0"/>
              <a:t>Can you benchmark how large these costs are relative to the idiosyncratic risk of these positions?</a:t>
            </a:r>
          </a:p>
          <a:p>
            <a:r>
              <a:rPr lang="en-US" dirty="0"/>
              <a:t>These firms don’t really have </a:t>
            </a:r>
            <a:r>
              <a:rPr lang="en-US" i="1" dirty="0"/>
              <a:t>idiosyncratic risk</a:t>
            </a:r>
            <a:r>
              <a:rPr lang="en-US" dirty="0"/>
              <a:t>, they have </a:t>
            </a:r>
            <a:r>
              <a:rPr lang="en-US" i="1" dirty="0"/>
              <a:t>tech and AI </a:t>
            </a:r>
            <a:r>
              <a:rPr lang="en-US" dirty="0"/>
              <a:t>risk. Funds probably buy other tech and AI stocks!</a:t>
            </a:r>
          </a:p>
          <a:p>
            <a:r>
              <a:rPr lang="en-US" dirty="0"/>
              <a:t>Risk is concentrated </a:t>
            </a:r>
            <a:r>
              <a:rPr lang="en-US" i="1" dirty="0"/>
              <a:t>because the US economy is concentrated!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65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Leaning into Regulation Angle vs Price Pressure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One reason to emphasize regulatory aspect: evidence on weight changes is much tighter than evidence on price effects</a:t>
            </a:r>
          </a:p>
          <a:p>
            <a:r>
              <a:rPr lang="en-US" dirty="0"/>
              <a:t>Weight changes are at the fund-quarter-stock level, around discontinuous thresholds – very tightly shown</a:t>
            </a:r>
          </a:p>
          <a:p>
            <a:pPr lvl="1"/>
            <a:r>
              <a:rPr lang="en-US" dirty="0"/>
              <a:t>In some sense, less surprising: Funds follow the law</a:t>
            </a:r>
          </a:p>
          <a:p>
            <a:pPr lvl="1"/>
            <a:r>
              <a:rPr lang="en-US" dirty="0"/>
              <a:t>But not obvious that the law binds on passive funds right now!</a:t>
            </a:r>
          </a:p>
          <a:p>
            <a:r>
              <a:rPr lang="en-US" dirty="0"/>
              <a:t>Price pressure evidence more circumstantial – fundamentally at stock-quarter level, hard to disentangle from other effects</a:t>
            </a:r>
          </a:p>
          <a:p>
            <a:r>
              <a:rPr lang="en-US" dirty="0"/>
              <a:t>Valuable to describe which firms this is, in which proportions</a:t>
            </a:r>
          </a:p>
          <a:p>
            <a:pPr lvl="1"/>
            <a:r>
              <a:rPr lang="en-US" dirty="0"/>
              <a:t>How much of the effect is just “being underweight NVIDIA during a crazy bull run?” Being underweight tech in general?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3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The Disastrous Performance of Small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In 2010, I did a portfolio analysis of which ETFs I should buy in my retirement portfolios, using FF portfolios as proxies</a:t>
            </a:r>
          </a:p>
          <a:p>
            <a:r>
              <a:rPr lang="en-US" dirty="0"/>
              <a:t>Tangency when you can’t short is 100% small value!</a:t>
            </a:r>
          </a:p>
          <a:p>
            <a:r>
              <a:rPr lang="en-US" dirty="0"/>
              <a:t>Felt very clever, made it as an assignment for students in my investments class</a:t>
            </a:r>
          </a:p>
          <a:p>
            <a:r>
              <a:rPr lang="en-US" dirty="0"/>
              <a:t>Probably told this to 3000 students, starting in 2010</a:t>
            </a:r>
          </a:p>
          <a:p>
            <a:r>
              <a:rPr lang="en-US" dirty="0"/>
              <a:t>Absolutely catastrophic advice. Would have cost them incredible amounts in returns</a:t>
            </a:r>
          </a:p>
          <a:p>
            <a:pPr lvl="1"/>
            <a:r>
              <a:rPr lang="en-US" dirty="0"/>
              <a:t>Vast amount of US stock returns, since they’ve had any money, have been tech – “large growth”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555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The Disastrous Performance of Small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Is this all the returns in the paper are about? How strongly can we show the underpricing aspects relative to this?</a:t>
            </a:r>
          </a:p>
          <a:p>
            <a:r>
              <a:rPr lang="en-US" dirty="0"/>
              <a:t>Forget risk versus mispricing. Are value (?) and size (?!?!?) even still facts worth emphasizing? With 300+ anomalies?</a:t>
            </a:r>
          </a:p>
          <a:p>
            <a:r>
              <a:rPr lang="en-US" dirty="0"/>
              <a:t>Is this because tons of money chases firms that were too small to actually support this amount of investment dollars?</a:t>
            </a:r>
          </a:p>
          <a:p>
            <a:r>
              <a:rPr lang="en-US" dirty="0"/>
              <a:t>I still do it, but for less and less time each semester</a:t>
            </a:r>
          </a:p>
          <a:p>
            <a:r>
              <a:rPr lang="en-US" dirty="0"/>
              <a:t>The whole framework is a disaster, and everybody knows it, but we don’t have a better one</a:t>
            </a:r>
          </a:p>
          <a:p>
            <a:r>
              <a:rPr lang="en-US" dirty="0"/>
              <a:t>Lesson about humility, market efficiency value of financial expertise – alphas are hard, harder than our tests imply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55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B469-2EE3-0951-EB8B-4B6302018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3EECF-2397-1191-22BC-0F6D3D327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029200"/>
          </a:xfrm>
        </p:spPr>
        <p:txBody>
          <a:bodyPr/>
          <a:lstStyle/>
          <a:p>
            <a:r>
              <a:rPr lang="en-US" dirty="0"/>
              <a:t>Really cool paper describing surprising effects of bad regulation</a:t>
            </a:r>
          </a:p>
          <a:p>
            <a:endParaRPr lang="en-US" dirty="0"/>
          </a:p>
          <a:p>
            <a:r>
              <a:rPr lang="en-US" dirty="0"/>
              <a:t>For the first time ever, the US government is trying to prevent retail people buying large cap stocks in non-margin ways!</a:t>
            </a:r>
          </a:p>
          <a:p>
            <a:endParaRPr lang="en-US" dirty="0"/>
          </a:p>
          <a:p>
            <a:r>
              <a:rPr lang="en-US" dirty="0"/>
              <a:t>Probably should be fixed</a:t>
            </a:r>
          </a:p>
          <a:p>
            <a:endParaRPr lang="en-US" dirty="0"/>
          </a:p>
          <a:p>
            <a:r>
              <a:rPr lang="en-US" dirty="0"/>
              <a:t>Reasons why concentration is growing so much are very confronting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1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What is this paper about? What </a:t>
            </a:r>
            <a:r>
              <a:rPr lang="en-US" i="1" dirty="0"/>
              <a:t>could it</a:t>
            </a:r>
            <a:r>
              <a:rPr lang="en-US" dirty="0"/>
              <a:t> be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57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723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AI Is Eating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 err="1"/>
              <a:t>Ctrl+F</a:t>
            </a:r>
            <a:r>
              <a:rPr lang="en-US" dirty="0"/>
              <a:t> “AI” – Zero hits</a:t>
            </a:r>
          </a:p>
          <a:p>
            <a:r>
              <a:rPr lang="en-US" dirty="0"/>
              <a:t>Reasonable editorial choice, but important realistic context</a:t>
            </a:r>
          </a:p>
          <a:p>
            <a:r>
              <a:rPr lang="en-US" dirty="0"/>
              <a:t>“Large Growth” mostly a euphemism for “Tech”, and “Tech” in 2023 and 2024 (when the regulation bound) is mostly a euphemism for AI</a:t>
            </a:r>
          </a:p>
          <a:p>
            <a:r>
              <a:rPr lang="en-US" dirty="0"/>
              <a:t>Lots of people (me included) making a doomsday bet</a:t>
            </a:r>
          </a:p>
          <a:p>
            <a:pPr lvl="1"/>
            <a:r>
              <a:rPr lang="en-US" dirty="0"/>
              <a:t>It’s taking over the whole economy</a:t>
            </a:r>
          </a:p>
          <a:p>
            <a:pPr lvl="1"/>
            <a:r>
              <a:rPr lang="en-US" dirty="0"/>
              <a:t>It may kill everybody, or I might get all my assets expropriated</a:t>
            </a:r>
          </a:p>
          <a:p>
            <a:pPr lvl="1"/>
            <a:r>
              <a:rPr lang="en-US" dirty="0"/>
              <a:t>But I don’t have to worry about portfolio outcomes in those scenarios, so may as well bet on success</a:t>
            </a:r>
          </a:p>
          <a:p>
            <a:pPr lvl="1"/>
            <a:r>
              <a:rPr lang="en-US" dirty="0"/>
              <a:t>Only downside is AI/Tech Bust, but probably worth the risk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453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AI Is Eating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Tech in general the same phenomenon, now more so</a:t>
            </a:r>
          </a:p>
          <a:p>
            <a:r>
              <a:rPr lang="en-US" dirty="0"/>
              <a:t>Between 1990 and 2025, if you held either NASDAQ or NYSE, NASDAQ won in 72% of starting years if you held for 5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Almost trite to say, but I don’t know whether it’s better to not say it, in contexts where it’s basically the reason for what’s going on</a:t>
            </a:r>
          </a:p>
        </p:txBody>
      </p:sp>
    </p:spTree>
    <p:extLst>
      <p:ext uri="{BB962C8B-B14F-4D97-AF65-F5344CB8AC3E}">
        <p14:creationId xmlns:p14="http://schemas.microsoft.com/office/powerpoint/2010/main" val="3553851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AI Is Eating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00100"/>
            <a:ext cx="8839200" cy="5257800"/>
          </a:xfrm>
        </p:spPr>
        <p:txBody>
          <a:bodyPr/>
          <a:lstStyle/>
          <a:p>
            <a:r>
              <a:rPr lang="en-US" dirty="0"/>
              <a:t>Tech in general the same phenomenon, now more so</a:t>
            </a:r>
          </a:p>
          <a:p>
            <a:r>
              <a:rPr lang="en-US" dirty="0"/>
              <a:t>Between 1990 and 2025, if you held either NASDAQ or NYSE, NASDAQ won in 72% of starting years if you held for 5 years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800" dirty="0"/>
          </a:p>
          <a:p>
            <a:r>
              <a:rPr lang="en-US" dirty="0"/>
              <a:t>Somewhat trite, but not sure whether it’s better to not say it, in contexts where it’s basically the reason for what’s going 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31F468-CA45-A1C6-57FC-6CCA273D2A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362200"/>
            <a:ext cx="7220638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57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What is this paper about? What </a:t>
            </a:r>
            <a:r>
              <a:rPr lang="en-US" i="1" dirty="0"/>
              <a:t>could it</a:t>
            </a:r>
            <a:r>
              <a:rPr lang="en-US" dirty="0"/>
              <a:t> be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57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Short Sales Constraints vs </a:t>
            </a:r>
            <a:r>
              <a:rPr lang="en-US" i="1" dirty="0"/>
              <a:t>Long Purchase </a:t>
            </a:r>
            <a:r>
              <a:rPr lang="en-US" dirty="0"/>
              <a:t>Constraints, and their price effects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104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What is this paper about? What </a:t>
            </a:r>
            <a:r>
              <a:rPr lang="en-US" i="1" dirty="0"/>
              <a:t>could it</a:t>
            </a:r>
            <a:r>
              <a:rPr lang="en-US" dirty="0"/>
              <a:t> be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57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Short Sales Constraints vs </a:t>
            </a:r>
            <a:r>
              <a:rPr lang="en-US" i="1" dirty="0"/>
              <a:t>Long Purchase </a:t>
            </a:r>
            <a:r>
              <a:rPr lang="en-US" dirty="0"/>
              <a:t>Constraints, and their price effects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Well-intended but sloppy and counterproductive financial regulation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70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0"/>
            <a:ext cx="8534400" cy="533400"/>
          </a:xfrm>
        </p:spPr>
        <p:txBody>
          <a:bodyPr/>
          <a:lstStyle/>
          <a:p>
            <a:r>
              <a:rPr lang="en-US" dirty="0"/>
              <a:t>What is this paper about? What </a:t>
            </a:r>
            <a:r>
              <a:rPr lang="en-US" i="1" dirty="0"/>
              <a:t>could it</a:t>
            </a:r>
            <a:r>
              <a:rPr lang="en-US" dirty="0"/>
              <a:t> be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257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Short Sales Constraints vs </a:t>
            </a:r>
            <a:r>
              <a:rPr lang="en-US" i="1" dirty="0"/>
              <a:t>Long Purchase </a:t>
            </a:r>
            <a:r>
              <a:rPr lang="en-US" dirty="0"/>
              <a:t>Constraints, and their price effects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Well-intended but sloppy and counterproductive financial regulation</a:t>
            </a: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catastrophic performance of small value ever since academics started saying “buy small value!”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47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Long Purchase Restrictions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Lots of restrictions on short selling, but </a:t>
            </a:r>
            <a:r>
              <a:rPr lang="en-US" i="1" dirty="0"/>
              <a:t>very few </a:t>
            </a:r>
            <a:r>
              <a:rPr lang="en-US" dirty="0"/>
              <a:t>on purchasing</a:t>
            </a:r>
          </a:p>
          <a:p>
            <a:r>
              <a:rPr lang="en-US" dirty="0"/>
              <a:t>Sophistication-based rules, e.g. accredited investor rules, and flow-on affects for Registered Investment Companies</a:t>
            </a:r>
          </a:p>
          <a:p>
            <a:r>
              <a:rPr lang="en-US" dirty="0"/>
              <a:t>“Safe-for-Grandma” investments, are allowed to buy very freely (without leverage), but not allowed to short </a:t>
            </a:r>
            <a:r>
              <a:rPr lang="en-US" i="1" dirty="0"/>
              <a:t>at all</a:t>
            </a:r>
            <a:endParaRPr lang="en-US" dirty="0"/>
          </a:p>
          <a:p>
            <a:r>
              <a:rPr lang="en-US" dirty="0"/>
              <a:t>DOJ has lots of questions if you make prices go down, far fewer if you make prices go up</a:t>
            </a:r>
          </a:p>
          <a:p>
            <a:r>
              <a:rPr lang="en-US" dirty="0"/>
              <a:t>Surprise is that 50/5/10 rules bind </a:t>
            </a:r>
            <a:r>
              <a:rPr lang="en-US" i="1" dirty="0"/>
              <a:t>at all, </a:t>
            </a:r>
            <a:r>
              <a:rPr lang="en-US" dirty="0"/>
              <a:t>even if just for some funds and some stocks. Probably an accident!</a:t>
            </a:r>
          </a:p>
          <a:p>
            <a:r>
              <a:rPr lang="en-US" dirty="0"/>
              <a:t>Price pressure well-established as a </a:t>
            </a:r>
            <a:r>
              <a:rPr lang="en-US" i="1" dirty="0"/>
              <a:t>general </a:t>
            </a:r>
            <a:r>
              <a:rPr lang="en-US" dirty="0"/>
              <a:t>phenomenon, not an isolated one, so these restrictions move prices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34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Sloppy and Counterproductive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Is this a </a:t>
            </a:r>
            <a:r>
              <a:rPr lang="en-US" i="1" dirty="0"/>
              <a:t>good regulation?</a:t>
            </a:r>
            <a:br>
              <a:rPr lang="en-US" i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78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Sloppy and Counterproductive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Is this a </a:t>
            </a:r>
            <a:r>
              <a:rPr lang="en-US" i="1" dirty="0"/>
              <a:t>good regulation?</a:t>
            </a:r>
            <a:br>
              <a:rPr lang="en-US" i="1" dirty="0"/>
            </a:br>
            <a:r>
              <a:rPr lang="en-US" i="1" dirty="0"/>
              <a:t>﻿”Our suggestive evidence of regulation distorting market valuations merits further study… ﻿A reassessment of regulatory limits or benchmark construction may be needed to ensure that diversification rules continue to protect investors without inadvertently impairing market efficiency.”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118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A78D-1AD4-3402-0C5B-F06763251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8382000" cy="533400"/>
          </a:xfrm>
        </p:spPr>
        <p:txBody>
          <a:bodyPr/>
          <a:lstStyle/>
          <a:p>
            <a:r>
              <a:rPr lang="en-US" dirty="0"/>
              <a:t>Sloppy and Counterproductive Regulations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2C5E8-F980-1FE2-700B-F22D818ED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257800"/>
          </a:xfrm>
        </p:spPr>
        <p:txBody>
          <a:bodyPr/>
          <a:lstStyle/>
          <a:p>
            <a:r>
              <a:rPr lang="en-US" dirty="0"/>
              <a:t>Is this a </a:t>
            </a:r>
            <a:r>
              <a:rPr lang="en-US" i="1" dirty="0"/>
              <a:t>good regulation?</a:t>
            </a:r>
            <a:br>
              <a:rPr lang="en-US" i="1" dirty="0"/>
            </a:br>
            <a:r>
              <a:rPr lang="en-US" i="1" dirty="0"/>
              <a:t>﻿”Our </a:t>
            </a:r>
            <a:r>
              <a:rPr lang="en-US" i="1" dirty="0">
                <a:solidFill>
                  <a:srgbClr val="FF0000"/>
                </a:solidFill>
              </a:rPr>
              <a:t>suggestive evidence</a:t>
            </a:r>
            <a:r>
              <a:rPr lang="en-US" i="1" dirty="0"/>
              <a:t> of regulation distorting market valuations </a:t>
            </a:r>
            <a:r>
              <a:rPr lang="en-US" i="1" dirty="0">
                <a:solidFill>
                  <a:srgbClr val="FF0000"/>
                </a:solidFill>
              </a:rPr>
              <a:t>merits further study</a:t>
            </a:r>
            <a:r>
              <a:rPr lang="en-US" i="1" dirty="0"/>
              <a:t>… ﻿A </a:t>
            </a:r>
            <a:r>
              <a:rPr lang="en-US" i="1" dirty="0">
                <a:solidFill>
                  <a:srgbClr val="FF0000"/>
                </a:solidFill>
              </a:rPr>
              <a:t>reassessment of regulatory limits</a:t>
            </a:r>
            <a:r>
              <a:rPr lang="en-US" i="1" dirty="0"/>
              <a:t> or benchmark construction </a:t>
            </a:r>
            <a:r>
              <a:rPr lang="en-US" i="1" dirty="0">
                <a:solidFill>
                  <a:srgbClr val="FF0000"/>
                </a:solidFill>
              </a:rPr>
              <a:t>may be needed</a:t>
            </a:r>
            <a:r>
              <a:rPr lang="en-US" i="1" dirty="0"/>
              <a:t> to ensure that diversification rules continue to protect investors without inadvertently impairing market efficiency.”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62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70071</TotalTime>
  <Words>1639</Words>
  <Application>Microsoft Macintosh PowerPoint</Application>
  <PresentationFormat>On-screen Show (4:3)</PresentationFormat>
  <Paragraphs>128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Default Design</vt:lpstr>
      <vt:lpstr>Discussion of “﻿The Hidden Cost of Stock Market Concentration: When Funds Hit Regulatory Limits”</vt:lpstr>
      <vt:lpstr>What is this paper about? What could it be about?</vt:lpstr>
      <vt:lpstr>What is this paper about? What could it be about?</vt:lpstr>
      <vt:lpstr>What is this paper about? What could it be about?</vt:lpstr>
      <vt:lpstr>What is this paper about? What could it be about?</vt:lpstr>
      <vt:lpstr>Long Purchase Restrictions</vt:lpstr>
      <vt:lpstr>Sloppy and Counterproductive Regulations</vt:lpstr>
      <vt:lpstr>Sloppy and Counterproductive Regulations</vt:lpstr>
      <vt:lpstr>Sloppy and Counterproductive Regulations</vt:lpstr>
      <vt:lpstr>Sloppy and Counterproductive Regulations</vt:lpstr>
      <vt:lpstr>Sloppy and Counterproductive Regulations</vt:lpstr>
      <vt:lpstr>Hallmarks of Poor Regulatory Design</vt:lpstr>
      <vt:lpstr>Stopping Managers Doing Crazy Stuff</vt:lpstr>
      <vt:lpstr>Stopping Managers Doing Crazy Stuff</vt:lpstr>
      <vt:lpstr>Eliminating Even Passive Risks</vt:lpstr>
      <vt:lpstr>Leaning into Regulation Angle vs Price Pressure </vt:lpstr>
      <vt:lpstr>The Disastrous Performance of Small Value</vt:lpstr>
      <vt:lpstr>The Disastrous Performance of Small Value</vt:lpstr>
      <vt:lpstr>Conclusion</vt:lpstr>
      <vt:lpstr>AI Is Eating the World</vt:lpstr>
      <vt:lpstr>AI Is Eating the World</vt:lpstr>
      <vt:lpstr>AI Is Eating the World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Solomon</dc:creator>
  <cp:lastModifiedBy>David Solomon</cp:lastModifiedBy>
  <cp:revision>1568</cp:revision>
  <dcterms:created xsi:type="dcterms:W3CDTF">2006-10-18T02:33:47Z</dcterms:created>
  <dcterms:modified xsi:type="dcterms:W3CDTF">2026-05-19T04:00:32Z</dcterms:modified>
</cp:coreProperties>
</file>