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508" r:id="rId3"/>
    <p:sldId id="509" r:id="rId4"/>
    <p:sldId id="419" r:id="rId5"/>
    <p:sldId id="507" r:id="rId6"/>
    <p:sldId id="513" r:id="rId7"/>
    <p:sldId id="514" r:id="rId8"/>
    <p:sldId id="510" r:id="rId9"/>
    <p:sldId id="512" r:id="rId10"/>
    <p:sldId id="515" r:id="rId11"/>
    <p:sldId id="516" r:id="rId12"/>
    <p:sldId id="517" r:id="rId13"/>
    <p:sldId id="518" r:id="rId14"/>
    <p:sldId id="519" r:id="rId15"/>
    <p:sldId id="520" r:id="rId16"/>
    <p:sldId id="521" r:id="rId17"/>
    <p:sldId id="45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0AB6"/>
    <a:srgbClr val="E3B431"/>
    <a:srgbClr val="00CC00"/>
    <a:srgbClr val="CC0000"/>
    <a:srgbClr val="EAC12A"/>
    <a:srgbClr val="E3C131"/>
    <a:srgbClr val="B22C02"/>
    <a:srgbClr val="EBD429"/>
    <a:srgbClr val="BE2F02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22" autoAdjust="0"/>
    <p:restoredTop sz="90929"/>
  </p:normalViewPr>
  <p:slideViewPr>
    <p:cSldViewPr>
      <p:cViewPr>
        <p:scale>
          <a:sx n="100" d="100"/>
          <a:sy n="100" d="100"/>
        </p:scale>
        <p:origin x="-978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9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1D379-538E-4D59-A3E4-E1A8A10BB2FF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5EDB4-B5B8-411F-A6F2-BC84A61B3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3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DC798-4922-4FC5-ABF2-BEF3C3257AFB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FF9B6-FB32-455F-ABF1-B8B3233480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03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1" name="Picture 10" descr="Formal_Marshall_GoldOnCard_NoBG.eps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8779" y="228600"/>
            <a:ext cx="1841968" cy="4337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"/>
            <a:ext cx="20574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0198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sz="2400" baseline="0"/>
            </a:lvl1pPr>
            <a:lvl2pPr>
              <a:lnSpc>
                <a:spcPct val="100000"/>
              </a:lnSpc>
              <a:spcAft>
                <a:spcPts val="800"/>
              </a:spcAft>
              <a:defRPr sz="2000" baseline="0"/>
            </a:lvl2pPr>
            <a:lvl3pPr>
              <a:lnSpc>
                <a:spcPct val="100000"/>
              </a:lnSpc>
              <a:spcAft>
                <a:spcPts val="800"/>
              </a:spcAft>
              <a:defRPr sz="1800" baseline="0"/>
            </a:lvl3pPr>
            <a:lvl4pPr>
              <a:lnSpc>
                <a:spcPct val="100000"/>
              </a:lnSpc>
              <a:spcAft>
                <a:spcPts val="800"/>
              </a:spcAft>
              <a:defRPr sz="1600" baseline="0"/>
            </a:lvl4pPr>
            <a:lvl5pPr>
              <a:lnSpc>
                <a:spcPct val="100000"/>
              </a:lnSpc>
              <a:spcAft>
                <a:spcPts val="800"/>
              </a:spcAf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6607198"/>
            <a:ext cx="36576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+mn-lt"/>
              </a:rPr>
              <a:t>Solomon on</a:t>
            </a:r>
            <a:r>
              <a:rPr lang="en-US" sz="1400" baseline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400" baseline="0" dirty="0" err="1" smtClean="0">
                <a:solidFill>
                  <a:schemeClr val="bg1"/>
                </a:solidFill>
                <a:latin typeface="+mn-lt"/>
              </a:rPr>
              <a:t>Karolyi</a:t>
            </a:r>
            <a:r>
              <a:rPr lang="en-US" sz="1400" baseline="0" dirty="0" smtClean="0">
                <a:solidFill>
                  <a:schemeClr val="bg1"/>
                </a:solidFill>
                <a:latin typeface="+mn-lt"/>
              </a:rPr>
              <a:t> and Liao</a:t>
            </a:r>
            <a:endParaRPr lang="en-US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5486400" y="6607198"/>
            <a:ext cx="36576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baseline="0" dirty="0" smtClean="0">
                <a:solidFill>
                  <a:schemeClr val="bg1"/>
                </a:solidFill>
                <a:latin typeface="+mn-lt"/>
              </a:rPr>
              <a:t>Investor Relations</a:t>
            </a:r>
            <a:endParaRPr lang="en-US" sz="1400" baseline="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562724"/>
            <a:ext cx="9144000" cy="295275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7315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755552"/>
            <a:ext cx="9144000" cy="508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Small Use Shield_GoldOnTrans.eps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09348" y="6880"/>
            <a:ext cx="748239" cy="748239"/>
          </a:xfrm>
          <a:prstGeom prst="rect">
            <a:avLst/>
          </a:prstGeom>
        </p:spPr>
      </p:pic>
      <p:pic>
        <p:nvPicPr>
          <p:cNvPr id="11" name="Picture 10" descr="1-lineWordmark_GoldOnCard_NoBG.eps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660937" y="6632950"/>
            <a:ext cx="1822126" cy="1548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534400" cy="1470025"/>
          </a:xfrm>
        </p:spPr>
        <p:txBody>
          <a:bodyPr/>
          <a:lstStyle/>
          <a:p>
            <a:pPr algn="ctr"/>
            <a:r>
              <a:rPr lang="en-US" sz="2800" dirty="0" smtClean="0"/>
              <a:t>Discussion of </a:t>
            </a:r>
            <a:br>
              <a:rPr lang="en-US" sz="2800" dirty="0" smtClean="0"/>
            </a:br>
            <a:r>
              <a:rPr lang="en-US" sz="2800" dirty="0"/>
              <a:t>‘The Economic Consequences of Investor Relations:</a:t>
            </a:r>
            <a:br>
              <a:rPr lang="en-US" sz="2800" dirty="0"/>
            </a:br>
            <a:r>
              <a:rPr lang="en-US" sz="2800" dirty="0"/>
              <a:t>A Global </a:t>
            </a:r>
            <a:r>
              <a:rPr lang="en-US" sz="2800" dirty="0" smtClean="0"/>
              <a:t>Perspective’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95600"/>
            <a:ext cx="7620000" cy="1752600"/>
          </a:xfrm>
        </p:spPr>
        <p:txBody>
          <a:bodyPr/>
          <a:lstStyle/>
          <a:p>
            <a:r>
              <a:rPr lang="en-US" sz="2400" dirty="0" smtClean="0"/>
              <a:t>Paper by: </a:t>
            </a:r>
            <a:br>
              <a:rPr lang="en-US" sz="2400" dirty="0" smtClean="0"/>
            </a:br>
            <a:r>
              <a:rPr lang="en-US" sz="2400" dirty="0" smtClean="0"/>
              <a:t>Andrew </a:t>
            </a:r>
            <a:r>
              <a:rPr lang="en-US" sz="2400" dirty="0" err="1" smtClean="0"/>
              <a:t>Karolyi</a:t>
            </a:r>
            <a:r>
              <a:rPr lang="en-US" sz="2400" dirty="0" smtClean="0"/>
              <a:t> (Cornell)</a:t>
            </a:r>
            <a:endParaRPr lang="en-US" sz="2400" dirty="0"/>
          </a:p>
          <a:p>
            <a:r>
              <a:rPr lang="en-US" sz="2400" dirty="0" smtClean="0"/>
              <a:t>Rose Liao (Rutgers)</a:t>
            </a:r>
            <a:endParaRPr lang="en-US" sz="2400" dirty="0"/>
          </a:p>
          <a:p>
            <a:endParaRPr lang="en-US" sz="500" dirty="0" smtClean="0"/>
          </a:p>
          <a:p>
            <a:endParaRPr lang="en-US" sz="2000" dirty="0"/>
          </a:p>
          <a:p>
            <a:r>
              <a:rPr lang="en-US" sz="2400" dirty="0" smtClean="0"/>
              <a:t>Discussion by:</a:t>
            </a:r>
          </a:p>
          <a:p>
            <a:r>
              <a:rPr lang="en-US" sz="2400" dirty="0" smtClean="0"/>
              <a:t>David Solomon (USC)</a:t>
            </a:r>
          </a:p>
          <a:p>
            <a:endParaRPr lang="en-US" sz="1050" dirty="0"/>
          </a:p>
          <a:p>
            <a:endParaRPr lang="en-US" sz="1050" dirty="0" smtClean="0"/>
          </a:p>
          <a:p>
            <a:r>
              <a:rPr lang="en-US" sz="2000" dirty="0" smtClean="0"/>
              <a:t>Citrus Finance Conference, April 24th 2015</a:t>
            </a: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066800"/>
            <a:ext cx="7620000" cy="5029200"/>
          </a:xfrm>
        </p:spPr>
        <p:txBody>
          <a:bodyPr/>
          <a:lstStyle/>
          <a:p>
            <a:r>
              <a:rPr lang="en-US" sz="2000" dirty="0" smtClean="0"/>
              <a:t>Bank of New York Mellon Global Trends in IR Survey</a:t>
            </a:r>
          </a:p>
          <a:p>
            <a:r>
              <a:rPr lang="en-US" sz="2000" dirty="0" smtClean="0"/>
              <a:t>Partnered to design questions</a:t>
            </a:r>
          </a:p>
          <a:p>
            <a:r>
              <a:rPr lang="en-US" sz="2000" dirty="0" smtClean="0"/>
              <a:t>817 completed surveys, 70 questions, 59 countries</a:t>
            </a:r>
          </a:p>
          <a:p>
            <a:r>
              <a:rPr lang="en-US" sz="2000" dirty="0" smtClean="0"/>
              <a:t>Questions regarding:</a:t>
            </a:r>
          </a:p>
          <a:p>
            <a:pPr lvl="1"/>
            <a:r>
              <a:rPr lang="en-US" sz="1600" dirty="0" smtClean="0"/>
              <a:t>Use of different brokers</a:t>
            </a:r>
          </a:p>
          <a:p>
            <a:pPr lvl="1"/>
            <a:r>
              <a:rPr lang="en-US" sz="1600" dirty="0" smtClean="0"/>
              <a:t>Level of investor engagement</a:t>
            </a:r>
          </a:p>
          <a:p>
            <a:pPr lvl="1"/>
            <a:r>
              <a:rPr lang="en-US" sz="1600" dirty="0" smtClean="0"/>
              <a:t>Level of information provision</a:t>
            </a:r>
          </a:p>
          <a:p>
            <a:pPr lvl="1"/>
            <a:r>
              <a:rPr lang="en-US" sz="1600" dirty="0" smtClean="0"/>
              <a:t>Social Responsibility</a:t>
            </a:r>
          </a:p>
          <a:p>
            <a:pPr lvl="1"/>
            <a:r>
              <a:rPr lang="en-US" sz="1600" dirty="0" smtClean="0"/>
              <a:t>Global engagement</a:t>
            </a:r>
          </a:p>
          <a:p>
            <a:r>
              <a:rPr lang="en-US" sz="2000" dirty="0" smtClean="0"/>
              <a:t>Aggregated into an index of overall IR activity</a:t>
            </a:r>
          </a:p>
          <a:p>
            <a:r>
              <a:rPr lang="en-US" sz="2000" dirty="0" smtClean="0"/>
              <a:t>Great checks for biases in response rates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8741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 Aggravation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066800"/>
            <a:ext cx="7620000" cy="5029200"/>
          </a:xfrm>
        </p:spPr>
        <p:txBody>
          <a:bodyPr/>
          <a:lstStyle/>
          <a:p>
            <a:r>
              <a:rPr lang="en-US" sz="2000" dirty="0" smtClean="0"/>
              <a:t>Given the different components of IR use, not clear how best to construct an index</a:t>
            </a:r>
          </a:p>
          <a:p>
            <a:endParaRPr lang="en-US" sz="600" dirty="0" smtClean="0"/>
          </a:p>
          <a:p>
            <a:r>
              <a:rPr lang="en-US" sz="2000" dirty="0" smtClean="0"/>
              <a:t>Does it make sense to equal-weight individual questions (as currently done), or broad categories?</a:t>
            </a:r>
          </a:p>
          <a:p>
            <a:endParaRPr lang="en-US" sz="600" dirty="0"/>
          </a:p>
          <a:p>
            <a:r>
              <a:rPr lang="en-US" sz="2000" dirty="0" smtClean="0"/>
              <a:t>Are all the categories measuring the same thing? </a:t>
            </a:r>
          </a:p>
          <a:p>
            <a:pPr lvl="1"/>
            <a:r>
              <a:rPr lang="en-US" sz="1600" dirty="0" smtClean="0"/>
              <a:t>CSR questions seem rather different to the rest. Robust to exclusion?</a:t>
            </a:r>
          </a:p>
          <a:p>
            <a:endParaRPr lang="en-US" sz="600" dirty="0"/>
          </a:p>
          <a:p>
            <a:r>
              <a:rPr lang="en-US" sz="2000" dirty="0" smtClean="0"/>
              <a:t>Results </a:t>
            </a:r>
            <a:r>
              <a:rPr lang="en-US" sz="2000" dirty="0"/>
              <a:t>robust to using a principal components </a:t>
            </a:r>
            <a:r>
              <a:rPr lang="en-US" sz="2000" dirty="0" smtClean="0"/>
              <a:t>index. Consider other ways to pick different weights</a:t>
            </a:r>
            <a:endParaRPr lang="en-US" sz="2000" dirty="0"/>
          </a:p>
          <a:p>
            <a:pPr lvl="1"/>
            <a:r>
              <a:rPr lang="en-US" sz="1600" dirty="0" smtClean="0"/>
              <a:t>Principal components chooses weights in components of X that best explain X. </a:t>
            </a:r>
          </a:p>
          <a:p>
            <a:pPr lvl="1"/>
            <a:r>
              <a:rPr lang="en-US" sz="1600" dirty="0" smtClean="0"/>
              <a:t>Consider three pass filter of Kelly and Pruitt (2015) – picks weights in X to best explain Y (here, Tobin’s Q)</a:t>
            </a:r>
          </a:p>
          <a:p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endParaRPr lang="en-US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3076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 Utilization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066800"/>
            <a:ext cx="7620000" cy="5029200"/>
          </a:xfrm>
        </p:spPr>
        <p:txBody>
          <a:bodyPr/>
          <a:lstStyle/>
          <a:p>
            <a:r>
              <a:rPr lang="en-US" sz="2000" dirty="0" smtClean="0"/>
              <a:t>Is aggregation really the best use of such rich data?</a:t>
            </a:r>
          </a:p>
          <a:p>
            <a:pPr lvl="1"/>
            <a:r>
              <a:rPr lang="en-US" sz="1600" dirty="0" smtClean="0"/>
              <a:t>If we just want one overall measure, why not just use existing proxies?</a:t>
            </a:r>
          </a:p>
          <a:p>
            <a:pPr lvl="1"/>
            <a:endParaRPr lang="en-US" sz="1600" dirty="0"/>
          </a:p>
          <a:p>
            <a:r>
              <a:rPr lang="en-US" sz="2000" dirty="0" smtClean="0"/>
              <a:t>One possible contribution – test whether current detailed aggregation gives different answers than existing proxies</a:t>
            </a:r>
          </a:p>
          <a:p>
            <a:pPr lvl="1"/>
            <a:r>
              <a:rPr lang="en-US" sz="1600" dirty="0" smtClean="0"/>
              <a:t>Can either use external data, or compare with survey responses corresponding to measures in other studies, e.g. external IR firm use</a:t>
            </a:r>
          </a:p>
          <a:p>
            <a:pPr lvl="1"/>
            <a:endParaRPr lang="en-US" sz="600" dirty="0" smtClean="0"/>
          </a:p>
          <a:p>
            <a:r>
              <a:rPr lang="en-US" sz="2000" dirty="0" smtClean="0"/>
              <a:t>Usefulness for explaining X: how much of overall measure is explained by existing proxies e.g. external IR firm use</a:t>
            </a:r>
          </a:p>
          <a:p>
            <a:pPr lvl="1"/>
            <a:r>
              <a:rPr lang="en-US" sz="1600" dirty="0" smtClean="0"/>
              <a:t>How many survey questions do you actually need?</a:t>
            </a:r>
            <a:endParaRPr lang="en-US" dirty="0" smtClean="0"/>
          </a:p>
          <a:p>
            <a:pPr lvl="1"/>
            <a:endParaRPr lang="en-US" sz="600" dirty="0" smtClean="0"/>
          </a:p>
          <a:p>
            <a:r>
              <a:rPr lang="en-US" sz="2000" dirty="0" smtClean="0"/>
              <a:t>Usefulness for explaining Y: Is the effect on Tobin’s Q different/analyst coverage different for other proxies?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en-US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1346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 Defenestration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066800"/>
            <a:ext cx="7620000" cy="5029200"/>
          </a:xfrm>
        </p:spPr>
        <p:txBody>
          <a:bodyPr/>
          <a:lstStyle/>
          <a:p>
            <a:r>
              <a:rPr lang="en-US" sz="2000" dirty="0" smtClean="0"/>
              <a:t>Alternatively, disaggregate! Construct multiple measures</a:t>
            </a:r>
          </a:p>
          <a:p>
            <a:endParaRPr lang="en-US" sz="700" dirty="0"/>
          </a:p>
          <a:p>
            <a:r>
              <a:rPr lang="en-US" sz="2000" dirty="0" smtClean="0"/>
              <a:t>Some nice results in paper, would be good to see more</a:t>
            </a:r>
          </a:p>
          <a:p>
            <a:endParaRPr lang="en-US" sz="600" dirty="0"/>
          </a:p>
          <a:p>
            <a:r>
              <a:rPr lang="en-US" sz="2000" dirty="0" smtClean="0"/>
              <a:t>Would also benefit from relating breakdowns more to specific theories of information disclosure</a:t>
            </a:r>
          </a:p>
          <a:p>
            <a:pPr lvl="1"/>
            <a:r>
              <a:rPr lang="en-US" sz="1600" dirty="0" smtClean="0"/>
              <a:t>Some of the categories, e.g. ‘Brokers’, not so intuitive</a:t>
            </a:r>
          </a:p>
          <a:p>
            <a:endParaRPr lang="en-US" sz="1600" dirty="0" smtClean="0"/>
          </a:p>
          <a:p>
            <a:r>
              <a:rPr lang="en-US" sz="2000" dirty="0" smtClean="0"/>
              <a:t>Some possibilities:</a:t>
            </a:r>
          </a:p>
          <a:p>
            <a:pPr lvl="1"/>
            <a:r>
              <a:rPr lang="en-US" sz="1600" dirty="0" smtClean="0"/>
              <a:t>One-on-One investor engagement</a:t>
            </a:r>
          </a:p>
          <a:p>
            <a:pPr lvl="1"/>
            <a:r>
              <a:rPr lang="en-US" sz="1600" dirty="0" smtClean="0"/>
              <a:t>General disclosure levels</a:t>
            </a:r>
          </a:p>
          <a:p>
            <a:pPr lvl="1"/>
            <a:r>
              <a:rPr lang="en-US" sz="1600" dirty="0" smtClean="0"/>
              <a:t>Interaction with intermediaries (analysts, media) </a:t>
            </a:r>
          </a:p>
          <a:p>
            <a:pPr lvl="1"/>
            <a:r>
              <a:rPr lang="en-US" sz="1600" dirty="0" smtClean="0"/>
              <a:t>Socially responsible outreach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0764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 works, but why?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066800"/>
            <a:ext cx="7620000" cy="5029200"/>
          </a:xfrm>
        </p:spPr>
        <p:txBody>
          <a:bodyPr/>
          <a:lstStyle/>
          <a:p>
            <a:r>
              <a:rPr lang="en-US" sz="2000" dirty="0" smtClean="0"/>
              <a:t>Headline result – IR increases valuations, as measured by Q</a:t>
            </a:r>
          </a:p>
          <a:p>
            <a:endParaRPr lang="en-US" sz="800" dirty="0"/>
          </a:p>
          <a:p>
            <a:r>
              <a:rPr lang="en-US" sz="2000" dirty="0" smtClean="0"/>
              <a:t>Two ways of considering effects:</a:t>
            </a:r>
          </a:p>
          <a:p>
            <a:pPr lvl="1"/>
            <a:r>
              <a:rPr lang="en-US" sz="1600" dirty="0" smtClean="0"/>
              <a:t>Through what channels does IR work?</a:t>
            </a:r>
          </a:p>
          <a:p>
            <a:pPr lvl="1"/>
            <a:r>
              <a:rPr lang="en-US" sz="1600" dirty="0" smtClean="0"/>
              <a:t>What theories of information disclosure does IR effect support?</a:t>
            </a:r>
          </a:p>
          <a:p>
            <a:endParaRPr lang="en-US" sz="600" dirty="0" smtClean="0"/>
          </a:p>
          <a:p>
            <a:r>
              <a:rPr lang="en-US" sz="2000" dirty="0" smtClean="0"/>
              <a:t>Strong results on channels</a:t>
            </a:r>
          </a:p>
          <a:p>
            <a:pPr lvl="1"/>
            <a:r>
              <a:rPr lang="en-US" sz="1600" dirty="0" smtClean="0"/>
              <a:t>Increases analyst coverage, analyst accuracy, reduces analyst dispersion, reduces analyst cost of capital, increases institutional and hedge fund ownership</a:t>
            </a:r>
          </a:p>
          <a:p>
            <a:endParaRPr lang="en-US" sz="600" dirty="0"/>
          </a:p>
          <a:p>
            <a:r>
              <a:rPr lang="en-US" sz="2000" dirty="0" smtClean="0"/>
              <a:t>Less of a clear conclusion on what theories of information are supported</a:t>
            </a:r>
          </a:p>
          <a:p>
            <a:pPr lvl="1"/>
            <a:r>
              <a:rPr lang="en-US" sz="1600" dirty="0" smtClean="0"/>
              <a:t>How much of this is disclosure vs. promotion/visibility?</a:t>
            </a:r>
          </a:p>
          <a:p>
            <a:pPr lvl="1"/>
            <a:r>
              <a:rPr lang="en-US" sz="1600" dirty="0" smtClean="0"/>
              <a:t>Would </a:t>
            </a:r>
            <a:r>
              <a:rPr lang="en-US" sz="1600" dirty="0" smtClean="0"/>
              <a:t>be nice to see more discussion here</a:t>
            </a:r>
          </a:p>
          <a:p>
            <a:pPr marL="0" indent="0">
              <a:buNone/>
            </a:pPr>
            <a:endParaRPr lang="en-US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6934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 works, but why?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066800"/>
            <a:ext cx="7620000" cy="5029200"/>
          </a:xfrm>
        </p:spPr>
        <p:txBody>
          <a:bodyPr/>
          <a:lstStyle/>
          <a:p>
            <a:r>
              <a:rPr lang="en-US" sz="2000" dirty="0" smtClean="0"/>
              <a:t>Is IR primarily reducing information asymmetry?</a:t>
            </a:r>
          </a:p>
          <a:p>
            <a:pPr lvl="1"/>
            <a:r>
              <a:rPr lang="en-US" sz="1600" dirty="0" smtClean="0"/>
              <a:t>If so, should this have an effect on share liquidity? Doesn’t seem to</a:t>
            </a:r>
          </a:p>
          <a:p>
            <a:pPr lvl="1"/>
            <a:endParaRPr lang="en-US" sz="600" dirty="0"/>
          </a:p>
          <a:p>
            <a:r>
              <a:rPr lang="en-US" sz="2000" dirty="0" smtClean="0"/>
              <a:t>If the effect is a Merton (1987) visibility story, effects more clearly predicted some components (e.g. media outreach) than others (e.g. number of brokers used). </a:t>
            </a:r>
          </a:p>
          <a:p>
            <a:endParaRPr lang="en-US" sz="600" dirty="0"/>
          </a:p>
          <a:p>
            <a:r>
              <a:rPr lang="en-US" sz="2000" dirty="0" smtClean="0"/>
              <a:t>If this is a cost of capital explanation, are equity returns lower for high IR firms?</a:t>
            </a:r>
          </a:p>
          <a:p>
            <a:pPr lvl="1"/>
            <a:r>
              <a:rPr lang="en-US" sz="1600" dirty="0" smtClean="0"/>
              <a:t>Argument in Fang and </a:t>
            </a:r>
            <a:r>
              <a:rPr lang="en-US" sz="1600" dirty="0" err="1" smtClean="0"/>
              <a:t>Peress</a:t>
            </a:r>
            <a:r>
              <a:rPr lang="en-US" sz="1600" dirty="0" smtClean="0"/>
              <a:t> (2009)</a:t>
            </a:r>
          </a:p>
          <a:p>
            <a:pPr lvl="1"/>
            <a:r>
              <a:rPr lang="en-US" sz="1600" dirty="0" smtClean="0"/>
              <a:t>Distinguishes from Q as growth options </a:t>
            </a:r>
            <a:endParaRPr lang="en-US" sz="1200" dirty="0" smtClean="0"/>
          </a:p>
          <a:p>
            <a:pPr marL="0" indent="0">
              <a:buNone/>
            </a:pPr>
            <a:endParaRPr lang="en-US" sz="600" dirty="0" smtClean="0"/>
          </a:p>
          <a:p>
            <a:r>
              <a:rPr lang="en-US" sz="2000" dirty="0" smtClean="0"/>
              <a:t>Does this preclude other effects of IR?</a:t>
            </a:r>
          </a:p>
          <a:p>
            <a:pPr lvl="1"/>
            <a:r>
              <a:rPr lang="en-US" sz="1600" dirty="0" smtClean="0"/>
              <a:t>“Not consistent with findings of insider share liquidity, media manipulation, conference call choreographing”. How come?</a:t>
            </a:r>
            <a:endParaRPr lang="en-US" sz="16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907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066800"/>
            <a:ext cx="7620000" cy="5029200"/>
          </a:xfrm>
        </p:spPr>
        <p:txBody>
          <a:bodyPr/>
          <a:lstStyle/>
          <a:p>
            <a:r>
              <a:rPr lang="en-US" sz="2000" dirty="0" smtClean="0"/>
              <a:t>Inevitable question – what else is IR spending correlated with?</a:t>
            </a:r>
          </a:p>
          <a:p>
            <a:endParaRPr lang="en-US" sz="700" dirty="0"/>
          </a:p>
          <a:p>
            <a:r>
              <a:rPr lang="en-US" sz="2000" dirty="0" smtClean="0"/>
              <a:t>Paper tries to instrument for IR outcomes using IR budgets of own firm and peer firms</a:t>
            </a:r>
          </a:p>
          <a:p>
            <a:pPr lvl="1"/>
            <a:r>
              <a:rPr lang="en-US" sz="1600" dirty="0" smtClean="0"/>
              <a:t>Old question: are industry averages determined by same correlated variables</a:t>
            </a:r>
            <a:r>
              <a:rPr lang="en-US" sz="1600" dirty="0" smtClean="0"/>
              <a:t>?</a:t>
            </a:r>
          </a:p>
          <a:p>
            <a:pPr lvl="1"/>
            <a:r>
              <a:rPr lang="en-US" sz="1600" dirty="0" smtClean="0"/>
              <a:t>Is IR Outcomes (after controlling for budget) just IR effectiveness?</a:t>
            </a:r>
            <a:endParaRPr lang="en-US" sz="1600" dirty="0" smtClean="0"/>
          </a:p>
          <a:p>
            <a:pPr lvl="1"/>
            <a:endParaRPr lang="en-US" sz="700" dirty="0"/>
          </a:p>
          <a:p>
            <a:r>
              <a:rPr lang="en-US" sz="2000" dirty="0" smtClean="0"/>
              <a:t>Two versions of IVs: exclude a lot vs exclude everything</a:t>
            </a:r>
          </a:p>
          <a:p>
            <a:pPr lvl="1"/>
            <a:r>
              <a:rPr lang="en-US" sz="1600" dirty="0" smtClean="0"/>
              <a:t>Solid predictor of first stage, lack of clear reason why exclusion restriction should fail, test formally</a:t>
            </a:r>
          </a:p>
          <a:p>
            <a:pPr lvl="1"/>
            <a:r>
              <a:rPr lang="en-US" sz="1600" dirty="0" smtClean="0"/>
              <a:t>Brilliantly clever instrument that nobody can even think of a way that exclusion restriction could be violated</a:t>
            </a:r>
          </a:p>
          <a:p>
            <a:endParaRPr lang="en-US" sz="600" dirty="0" smtClean="0"/>
          </a:p>
          <a:p>
            <a:r>
              <a:rPr lang="en-US" sz="2000" dirty="0" smtClean="0"/>
              <a:t>I find just the correlations interesting, but then again I’m not a corporate finance referee 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1043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Neat Paper! </a:t>
            </a:r>
          </a:p>
          <a:p>
            <a:endParaRPr lang="en-US" sz="2000" dirty="0"/>
          </a:p>
          <a:p>
            <a:r>
              <a:rPr lang="en-US" sz="2000" dirty="0" smtClean="0"/>
              <a:t>Cool results, great data set</a:t>
            </a:r>
          </a:p>
          <a:p>
            <a:endParaRPr lang="en-US" sz="2000" dirty="0"/>
          </a:p>
          <a:p>
            <a:r>
              <a:rPr lang="en-US" sz="2000" dirty="0" smtClean="0"/>
              <a:t>Would be nice to see more disaggregation of survey measures, particularly for testing different theories of information disclosure</a:t>
            </a:r>
          </a:p>
        </p:txBody>
      </p:sp>
    </p:spTree>
    <p:extLst>
      <p:ext uri="{BB962C8B-B14F-4D97-AF65-F5344CB8AC3E}">
        <p14:creationId xmlns:p14="http://schemas.microsoft.com/office/powerpoint/2010/main" val="169893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beginning, there was </a:t>
            </a:r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855" y="990600"/>
            <a:ext cx="8001000" cy="5029200"/>
          </a:xfrm>
        </p:spPr>
        <p:txBody>
          <a:bodyPr/>
          <a:lstStyle/>
          <a:p>
            <a:r>
              <a:rPr lang="en-US" dirty="0" smtClean="0"/>
              <a:t>How does information get incorporated into prices?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1195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beginning, there was </a:t>
            </a:r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855" y="990600"/>
            <a:ext cx="8001000" cy="5029200"/>
          </a:xfrm>
        </p:spPr>
        <p:txBody>
          <a:bodyPr/>
          <a:lstStyle/>
          <a:p>
            <a:r>
              <a:rPr lang="en-US" dirty="0" smtClean="0"/>
              <a:t>How does information get incorporated into prices?</a:t>
            </a:r>
            <a:endParaRPr lang="en-US" sz="1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364" y="1676400"/>
            <a:ext cx="530469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99" y="3048000"/>
            <a:ext cx="4219621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044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origins of </a:t>
            </a:r>
            <a:r>
              <a:rPr lang="el-GR" dirty="0" smtClean="0"/>
              <a:t>θ</a:t>
            </a:r>
            <a:r>
              <a:rPr lang="en-US" dirty="0" smtClean="0"/>
              <a:t>: Firm disclosures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855" y="990600"/>
            <a:ext cx="8001000" cy="5029200"/>
          </a:xfrm>
        </p:spPr>
        <p:txBody>
          <a:bodyPr/>
          <a:lstStyle/>
          <a:p>
            <a:r>
              <a:rPr lang="en-US" dirty="0" smtClean="0"/>
              <a:t>Okay, so where do these signals come from?</a:t>
            </a:r>
            <a:endParaRPr lang="en-US" sz="1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24000"/>
            <a:ext cx="5084064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971800"/>
            <a:ext cx="7543800" cy="342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877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Investor Relations, how does that work?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066800"/>
            <a:ext cx="7620000" cy="5029200"/>
          </a:xfrm>
        </p:spPr>
        <p:txBody>
          <a:bodyPr/>
          <a:lstStyle/>
          <a:p>
            <a:r>
              <a:rPr lang="en-US" dirty="0" smtClean="0"/>
              <a:t>How do these disclosures work in practice?</a:t>
            </a:r>
          </a:p>
          <a:p>
            <a:endParaRPr lang="en-US" sz="900" dirty="0"/>
          </a:p>
          <a:p>
            <a:r>
              <a:rPr lang="en-US" dirty="0" smtClean="0"/>
              <a:t>Investor Relations: managing the disclosures and interactions between firms and market participants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“IR integrates a wide range of activities, including managing disclosure strategies, attracting analyst and media coverage, and targeting desired investors”</a:t>
            </a:r>
            <a:b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National Investor Relations Institute (NIRI), IR is a “strategic management responsibility that integrates finance, communication, marketing and securities law compliance to enable the most effective two-way communication between the financial community and other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constituencies,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ultimately contributes to a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company’s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securities achieving fair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valuation.”</a:t>
            </a:r>
          </a:p>
          <a:p>
            <a:endParaRPr lang="en-US" sz="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/>
              <a:t>Simple!</a:t>
            </a:r>
            <a:endParaRPr lang="en-US" sz="1600" dirty="0"/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87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Investor Relations, how does that work?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914400"/>
            <a:ext cx="7924800" cy="5029200"/>
          </a:xfrm>
        </p:spPr>
        <p:txBody>
          <a:bodyPr/>
          <a:lstStyle/>
          <a:p>
            <a:r>
              <a:rPr lang="en-US" sz="2000" dirty="0" smtClean="0"/>
              <a:t>So how do we measures this complex operation?</a:t>
            </a:r>
          </a:p>
          <a:p>
            <a:endParaRPr lang="en-US" sz="200" dirty="0"/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64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Investor Relations, how does that work?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914400"/>
            <a:ext cx="7924800" cy="5029200"/>
          </a:xfrm>
        </p:spPr>
        <p:txBody>
          <a:bodyPr/>
          <a:lstStyle/>
          <a:p>
            <a:r>
              <a:rPr lang="en-US" sz="2000" dirty="0" smtClean="0"/>
              <a:t>So how do we measures this complex operation?</a:t>
            </a:r>
          </a:p>
          <a:p>
            <a:endParaRPr lang="en-US" sz="200" dirty="0"/>
          </a:p>
          <a:p>
            <a:r>
              <a:rPr lang="en-US" sz="2000" dirty="0" smtClean="0"/>
              <a:t>Hiring an external IR firm </a:t>
            </a:r>
          </a:p>
          <a:p>
            <a:pPr lvl="1"/>
            <a:r>
              <a:rPr lang="en-US" sz="1800" dirty="0" smtClean="0"/>
              <a:t>Bushee and Miller (2012), Solomon (2012), Kirk and Vincent (2014)</a:t>
            </a:r>
          </a:p>
          <a:p>
            <a:endParaRPr lang="en-US" sz="200" dirty="0" smtClean="0"/>
          </a:p>
          <a:p>
            <a:r>
              <a:rPr lang="en-US" sz="2000" dirty="0" smtClean="0"/>
              <a:t>IR magazine &amp; CFA ratings</a:t>
            </a:r>
          </a:p>
          <a:p>
            <a:pPr lvl="1"/>
            <a:r>
              <a:rPr lang="en-US" sz="1800" dirty="0" smtClean="0"/>
              <a:t>Lang and </a:t>
            </a:r>
            <a:r>
              <a:rPr lang="en-US" sz="1800" dirty="0" err="1" smtClean="0"/>
              <a:t>Lundholm</a:t>
            </a:r>
            <a:r>
              <a:rPr lang="en-US" sz="1800" dirty="0" smtClean="0"/>
              <a:t> (1996), Agarwal, </a:t>
            </a:r>
            <a:r>
              <a:rPr lang="en-US" sz="1800" dirty="0" err="1" smtClean="0"/>
              <a:t>Belotti</a:t>
            </a:r>
            <a:r>
              <a:rPr lang="en-US" sz="1800" dirty="0" smtClean="0"/>
              <a:t>, </a:t>
            </a:r>
            <a:r>
              <a:rPr lang="en-US" sz="1800" dirty="0" err="1" smtClean="0"/>
              <a:t>Taffler</a:t>
            </a:r>
            <a:r>
              <a:rPr lang="en-US" sz="1800" dirty="0" smtClean="0"/>
              <a:t> and Nash (2014)</a:t>
            </a:r>
          </a:p>
          <a:p>
            <a:pPr lvl="1"/>
            <a:endParaRPr lang="en-US" sz="200" dirty="0" smtClean="0"/>
          </a:p>
          <a:p>
            <a:r>
              <a:rPr lang="en-US" sz="2000" dirty="0" smtClean="0"/>
              <a:t>IR web page content</a:t>
            </a:r>
          </a:p>
          <a:p>
            <a:pPr lvl="1"/>
            <a:r>
              <a:rPr lang="en-US" sz="1800" dirty="0" smtClean="0"/>
              <a:t>Chang, </a:t>
            </a:r>
            <a:r>
              <a:rPr lang="en-US" sz="1800" dirty="0" err="1" smtClean="0"/>
              <a:t>D’Anna</a:t>
            </a:r>
            <a:r>
              <a:rPr lang="en-US" sz="1800" dirty="0" smtClean="0"/>
              <a:t>, Watson and Wee (2008)</a:t>
            </a:r>
          </a:p>
          <a:p>
            <a:pPr lvl="1"/>
            <a:endParaRPr lang="en-US" sz="200" dirty="0" smtClean="0"/>
          </a:p>
          <a:p>
            <a:r>
              <a:rPr lang="en-US" sz="2000" dirty="0" smtClean="0"/>
              <a:t>Using English language press-wires</a:t>
            </a:r>
          </a:p>
          <a:p>
            <a:pPr lvl="1"/>
            <a:r>
              <a:rPr lang="en-US" sz="1600" dirty="0" err="1" smtClean="0"/>
              <a:t>Boulland</a:t>
            </a:r>
            <a:r>
              <a:rPr lang="en-US" sz="1600" dirty="0" smtClean="0"/>
              <a:t>, </a:t>
            </a:r>
            <a:r>
              <a:rPr lang="en-US" sz="1600" dirty="0" err="1" smtClean="0"/>
              <a:t>Degeorge</a:t>
            </a:r>
            <a:r>
              <a:rPr lang="en-US" sz="1600" dirty="0" smtClean="0"/>
              <a:t>, and </a:t>
            </a:r>
            <a:r>
              <a:rPr lang="en-US" sz="1600" dirty="0" err="1" smtClean="0"/>
              <a:t>Ginglinger</a:t>
            </a:r>
            <a:r>
              <a:rPr lang="en-US" sz="1600" dirty="0" smtClean="0"/>
              <a:t> (2012)</a:t>
            </a:r>
          </a:p>
          <a:p>
            <a:pPr lvl="1"/>
            <a:endParaRPr lang="en-US" sz="200" dirty="0" smtClean="0"/>
          </a:p>
          <a:p>
            <a:r>
              <a:rPr lang="en-US" sz="2000" dirty="0" smtClean="0"/>
              <a:t>Conference attendance</a:t>
            </a:r>
          </a:p>
          <a:p>
            <a:pPr lvl="1"/>
            <a:r>
              <a:rPr lang="en-US" sz="1600" dirty="0" smtClean="0"/>
              <a:t>Green, Jame, Markov and Subasi (2013)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80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effects of IR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066800"/>
            <a:ext cx="7620000" cy="5029200"/>
          </a:xfrm>
        </p:spPr>
        <p:txBody>
          <a:bodyPr/>
          <a:lstStyle/>
          <a:p>
            <a:r>
              <a:rPr lang="en-US" dirty="0" smtClean="0"/>
              <a:t>So what might this affect?</a:t>
            </a:r>
          </a:p>
          <a:p>
            <a:endParaRPr lang="en-US" sz="600" dirty="0" smtClean="0"/>
          </a:p>
          <a:p>
            <a:r>
              <a:rPr lang="en-US" dirty="0" smtClean="0"/>
              <a:t>IR effect on market ‘inputs’</a:t>
            </a:r>
          </a:p>
          <a:p>
            <a:pPr lvl="1"/>
            <a:r>
              <a:rPr lang="en-US" dirty="0" smtClean="0"/>
              <a:t>Increased disclosure (reducing information asymmetry)</a:t>
            </a:r>
          </a:p>
          <a:p>
            <a:pPr lvl="1"/>
            <a:r>
              <a:rPr lang="en-US" dirty="0" smtClean="0"/>
              <a:t>Increased visibility (advertising to investors)</a:t>
            </a:r>
          </a:p>
          <a:p>
            <a:pPr lvl="1"/>
            <a:r>
              <a:rPr lang="en-US" dirty="0" smtClean="0"/>
              <a:t>Increased dissemination (equal for good and bad news?)</a:t>
            </a:r>
            <a:endParaRPr lang="en-US" dirty="0"/>
          </a:p>
          <a:p>
            <a:endParaRPr lang="en-US" sz="700" dirty="0" smtClean="0"/>
          </a:p>
          <a:p>
            <a:r>
              <a:rPr lang="en-US" dirty="0" smtClean="0"/>
              <a:t>IR effect on market ‘outputs’</a:t>
            </a:r>
          </a:p>
          <a:p>
            <a:pPr lvl="1"/>
            <a:r>
              <a:rPr lang="en-US" dirty="0" smtClean="0"/>
              <a:t>Increased valuations (</a:t>
            </a:r>
            <a:r>
              <a:rPr lang="en-US" dirty="0" err="1" smtClean="0"/>
              <a:t>Tobins</a:t>
            </a:r>
            <a:r>
              <a:rPr lang="en-US" dirty="0" smtClean="0"/>
              <a:t> Q, returns)</a:t>
            </a:r>
          </a:p>
          <a:p>
            <a:pPr lvl="1"/>
            <a:r>
              <a:rPr lang="en-US" dirty="0" smtClean="0"/>
              <a:t>Increased liquidity</a:t>
            </a:r>
          </a:p>
          <a:p>
            <a:pPr lvl="1"/>
            <a:r>
              <a:rPr lang="en-US" dirty="0" smtClean="0"/>
              <a:t>Faster response to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02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Disentangling the effects of IR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066800"/>
            <a:ext cx="7620000" cy="5029200"/>
          </a:xfrm>
        </p:spPr>
        <p:txBody>
          <a:bodyPr/>
          <a:lstStyle/>
          <a:p>
            <a:r>
              <a:rPr lang="en-US" dirty="0" smtClean="0"/>
              <a:t>Big need to disaggregate different parts of IR</a:t>
            </a:r>
          </a:p>
          <a:p>
            <a:endParaRPr lang="en-US" sz="900" dirty="0"/>
          </a:p>
          <a:p>
            <a:r>
              <a:rPr lang="en-US" dirty="0" smtClean="0"/>
              <a:t>This paper: design (!) and conduct a detailed survey of IR activities, and relate it to firm attributes</a:t>
            </a:r>
          </a:p>
          <a:p>
            <a:pPr lvl="1"/>
            <a:r>
              <a:rPr lang="en-US" dirty="0" smtClean="0"/>
              <a:t>Disaggregate into conference attendance, one-on-one meetings, global outreach, formal disclosure, media…</a:t>
            </a:r>
          </a:p>
          <a:p>
            <a:endParaRPr lang="en-US" sz="900" dirty="0"/>
          </a:p>
          <a:p>
            <a:r>
              <a:rPr lang="en-US" dirty="0" smtClean="0"/>
              <a:t>More IR associated with higher valuations</a:t>
            </a:r>
          </a:p>
          <a:p>
            <a:pPr lvl="1"/>
            <a:r>
              <a:rPr lang="en-US" dirty="0" smtClean="0"/>
              <a:t>Higher Tobin’s Q</a:t>
            </a:r>
          </a:p>
          <a:p>
            <a:pPr lvl="1"/>
            <a:r>
              <a:rPr lang="en-US" dirty="0" smtClean="0"/>
              <a:t>Greater and more accurate analyst coverage, lower cost of capital </a:t>
            </a:r>
          </a:p>
          <a:p>
            <a:pPr lvl="1"/>
            <a:endParaRPr lang="en-US" sz="700" dirty="0"/>
          </a:p>
          <a:p>
            <a:r>
              <a:rPr lang="en-US" dirty="0" smtClean="0"/>
              <a:t>Instrument for IR levels with peer IR budgets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0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26779</TotalTime>
  <Words>1052</Words>
  <Application>Microsoft Office PowerPoint</Application>
  <PresentationFormat>On-screen Show (4:3)</PresentationFormat>
  <Paragraphs>171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Discussion of  ‘The Economic Consequences of Investor Relations: A Global Perspective’</vt:lpstr>
      <vt:lpstr>In the beginning, there was θ</vt:lpstr>
      <vt:lpstr>In the beginning, there was θ</vt:lpstr>
      <vt:lpstr>The origins of θ: Firm disclosures</vt:lpstr>
      <vt:lpstr>Investor Relations, how does that work?</vt:lpstr>
      <vt:lpstr>Investor Relations, how does that work?</vt:lpstr>
      <vt:lpstr>Investor Relations, how does that work?</vt:lpstr>
      <vt:lpstr>Possible effects of IR</vt:lpstr>
      <vt:lpstr>Disentangling the effects of IR</vt:lpstr>
      <vt:lpstr>The Data</vt:lpstr>
      <vt:lpstr>Aggregation Aggravation</vt:lpstr>
      <vt:lpstr>Aggregation Utilization</vt:lpstr>
      <vt:lpstr>Aggregation Defenestration</vt:lpstr>
      <vt:lpstr>IR works, but why?</vt:lpstr>
      <vt:lpstr>IR works, but why?</vt:lpstr>
      <vt:lpstr>Identification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Solomon</dc:creator>
  <cp:lastModifiedBy>Milton Friedman</cp:lastModifiedBy>
  <cp:revision>914</cp:revision>
  <dcterms:created xsi:type="dcterms:W3CDTF">2006-10-18T02:33:47Z</dcterms:created>
  <dcterms:modified xsi:type="dcterms:W3CDTF">2015-04-23T20:37:20Z</dcterms:modified>
</cp:coreProperties>
</file>