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520" r:id="rId3"/>
    <p:sldId id="523" r:id="rId4"/>
    <p:sldId id="522" r:id="rId5"/>
    <p:sldId id="521" r:id="rId6"/>
    <p:sldId id="527" r:id="rId7"/>
    <p:sldId id="525" r:id="rId8"/>
    <p:sldId id="526" r:id="rId9"/>
    <p:sldId id="528" r:id="rId10"/>
    <p:sldId id="513" r:id="rId11"/>
    <p:sldId id="555" r:id="rId12"/>
    <p:sldId id="512" r:id="rId13"/>
    <p:sldId id="529" r:id="rId14"/>
    <p:sldId id="532" r:id="rId15"/>
    <p:sldId id="545" r:id="rId16"/>
    <p:sldId id="552" r:id="rId17"/>
    <p:sldId id="549" r:id="rId18"/>
    <p:sldId id="551" r:id="rId19"/>
    <p:sldId id="550" r:id="rId20"/>
    <p:sldId id="531" r:id="rId21"/>
    <p:sldId id="553" r:id="rId22"/>
    <p:sldId id="534" r:id="rId23"/>
    <p:sldId id="535" r:id="rId24"/>
    <p:sldId id="537" r:id="rId25"/>
    <p:sldId id="541" r:id="rId26"/>
    <p:sldId id="547" r:id="rId27"/>
    <p:sldId id="548" r:id="rId28"/>
    <p:sldId id="540" r:id="rId29"/>
    <p:sldId id="533" r:id="rId30"/>
    <p:sldId id="554" r:id="rId31"/>
    <p:sldId id="530" r:id="rId32"/>
    <p:sldId id="55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AB6"/>
    <a:srgbClr val="E3B431"/>
    <a:srgbClr val="00CC00"/>
    <a:srgbClr val="CC0000"/>
    <a:srgbClr val="EAC12A"/>
    <a:srgbClr val="E3C131"/>
    <a:srgbClr val="B22C02"/>
    <a:srgbClr val="EBD429"/>
    <a:srgbClr val="BE2F0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0929"/>
  </p:normalViewPr>
  <p:slideViewPr>
    <p:cSldViewPr>
      <p:cViewPr varScale="1">
        <p:scale>
          <a:sx n="130" d="100"/>
          <a:sy n="130" d="100"/>
        </p:scale>
        <p:origin x="1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Return Relative to Issue</a:t>
            </a:r>
            <a:r>
              <a:rPr lang="en-US" sz="1800" baseline="0" dirty="0"/>
              <a:t> Price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Return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Sheet1!$C$3:$C$11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0</c:v>
                </c:pt>
                <c:pt idx="1">
                  <c:v>42</c:v>
                </c:pt>
                <c:pt idx="2">
                  <c:v>19</c:v>
                </c:pt>
                <c:pt idx="3">
                  <c:v>6</c:v>
                </c:pt>
                <c:pt idx="4">
                  <c:v>-1</c:v>
                </c:pt>
                <c:pt idx="5">
                  <c:v>2</c:v>
                </c:pt>
                <c:pt idx="6">
                  <c:v>-5</c:v>
                </c:pt>
                <c:pt idx="7">
                  <c:v>-6</c:v>
                </c:pt>
                <c:pt idx="8">
                  <c:v>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78-4586-822E-30C4AFEAA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014480"/>
        <c:axId val="558014808"/>
      </c:scatterChart>
      <c:valAx>
        <c:axId val="5580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808"/>
        <c:crosses val="autoZero"/>
        <c:crossBetween val="midCat"/>
      </c:valAx>
      <c:valAx>
        <c:axId val="5580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Return Relative to Issue</a:t>
            </a:r>
            <a:r>
              <a:rPr lang="en-US" sz="1800" baseline="0" dirty="0"/>
              <a:t> Price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Return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Sheet1!$C$3:$C$11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0</c:v>
                </c:pt>
                <c:pt idx="1">
                  <c:v>42</c:v>
                </c:pt>
                <c:pt idx="2">
                  <c:v>19</c:v>
                </c:pt>
                <c:pt idx="3">
                  <c:v>6</c:v>
                </c:pt>
                <c:pt idx="4">
                  <c:v>-1</c:v>
                </c:pt>
                <c:pt idx="5">
                  <c:v>2</c:v>
                </c:pt>
                <c:pt idx="6">
                  <c:v>-5</c:v>
                </c:pt>
                <c:pt idx="7">
                  <c:v>-6</c:v>
                </c:pt>
                <c:pt idx="8">
                  <c:v>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5F-4AF1-98DA-1D3E82AF0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014480"/>
        <c:axId val="558014808"/>
      </c:scatterChart>
      <c:valAx>
        <c:axId val="5580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808"/>
        <c:crosses val="autoZero"/>
        <c:crossBetween val="midCat"/>
      </c:valAx>
      <c:valAx>
        <c:axId val="5580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Return Relative to Issue</a:t>
            </a:r>
            <a:r>
              <a:rPr lang="en-US" sz="1800" baseline="0" dirty="0"/>
              <a:t> Price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Return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Sheet1!$C$3:$C$11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0</c:v>
                </c:pt>
                <c:pt idx="1">
                  <c:v>42</c:v>
                </c:pt>
                <c:pt idx="2">
                  <c:v>19</c:v>
                </c:pt>
                <c:pt idx="3">
                  <c:v>6</c:v>
                </c:pt>
                <c:pt idx="4">
                  <c:v>-1</c:v>
                </c:pt>
                <c:pt idx="5">
                  <c:v>2</c:v>
                </c:pt>
                <c:pt idx="6">
                  <c:v>-5</c:v>
                </c:pt>
                <c:pt idx="7">
                  <c:v>-6</c:v>
                </c:pt>
                <c:pt idx="8">
                  <c:v>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5F-4AF1-98DA-1D3E82AF0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014480"/>
        <c:axId val="558014808"/>
      </c:scatterChart>
      <c:valAx>
        <c:axId val="5580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808"/>
        <c:crosses val="autoZero"/>
        <c:crossBetween val="midCat"/>
      </c:valAx>
      <c:valAx>
        <c:axId val="5580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Return Relative to Issue</a:t>
            </a:r>
            <a:r>
              <a:rPr lang="en-US" sz="1800" baseline="0" dirty="0"/>
              <a:t> Price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Return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Sheet1!$C$3:$C$11</c:f>
              <c:numCache>
                <c:formatCode>General</c:formatCode>
                <c:ptCount val="9"/>
                <c:pt idx="0">
                  <c:v>-1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</c:numCache>
            </c:numRef>
          </c:xVal>
          <c:yVal>
            <c:numRef>
              <c:f>Sheet1!$D$3:$D$11</c:f>
              <c:numCache>
                <c:formatCode>General</c:formatCode>
                <c:ptCount val="9"/>
                <c:pt idx="0">
                  <c:v>0</c:v>
                </c:pt>
                <c:pt idx="1">
                  <c:v>42</c:v>
                </c:pt>
                <c:pt idx="2">
                  <c:v>19</c:v>
                </c:pt>
                <c:pt idx="3">
                  <c:v>6</c:v>
                </c:pt>
                <c:pt idx="4">
                  <c:v>-1</c:v>
                </c:pt>
                <c:pt idx="5">
                  <c:v>2</c:v>
                </c:pt>
                <c:pt idx="6">
                  <c:v>-5</c:v>
                </c:pt>
                <c:pt idx="7">
                  <c:v>-6</c:v>
                </c:pt>
                <c:pt idx="8">
                  <c:v>-6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45F-4AF1-98DA-1D3E82AF0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8014480"/>
        <c:axId val="558014808"/>
      </c:scatterChart>
      <c:valAx>
        <c:axId val="5580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808"/>
        <c:crosses val="autoZero"/>
        <c:crossBetween val="midCat"/>
      </c:valAx>
      <c:valAx>
        <c:axId val="55801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014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Formal_Marshall_GoldOnCard_NoBG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79" y="228600"/>
            <a:ext cx="1841968" cy="4337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400" baseline="0"/>
            </a:lvl1pPr>
            <a:lvl2pPr>
              <a:lnSpc>
                <a:spcPct val="100000"/>
              </a:lnSpc>
              <a:spcAft>
                <a:spcPts val="800"/>
              </a:spcAft>
              <a:defRPr sz="2000" baseline="0"/>
            </a:lvl2pPr>
            <a:lvl3pPr>
              <a:lnSpc>
                <a:spcPct val="100000"/>
              </a:lnSpc>
              <a:spcAft>
                <a:spcPts val="800"/>
              </a:spcAft>
              <a:defRPr sz="1800" baseline="0"/>
            </a:lvl3pPr>
            <a:lvl4pPr>
              <a:lnSpc>
                <a:spcPct val="100000"/>
              </a:lnSpc>
              <a:spcAft>
                <a:spcPts val="800"/>
              </a:spcAft>
              <a:defRPr sz="1600" baseline="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200" y="6630281"/>
            <a:ext cx="381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aseline="0" dirty="0">
                <a:solidFill>
                  <a:schemeClr val="bg1"/>
                </a:solidFill>
                <a:latin typeface="+mn-lt"/>
              </a:rPr>
              <a:t>Solomon on </a:t>
            </a:r>
            <a:r>
              <a:rPr lang="en-US" sz="1100" baseline="0" dirty="0" err="1">
                <a:solidFill>
                  <a:schemeClr val="bg1"/>
                </a:solidFill>
                <a:latin typeface="+mn-lt"/>
              </a:rPr>
              <a:t>Anagol</a:t>
            </a:r>
            <a:r>
              <a:rPr lang="en-US" sz="1100" baseline="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100" baseline="0" dirty="0" err="1">
                <a:solidFill>
                  <a:schemeClr val="bg1"/>
                </a:solidFill>
                <a:latin typeface="+mn-lt"/>
              </a:rPr>
              <a:t>Balasubramaniam</a:t>
            </a:r>
            <a:r>
              <a:rPr lang="en-US" sz="1100" baseline="0" dirty="0">
                <a:solidFill>
                  <a:schemeClr val="bg1"/>
                </a:solidFill>
                <a:latin typeface="+mn-lt"/>
              </a:rPr>
              <a:t>, and Ramadorai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6607198"/>
            <a:ext cx="3657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100" baseline="0" dirty="0">
                <a:solidFill>
                  <a:schemeClr val="bg1"/>
                </a:solidFill>
                <a:latin typeface="+mn-lt"/>
              </a:rPr>
              <a:t>Endowment Effects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mall Use Shield_GoldOnTrans.ep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09348" y="6880"/>
            <a:ext cx="748239" cy="748239"/>
          </a:xfrm>
          <a:prstGeom prst="rect">
            <a:avLst/>
          </a:prstGeom>
        </p:spPr>
      </p:pic>
      <p:pic>
        <p:nvPicPr>
          <p:cNvPr id="11" name="Picture 10" descr="1-lineWordmark_GoldOnCard_NoBG.eps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60937" y="6632950"/>
            <a:ext cx="1822126" cy="154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534400" cy="1470025"/>
          </a:xfrm>
        </p:spPr>
        <p:txBody>
          <a:bodyPr/>
          <a:lstStyle/>
          <a:p>
            <a:pPr algn="ctr"/>
            <a:r>
              <a:rPr lang="en-US" sz="2800" dirty="0"/>
              <a:t>Discussion of </a:t>
            </a:r>
            <a:br>
              <a:rPr lang="en-US" sz="2800" dirty="0"/>
            </a:br>
            <a:r>
              <a:rPr lang="en-US" sz="2800" dirty="0"/>
              <a:t>‘Endowment Effects in the Field:</a:t>
            </a:r>
            <a:br>
              <a:rPr lang="en-US" sz="2800" dirty="0"/>
            </a:br>
            <a:r>
              <a:rPr lang="en-US" sz="2800" dirty="0"/>
              <a:t>Evidence from India’s IPO Lotteries’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620000" cy="1752600"/>
          </a:xfrm>
        </p:spPr>
        <p:txBody>
          <a:bodyPr/>
          <a:lstStyle/>
          <a:p>
            <a:r>
              <a:rPr lang="en-US" sz="2400" dirty="0"/>
              <a:t>Paper by: </a:t>
            </a:r>
            <a:br>
              <a:rPr lang="en-US" sz="2400" dirty="0"/>
            </a:br>
            <a:r>
              <a:rPr lang="en-US" sz="2400" dirty="0"/>
              <a:t>Santosh </a:t>
            </a:r>
            <a:r>
              <a:rPr lang="en-US" sz="2400" dirty="0" err="1"/>
              <a:t>Anagol</a:t>
            </a:r>
            <a:r>
              <a:rPr lang="en-US" sz="2400" dirty="0"/>
              <a:t> (Wharton)</a:t>
            </a:r>
          </a:p>
          <a:p>
            <a:r>
              <a:rPr lang="en-US" sz="2400" dirty="0" err="1"/>
              <a:t>Vimal</a:t>
            </a:r>
            <a:r>
              <a:rPr lang="en-US" sz="2400" dirty="0"/>
              <a:t> </a:t>
            </a:r>
            <a:r>
              <a:rPr lang="en-US" sz="2400" dirty="0" err="1"/>
              <a:t>Balasubramaniam</a:t>
            </a:r>
            <a:r>
              <a:rPr lang="en-US" sz="2400" dirty="0"/>
              <a:t> (Oxford)</a:t>
            </a:r>
          </a:p>
          <a:p>
            <a:r>
              <a:rPr lang="en-US" sz="2400" dirty="0"/>
              <a:t>Tarun Ramadorai (Imperial)</a:t>
            </a:r>
          </a:p>
          <a:p>
            <a:endParaRPr lang="en-US" sz="500" dirty="0"/>
          </a:p>
          <a:p>
            <a:endParaRPr lang="en-US" sz="1200" dirty="0"/>
          </a:p>
          <a:p>
            <a:r>
              <a:rPr lang="en-US" sz="2400" dirty="0"/>
              <a:t>Discussion by:</a:t>
            </a:r>
          </a:p>
          <a:p>
            <a:r>
              <a:rPr lang="en-US" sz="2400" dirty="0"/>
              <a:t>David Solomon (USC)</a:t>
            </a:r>
          </a:p>
          <a:p>
            <a:endParaRPr lang="en-US" sz="1050" dirty="0"/>
          </a:p>
          <a:p>
            <a:endParaRPr lang="en-US" sz="1050" dirty="0"/>
          </a:p>
          <a:p>
            <a:r>
              <a:rPr lang="en-US" sz="2000" dirty="0"/>
              <a:t>UC Davis Household Finance Conference, November 17</a:t>
            </a:r>
            <a:r>
              <a:rPr lang="en-US" sz="2000" baseline="30000" dirty="0"/>
              <a:t>th</a:t>
            </a:r>
            <a:r>
              <a:rPr lang="en-US" sz="2000" dirty="0"/>
              <a:t> 2016</a:t>
            </a: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66568"/>
            <a:ext cx="4494922" cy="298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39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66568"/>
            <a:ext cx="4494922" cy="298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48006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H0, Transaction Costs, Inattention, Wealth Effects, Taxes, Information Costs…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6248400" y="4038600"/>
            <a:ext cx="9525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77000" y="1496962"/>
            <a:ext cx="465006" cy="1398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240268"/>
            <a:ext cx="2505075" cy="24765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969490" y="1536291"/>
            <a:ext cx="821710" cy="1892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096000" y="1094393"/>
            <a:ext cx="1566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The Authors</a:t>
            </a:r>
          </a:p>
        </p:txBody>
      </p:sp>
    </p:spTree>
    <p:extLst>
      <p:ext uri="{BB962C8B-B14F-4D97-AF65-F5344CB8AC3E}">
        <p14:creationId xmlns:p14="http://schemas.microsoft.com/office/powerpoint/2010/main" val="124157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66568"/>
            <a:ext cx="4494922" cy="2981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15000" y="4800600"/>
            <a:ext cx="297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H0, Transaction Costs, Inattention, Wealth Effects, Taxes, Information Costs…</a:t>
            </a: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H="1" flipV="1">
            <a:off x="6248400" y="4038600"/>
            <a:ext cx="9525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96000" y="1094393"/>
            <a:ext cx="1566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The Authors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77000" y="1496962"/>
            <a:ext cx="465006" cy="1398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037772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240268"/>
            <a:ext cx="2505075" cy="2476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969490" y="1536291"/>
            <a:ext cx="821710" cy="18927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0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KK&amp;T(1990), but not quite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$64,000 Question:                   =                   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133549"/>
            <a:ext cx="1266676" cy="126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95399"/>
            <a:ext cx="126682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6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Almost KK&amp;T(1990), but not quite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029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$64,000 Question:                   =                   ?</a:t>
            </a:r>
          </a:p>
          <a:p>
            <a:endParaRPr lang="en-US" dirty="0"/>
          </a:p>
          <a:p>
            <a:r>
              <a:rPr lang="en-US" dirty="0"/>
              <a:t>Three (not wholly ruled out) differences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          is consumed, but              is traded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          (Before IPO)  ≠               (After IPO) 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  Everyone preferred             to cash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1133549"/>
            <a:ext cx="1266676" cy="126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295399"/>
            <a:ext cx="126682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84" y="4522281"/>
            <a:ext cx="857346" cy="638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522282"/>
            <a:ext cx="857346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44" y="3624072"/>
            <a:ext cx="809625" cy="809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0" y="3624072"/>
            <a:ext cx="857346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27" y="5341835"/>
            <a:ext cx="85734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4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        is consumed, but          is traded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287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46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        is consumed, but          is traded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Mug valued as a consumption item</a:t>
            </a:r>
          </a:p>
          <a:p>
            <a:pPr lvl="1"/>
            <a:r>
              <a:rPr lang="en-US" dirty="0"/>
              <a:t>WTP/WTA reflects owners estimate of the intrinsic utility of using the mug, which is fairly stable</a:t>
            </a:r>
          </a:p>
          <a:p>
            <a:endParaRPr lang="en-US" sz="800" dirty="0"/>
          </a:p>
          <a:p>
            <a:r>
              <a:rPr lang="en-US" dirty="0"/>
              <a:t>IPO valued only for its ability to generate returns</a:t>
            </a:r>
          </a:p>
          <a:p>
            <a:pPr lvl="1"/>
            <a:r>
              <a:rPr lang="en-US" dirty="0"/>
              <a:t>Shares mostly a means to generating future dollars</a:t>
            </a:r>
          </a:p>
          <a:p>
            <a:pPr lvl="1"/>
            <a:r>
              <a:rPr lang="en-US" dirty="0"/>
              <a:t>A higher WTP is either a belief in more future dollars, or utility over distributions of dollars</a:t>
            </a:r>
          </a:p>
          <a:p>
            <a:endParaRPr lang="en-US" sz="800" dirty="0"/>
          </a:p>
          <a:p>
            <a:r>
              <a:rPr lang="en-US" dirty="0"/>
              <a:t>If there is an endowment effect for IPOs, is ownership affecting preferences (as in KKT) or beliefs?</a:t>
            </a:r>
          </a:p>
          <a:p>
            <a:pPr lvl="1"/>
            <a:r>
              <a:rPr lang="en-US" dirty="0"/>
              <a:t>If beliefs, are these actually the same phenomenon?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287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7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        is consumed, but          is traded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If an IPO is merely a claim to future dollars, should we expect an endowment effect?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2878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1981200"/>
            <a:ext cx="6191250" cy="12001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0" y="2209800"/>
            <a:ext cx="2819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1600" y="2438400"/>
            <a:ext cx="6019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71600" y="2667000"/>
            <a:ext cx="1257301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10400" y="3124200"/>
            <a:ext cx="466725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        is consumed, but          is traded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If an IPO is merely a claim to future dollars, should we expect an endowment effect?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vs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2878"/>
            <a:ext cx="6858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5" y="1981200"/>
            <a:ext cx="6191250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024773"/>
            <a:ext cx="6238875" cy="23241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10200" y="4953000"/>
            <a:ext cx="20669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5181600"/>
            <a:ext cx="602932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47800" y="5410200"/>
            <a:ext cx="5562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010400" y="3124200"/>
            <a:ext cx="466725" cy="57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1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#1.         is consumed, but          is traded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An IPO has both aspects</a:t>
            </a:r>
          </a:p>
          <a:p>
            <a:pPr lvl="1"/>
            <a:r>
              <a:rPr lang="en-US" dirty="0"/>
              <a:t>Unlike a pure gamble, it can be sold on the market for a fixed and known price, like a dollar bill</a:t>
            </a:r>
          </a:p>
          <a:p>
            <a:pPr lvl="1"/>
            <a:r>
              <a:rPr lang="en-US" dirty="0"/>
              <a:t>Unlike a dollar bill, it is likely to fluctuate in value over time</a:t>
            </a:r>
          </a:p>
          <a:p>
            <a:pPr lvl="1"/>
            <a:endParaRPr lang="en-US" sz="800" dirty="0"/>
          </a:p>
          <a:p>
            <a:r>
              <a:rPr lang="en-US" dirty="0"/>
              <a:t>One interpretation: expected volatility should matter</a:t>
            </a:r>
          </a:p>
          <a:p>
            <a:endParaRPr lang="en-US" sz="800" dirty="0"/>
          </a:p>
          <a:p>
            <a:r>
              <a:rPr lang="en-US" dirty="0"/>
              <a:t>Useful comparison: List (2003) </a:t>
            </a:r>
            <a:r>
              <a:rPr lang="en-US" i="1" dirty="0"/>
              <a:t>doesn’t </a:t>
            </a:r>
            <a:r>
              <a:rPr lang="en-US" dirty="0"/>
              <a:t>find an endowment effect for experts trading sports cards</a:t>
            </a:r>
          </a:p>
          <a:p>
            <a:pPr lvl="1"/>
            <a:r>
              <a:rPr lang="en-US" dirty="0"/>
              <a:t>Is this because these have stable prices (so are like a dollar bill) whereas IPOs are volatile (and so are like a gamble)?</a:t>
            </a:r>
          </a:p>
          <a:p>
            <a:pPr lvl="1"/>
            <a:r>
              <a:rPr lang="en-US" dirty="0"/>
              <a:t>Would be interesting to discuss this, and other differences with List (2003): why might the results be different here?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3287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8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52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03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3000519" y="1219200"/>
          <a:ext cx="607685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469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55112"/>
              </p:ext>
            </p:extLst>
          </p:nvPr>
        </p:nvGraphicFramePr>
        <p:xfrm>
          <a:off x="3000519" y="1219200"/>
          <a:ext cx="607685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352819" y="4267200"/>
            <a:ext cx="12954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3546264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is what you get if you win the lottery</a:t>
            </a:r>
          </a:p>
        </p:txBody>
      </p:sp>
    </p:spTree>
    <p:extLst>
      <p:ext uri="{BB962C8B-B14F-4D97-AF65-F5344CB8AC3E}">
        <p14:creationId xmlns:p14="http://schemas.microsoft.com/office/powerpoint/2010/main" val="3165612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000519" y="1219200"/>
          <a:ext cx="607685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000519" y="1841331"/>
            <a:ext cx="12954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5240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is what you get if you lose the lottery and buy afterwards</a:t>
            </a:r>
          </a:p>
        </p:txBody>
      </p:sp>
    </p:spTree>
    <p:extLst>
      <p:ext uri="{BB962C8B-B14F-4D97-AF65-F5344CB8AC3E}">
        <p14:creationId xmlns:p14="http://schemas.microsoft.com/office/powerpoint/2010/main" val="464809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3000519" y="1219200"/>
          <a:ext cx="6076854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2972" y="1752600"/>
            <a:ext cx="2457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This pattern has been known for a </a:t>
            </a:r>
            <a:r>
              <a:rPr lang="en-US" sz="2000" i="1" dirty="0">
                <a:latin typeface="+mj-lt"/>
              </a:rPr>
              <a:t>long time</a:t>
            </a:r>
          </a:p>
          <a:p>
            <a:r>
              <a:rPr lang="en-US" sz="2000" dirty="0">
                <a:latin typeface="+mj-lt"/>
              </a:rPr>
              <a:t>e.g. Ritter (1991)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Was definitely common knowledge by the start of the sample in 2007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Talk about this!</a:t>
            </a:r>
          </a:p>
          <a:p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68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Seems likely that many, if not most, investors are buying mostly for the listing return</a:t>
            </a:r>
          </a:p>
          <a:p>
            <a:pPr lvl="1"/>
            <a:r>
              <a:rPr lang="en-US" dirty="0"/>
              <a:t>30% of investors have sold within the first day!</a:t>
            </a:r>
          </a:p>
          <a:p>
            <a:endParaRPr lang="en-US" sz="800" dirty="0"/>
          </a:p>
          <a:p>
            <a:r>
              <a:rPr lang="en-US" dirty="0"/>
              <a:t>Pre-IPO share and post-IPO share are </a:t>
            </a:r>
            <a:r>
              <a:rPr lang="en-US" i="1" dirty="0"/>
              <a:t>totally different</a:t>
            </a:r>
          </a:p>
          <a:p>
            <a:pPr lvl="1"/>
            <a:r>
              <a:rPr lang="en-US" dirty="0"/>
              <a:t>Not just a difference in wealth between the groups</a:t>
            </a:r>
          </a:p>
          <a:p>
            <a:pPr lvl="1"/>
            <a:r>
              <a:rPr lang="en-US" dirty="0"/>
              <a:t>Losers’ WTP (pre-IPO) ?&gt;&gt; Losers WTP (post-IPO)</a:t>
            </a:r>
          </a:p>
          <a:p>
            <a:pPr lvl="1"/>
            <a:r>
              <a:rPr lang="en-US" dirty="0"/>
              <a:t>Doesn’t make sense to talk about the fact that losers who were disappointed can purchase the stock afterwards</a:t>
            </a:r>
          </a:p>
          <a:p>
            <a:endParaRPr lang="en-US" sz="800" dirty="0"/>
          </a:p>
          <a:p>
            <a:r>
              <a:rPr lang="en-US" dirty="0"/>
              <a:t>What exactly is the puzzle to be explained?</a:t>
            </a:r>
          </a:p>
          <a:p>
            <a:pPr lvl="1"/>
            <a:r>
              <a:rPr lang="en-US" dirty="0"/>
              <a:t>After 1 day, 70% of winners still hold the stock</a:t>
            </a:r>
          </a:p>
          <a:p>
            <a:pPr lvl="1"/>
            <a:r>
              <a:rPr lang="en-US" dirty="0"/>
              <a:t>After 1 day, 0.007% of losers hold the stock</a:t>
            </a:r>
          </a:p>
        </p:txBody>
      </p:sp>
    </p:spTree>
    <p:extLst>
      <p:ext uri="{BB962C8B-B14F-4D97-AF65-F5344CB8AC3E}">
        <p14:creationId xmlns:p14="http://schemas.microsoft.com/office/powerpoint/2010/main" val="110324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Seems likely that many, if not most, investors are buying mostly for the listing return</a:t>
            </a:r>
          </a:p>
          <a:p>
            <a:pPr lvl="1"/>
            <a:r>
              <a:rPr lang="en-US" dirty="0"/>
              <a:t>30% of investors have sold within the first day!</a:t>
            </a:r>
          </a:p>
          <a:p>
            <a:endParaRPr lang="en-US" sz="800" dirty="0"/>
          </a:p>
          <a:p>
            <a:r>
              <a:rPr lang="en-US" dirty="0"/>
              <a:t>Pre-IPO share and post-IPO share are </a:t>
            </a:r>
            <a:r>
              <a:rPr lang="en-US" i="1" dirty="0"/>
              <a:t>totally different</a:t>
            </a:r>
          </a:p>
          <a:p>
            <a:pPr lvl="1"/>
            <a:r>
              <a:rPr lang="en-US" dirty="0"/>
              <a:t>Not just a difference in wealth between the groups</a:t>
            </a:r>
          </a:p>
          <a:p>
            <a:pPr lvl="1"/>
            <a:r>
              <a:rPr lang="en-US" dirty="0"/>
              <a:t>Losers’ WTP (pre-IPO) ?&gt;&gt; Losers WTP (post-IPO)</a:t>
            </a:r>
          </a:p>
          <a:p>
            <a:pPr lvl="1"/>
            <a:r>
              <a:rPr lang="en-US" dirty="0"/>
              <a:t>Doesn’t make sense to talk about the fact that losers who were disappointed can purchase the stock afterwards</a:t>
            </a:r>
          </a:p>
          <a:p>
            <a:endParaRPr lang="en-US" sz="800" dirty="0"/>
          </a:p>
          <a:p>
            <a:r>
              <a:rPr lang="en-US" dirty="0"/>
              <a:t>What exactly is the puzzle to be explained?</a:t>
            </a:r>
          </a:p>
          <a:p>
            <a:pPr lvl="1"/>
            <a:r>
              <a:rPr lang="en-US" dirty="0"/>
              <a:t>After 1 day, 70% of winners still hold the stock</a:t>
            </a:r>
          </a:p>
          <a:p>
            <a:pPr lvl="1"/>
            <a:r>
              <a:rPr lang="en-US" dirty="0"/>
              <a:t>After 1 day, 0.007% of losers hold the stock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5867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Not a puzzle at all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248400" y="6297543"/>
            <a:ext cx="9906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r>
              <a:rPr lang="en-US" dirty="0"/>
              <a:t>Seems likely that many, if not most, investors are buying mostly for the listing return</a:t>
            </a:r>
          </a:p>
          <a:p>
            <a:pPr lvl="1"/>
            <a:r>
              <a:rPr lang="en-US" dirty="0"/>
              <a:t>30% of investors have sold within the first day!</a:t>
            </a:r>
          </a:p>
          <a:p>
            <a:endParaRPr lang="en-US" sz="800" dirty="0"/>
          </a:p>
          <a:p>
            <a:r>
              <a:rPr lang="en-US" dirty="0"/>
              <a:t>Pre-IPO share and post-IPO share are </a:t>
            </a:r>
            <a:r>
              <a:rPr lang="en-US" i="1" dirty="0"/>
              <a:t>totally different</a:t>
            </a:r>
          </a:p>
          <a:p>
            <a:pPr lvl="1"/>
            <a:r>
              <a:rPr lang="en-US" dirty="0"/>
              <a:t>Not just a difference in wealth between the groups</a:t>
            </a:r>
          </a:p>
          <a:p>
            <a:pPr lvl="1"/>
            <a:r>
              <a:rPr lang="en-US" dirty="0"/>
              <a:t>Losers’ WTP (pre-IPO) ?&gt;&gt; Losers WTP (post-IPO)</a:t>
            </a:r>
          </a:p>
          <a:p>
            <a:pPr lvl="1"/>
            <a:r>
              <a:rPr lang="en-US" dirty="0"/>
              <a:t>Doesn’t make sense to talk about the fact that losers who were disappointed can purchase the stock afterwards</a:t>
            </a:r>
          </a:p>
          <a:p>
            <a:endParaRPr lang="en-US" sz="800" dirty="0"/>
          </a:p>
          <a:p>
            <a:r>
              <a:rPr lang="en-US" dirty="0"/>
              <a:t>What exactly is the puzzle to be explained?</a:t>
            </a:r>
          </a:p>
          <a:p>
            <a:pPr lvl="1"/>
            <a:r>
              <a:rPr lang="en-US" dirty="0"/>
              <a:t>After 1 day, 70% of winners still hold the stock</a:t>
            </a:r>
          </a:p>
          <a:p>
            <a:pPr lvl="1"/>
            <a:r>
              <a:rPr lang="en-US" dirty="0"/>
              <a:t>After 1 day, 0.007% of losers hold the stock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5700" y="5486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Really puzzling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15100" y="5842783"/>
            <a:ext cx="990600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52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#2.          (Before trade)  ≠          (After trade)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3169"/>
            <a:ext cx="857346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7625"/>
            <a:ext cx="857346" cy="63817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029200"/>
          </a:xfrm>
        </p:spPr>
        <p:txBody>
          <a:bodyPr/>
          <a:lstStyle/>
          <a:p>
            <a:r>
              <a:rPr lang="en-US" dirty="0"/>
              <a:t>Not thinking of this as an IPO paper misses the opportunity to make a big contribution</a:t>
            </a:r>
          </a:p>
          <a:p>
            <a:endParaRPr lang="en-US" sz="1100" dirty="0"/>
          </a:p>
          <a:p>
            <a:r>
              <a:rPr lang="en-US" dirty="0"/>
              <a:t>Alternative title: </a:t>
            </a:r>
            <a:br>
              <a:rPr lang="en-US" dirty="0"/>
            </a:br>
            <a:r>
              <a:rPr lang="en-US" i="1" dirty="0"/>
              <a:t>“Why Do Investors Keep Holding IPO Shares After Listing Despite Their Horrible Expected Returns?”</a:t>
            </a:r>
            <a:br>
              <a:rPr lang="en-US" i="1" dirty="0"/>
            </a:br>
            <a:endParaRPr lang="en-US" sz="1100" i="1" dirty="0"/>
          </a:p>
          <a:p>
            <a:r>
              <a:rPr lang="en-US" dirty="0"/>
              <a:t>Endowment effect gives an answer, I don’t know of better ones (BUT I’m not an IPO guy)</a:t>
            </a:r>
          </a:p>
          <a:p>
            <a:pPr lvl="1"/>
            <a:r>
              <a:rPr lang="en-US" dirty="0"/>
              <a:t>Would be useful to think about what other implications the endowment effect has for future returns</a:t>
            </a:r>
          </a:p>
          <a:p>
            <a:pPr lvl="1"/>
            <a:r>
              <a:rPr lang="en-US" dirty="0"/>
              <a:t>Do future returns depend on the fraction of IPO investors who still hold the stock?</a:t>
            </a:r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132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#3. Everyone preferred             to cash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00012"/>
            <a:ext cx="85734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61" y="2961968"/>
            <a:ext cx="3810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1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30" y="2961968"/>
            <a:ext cx="3810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61968"/>
            <a:ext cx="381000" cy="381000"/>
          </a:xfrm>
          <a:prstGeom prst="rect">
            <a:avLst/>
          </a:prstGeom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961968"/>
            <a:ext cx="381000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2626" y="401131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Step 1: </a:t>
            </a:r>
          </a:p>
          <a:p>
            <a:pPr algn="ctr"/>
            <a:r>
              <a:rPr lang="en-US" dirty="0">
                <a:latin typeface="+mn-lt"/>
              </a:rPr>
              <a:t>Randomly Endow Item</a:t>
            </a:r>
          </a:p>
        </p:txBody>
      </p:sp>
    </p:spTree>
    <p:extLst>
      <p:ext uri="{BB962C8B-B14F-4D97-AF65-F5344CB8AC3E}">
        <p14:creationId xmlns:p14="http://schemas.microsoft.com/office/powerpoint/2010/main" val="640738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#3. Everyone preferred             to cash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696200" cy="5029200"/>
          </a:xfrm>
        </p:spPr>
        <p:txBody>
          <a:bodyPr/>
          <a:lstStyle/>
          <a:p>
            <a:r>
              <a:rPr lang="en-US" dirty="0"/>
              <a:t>KKT: getting endowed with mug or pen equally good ex ante, so no avg difference in disappointment</a:t>
            </a:r>
            <a:br>
              <a:rPr lang="en-US" dirty="0"/>
            </a:br>
            <a:endParaRPr lang="en-US" sz="800" dirty="0"/>
          </a:p>
          <a:p>
            <a:r>
              <a:rPr lang="en-US" dirty="0"/>
              <a:t>ABR: Everyone who lost lottery is disappointed</a:t>
            </a:r>
          </a:p>
          <a:p>
            <a:endParaRPr lang="en-US" sz="800" dirty="0"/>
          </a:p>
          <a:p>
            <a:r>
              <a:rPr lang="en-US" dirty="0"/>
              <a:t>Sour Grapes: Having expressed a desire</a:t>
            </a:r>
            <a:br>
              <a:rPr lang="en-US" dirty="0"/>
            </a:br>
            <a:r>
              <a:rPr lang="en-US" dirty="0"/>
              <a:t>for a good and finding it unattainable, </a:t>
            </a:r>
            <a:br>
              <a:rPr lang="en-US" dirty="0"/>
            </a:br>
            <a:r>
              <a:rPr lang="en-US" dirty="0"/>
              <a:t>convince yourself it was undesirable</a:t>
            </a:r>
          </a:p>
          <a:p>
            <a:pPr lvl="1"/>
            <a:r>
              <a:rPr lang="en-US" dirty="0"/>
              <a:t>Related: Buying the stock might make you </a:t>
            </a:r>
            <a:br>
              <a:rPr lang="en-US" dirty="0"/>
            </a:br>
            <a:r>
              <a:rPr lang="en-US" dirty="0"/>
              <a:t>focus on the lost gains on day 1</a:t>
            </a:r>
          </a:p>
          <a:p>
            <a:pPr lvl="1"/>
            <a:endParaRPr lang="en-US" sz="600" dirty="0"/>
          </a:p>
          <a:p>
            <a:r>
              <a:rPr lang="en-US" dirty="0"/>
              <a:t>Paper finds WTA&gt;WTP, but is this:</a:t>
            </a:r>
          </a:p>
          <a:p>
            <a:pPr lvl="1"/>
            <a:r>
              <a:rPr lang="en-US" dirty="0"/>
              <a:t>WTA ↑, as under endowment effect</a:t>
            </a:r>
          </a:p>
          <a:p>
            <a:pPr lvl="1"/>
            <a:r>
              <a:rPr lang="en-US" dirty="0"/>
              <a:t>WTP ↓, as under sour grapes effect </a:t>
            </a:r>
          </a:p>
        </p:txBody>
      </p:sp>
      <p:pic>
        <p:nvPicPr>
          <p:cNvPr id="7172" name="Picture 4" descr="Image result for sour grapes aesop f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2479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00012"/>
            <a:ext cx="857346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2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 Grapes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543800" cy="5029200"/>
          </a:xfrm>
        </p:spPr>
        <p:txBody>
          <a:bodyPr/>
          <a:lstStyle/>
          <a:p>
            <a:r>
              <a:rPr lang="en-US" dirty="0"/>
              <a:t>Argument #1: Losers more likely to buy IPO than a matched stock</a:t>
            </a:r>
          </a:p>
          <a:p>
            <a:pPr lvl="1"/>
            <a:r>
              <a:rPr lang="en-US" dirty="0"/>
              <a:t>But sour grapes just says that WTP goes down, not that it ends up </a:t>
            </a:r>
            <a:r>
              <a:rPr lang="en-US" i="1" dirty="0"/>
              <a:t>low. </a:t>
            </a:r>
          </a:p>
          <a:p>
            <a:pPr lvl="1"/>
            <a:r>
              <a:rPr lang="en-US" dirty="0"/>
              <a:t>We know that WTP for IPO was initially higher than for the matched stock, since they chose to buy it</a:t>
            </a:r>
          </a:p>
          <a:p>
            <a:pPr lvl="1"/>
            <a:endParaRPr lang="en-US" i="1" dirty="0"/>
          </a:p>
          <a:p>
            <a:r>
              <a:rPr lang="en-US" dirty="0"/>
              <a:t>Argument #2: Losers don’t avoid future IPOs</a:t>
            </a:r>
          </a:p>
          <a:p>
            <a:pPr lvl="1"/>
            <a:r>
              <a:rPr lang="en-US" dirty="0"/>
              <a:t>But the Fox only decides that </a:t>
            </a:r>
            <a:r>
              <a:rPr lang="en-US" i="1" dirty="0"/>
              <a:t>these </a:t>
            </a:r>
            <a:r>
              <a:rPr lang="en-US" dirty="0"/>
              <a:t>grapes are sour, not that </a:t>
            </a:r>
            <a:r>
              <a:rPr lang="en-US" i="1" dirty="0"/>
              <a:t>all </a:t>
            </a:r>
            <a:r>
              <a:rPr lang="en-US" dirty="0"/>
              <a:t>grapes are sour</a:t>
            </a:r>
          </a:p>
          <a:p>
            <a:pPr lvl="1"/>
            <a:endParaRPr lang="en-US" dirty="0"/>
          </a:p>
          <a:p>
            <a:r>
              <a:rPr lang="en-US" dirty="0"/>
              <a:t>Bottom line: Can’t rule this out</a:t>
            </a:r>
          </a:p>
        </p:txBody>
      </p:sp>
    </p:spTree>
    <p:extLst>
      <p:ext uri="{BB962C8B-B14F-4D97-AF65-F5344CB8AC3E}">
        <p14:creationId xmlns:p14="http://schemas.microsoft.com/office/powerpoint/2010/main" val="371153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543800" cy="5029200"/>
          </a:xfrm>
        </p:spPr>
        <p:txBody>
          <a:bodyPr/>
          <a:lstStyle/>
          <a:p>
            <a:r>
              <a:rPr lang="en-US" dirty="0"/>
              <a:t>Great paper!</a:t>
            </a:r>
          </a:p>
          <a:p>
            <a:endParaRPr lang="en-US" dirty="0"/>
          </a:p>
          <a:p>
            <a:r>
              <a:rPr lang="en-US" dirty="0"/>
              <a:t>Really interesting results, shows importance of endowment effect in high-stakes, real-world setting</a:t>
            </a:r>
          </a:p>
          <a:p>
            <a:endParaRPr lang="en-US" dirty="0"/>
          </a:p>
          <a:p>
            <a:r>
              <a:rPr lang="en-US" dirty="0"/>
              <a:t>More focus on IPO and returns aspect would make the interpretation clearer, and could expand the contribution</a:t>
            </a:r>
          </a:p>
        </p:txBody>
      </p:sp>
    </p:spTree>
    <p:extLst>
      <p:ext uri="{BB962C8B-B14F-4D97-AF65-F5344CB8AC3E}">
        <p14:creationId xmlns:p14="http://schemas.microsoft.com/office/powerpoint/2010/main" val="39804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61" y="2961968"/>
            <a:ext cx="3810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1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30" y="2961968"/>
            <a:ext cx="3810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61968"/>
            <a:ext cx="381000" cy="381000"/>
          </a:xfrm>
          <a:prstGeom prst="rect">
            <a:avLst/>
          </a:prstGeom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961968"/>
            <a:ext cx="381000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4048" y="1388287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WTA=$7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12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73248" y="1388287"/>
            <a:ext cx="11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WTA=$4.50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42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30655" y="1388287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WTA=$2</a:t>
            </a:r>
            <a:endParaRPr lang="en-US" dirty="0">
              <a:latin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11655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56772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WTP=$6</a:t>
            </a:r>
            <a:endParaRPr lang="en-US" dirty="0"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13972" y="1735149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75972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WTP=$3</a:t>
            </a:r>
            <a:endParaRPr lang="en-US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854848" y="1735149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33379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WTP=$5</a:t>
            </a:r>
            <a:endParaRPr lang="en-US" dirty="0"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3788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382626" y="40113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+mn-lt"/>
              </a:rPr>
              <a:t>Step 2: </a:t>
            </a:r>
          </a:p>
          <a:p>
            <a:pPr algn="ctr"/>
            <a:r>
              <a:rPr lang="en-US" dirty="0">
                <a:latin typeface="+mn-lt"/>
              </a:rPr>
              <a:t>Record Willingness to Pay</a:t>
            </a:r>
          </a:p>
          <a:p>
            <a:pPr algn="ctr"/>
            <a:r>
              <a:rPr lang="en-US" dirty="0">
                <a:latin typeface="+mn-lt"/>
              </a:rPr>
              <a:t>&amp; Willingness to Accept</a:t>
            </a:r>
          </a:p>
        </p:txBody>
      </p:sp>
    </p:spTree>
    <p:extLst>
      <p:ext uri="{BB962C8B-B14F-4D97-AF65-F5344CB8AC3E}">
        <p14:creationId xmlns:p14="http://schemas.microsoft.com/office/powerpoint/2010/main" val="372098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08" y="3342968"/>
            <a:ext cx="3810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1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30" y="2961968"/>
            <a:ext cx="3810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61968"/>
            <a:ext cx="381000" cy="381000"/>
          </a:xfrm>
          <a:prstGeom prst="rect">
            <a:avLst/>
          </a:prstGeom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961968"/>
            <a:ext cx="381000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454048" y="1388287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WTA=$7</a:t>
            </a:r>
            <a:endParaRPr lang="en-US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12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73248" y="1388287"/>
            <a:ext cx="11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WTA=$4.50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0542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230655" y="1388287"/>
            <a:ext cx="873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WTA=$2</a:t>
            </a:r>
            <a:endParaRPr lang="en-US" dirty="0">
              <a:latin typeface="+mn-l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11655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156772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WTP=$6</a:t>
            </a:r>
            <a:endParaRPr lang="en-US" dirty="0">
              <a:latin typeface="+mn-lt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613972" y="1735149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375972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WTP=$3</a:t>
            </a:r>
            <a:endParaRPr lang="en-US" dirty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854848" y="1735149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933379" y="1427372"/>
            <a:ext cx="8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WTP=$5</a:t>
            </a:r>
            <a:endParaRPr lang="en-US" dirty="0">
              <a:latin typeface="+mn-lt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378848" y="1696064"/>
            <a:ext cx="0" cy="4571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rved Down Arrow 8"/>
          <p:cNvSpPr/>
          <p:nvPr/>
        </p:nvSpPr>
        <p:spPr>
          <a:xfrm flipH="1">
            <a:off x="3611655" y="970173"/>
            <a:ext cx="1988507" cy="381000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2" name="Picture 4" descr="Image result for image cash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67" y="1107595"/>
            <a:ext cx="356286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rved Down Arrow 54"/>
          <p:cNvSpPr/>
          <p:nvPr/>
        </p:nvSpPr>
        <p:spPr>
          <a:xfrm flipV="1">
            <a:off x="3611655" y="3423886"/>
            <a:ext cx="2160627" cy="390069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40999" y="4078855"/>
            <a:ext cx="4366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Step 3: </a:t>
            </a:r>
          </a:p>
          <a:p>
            <a:pPr algn="ctr"/>
            <a:r>
              <a:rPr lang="en-US" dirty="0">
                <a:latin typeface="+mn-lt"/>
              </a:rPr>
              <a:t>Trade at Market Clearing Price</a:t>
            </a:r>
          </a:p>
        </p:txBody>
      </p:sp>
    </p:spTree>
    <p:extLst>
      <p:ext uri="{BB962C8B-B14F-4D97-AF65-F5344CB8AC3E}">
        <p14:creationId xmlns:p14="http://schemas.microsoft.com/office/powerpoint/2010/main" val="5020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61" y="2961968"/>
            <a:ext cx="3810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461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30" y="2961968"/>
            <a:ext cx="3810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61968"/>
            <a:ext cx="381000" cy="381000"/>
          </a:xfrm>
          <a:prstGeom prst="rect">
            <a:avLst/>
          </a:prstGeom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961968"/>
            <a:ext cx="381000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1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439" y="2961968"/>
            <a:ext cx="381000" cy="381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39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01" y="2961968"/>
            <a:ext cx="381000" cy="381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598" y="2961968"/>
            <a:ext cx="381000" cy="381000"/>
          </a:xfrm>
          <a:prstGeom prst="rect">
            <a:avLst/>
          </a:prstGeom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08" y="2961968"/>
            <a:ext cx="381000" cy="381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17755" y="3733800"/>
            <a:ext cx="79166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H0: The Coase Theorem</a:t>
            </a: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When individuals can bargain and transact at no cost, resource allocation should be independent of initial property rights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WTA=WTP on average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P(Hold Mug at end | Endowed) = </a:t>
            </a:r>
            <a:r>
              <a:rPr lang="da-DK" sz="2000" dirty="0">
                <a:latin typeface="+mn-lt"/>
              </a:rPr>
              <a:t>P(Hold Mug at end | Not Endowed)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8949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Kahneman, </a:t>
            </a:r>
            <a:r>
              <a:rPr lang="en-US" dirty="0" err="1"/>
              <a:t>Knetsch</a:t>
            </a:r>
            <a:r>
              <a:rPr lang="en-US" dirty="0"/>
              <a:t> &amp; Thaler (1990)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439" y="2961968"/>
            <a:ext cx="381000" cy="381000"/>
          </a:xfrm>
          <a:prstGeom prst="rect">
            <a:avLst/>
          </a:prstGeom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17755" y="3733800"/>
            <a:ext cx="7916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H1: The Endowment Effect</a:t>
            </a: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Individuals who (randomly) receive a good will value it more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-&gt; Initial allocations matter!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WTA&gt;WTP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Actual # of Trades = 0.2 * Predicted # of Trades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623" y="2961968"/>
            <a:ext cx="381000" cy="3810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61" y="2961968"/>
            <a:ext cx="381000" cy="3810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730" y="2961968"/>
            <a:ext cx="381000" cy="3810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111" y="2961968"/>
            <a:ext cx="381000" cy="381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267" y="2961968"/>
            <a:ext cx="381000" cy="381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267" y="2961968"/>
            <a:ext cx="381000" cy="3810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61968"/>
            <a:ext cx="381000" cy="3810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961968"/>
            <a:ext cx="381000" cy="3810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61968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Paper</a:t>
            </a:r>
          </a:p>
        </p:txBody>
      </p:sp>
      <p:pic>
        <p:nvPicPr>
          <p:cNvPr id="10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1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17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7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18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59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48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54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7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19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032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44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95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image styliz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01" y="2209800"/>
            <a:ext cx="272028" cy="70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717755" y="3733800"/>
            <a:ext cx="79166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The Endowment Effect in the Field</a:t>
            </a:r>
          </a:p>
          <a:p>
            <a:endParaRPr lang="en-US" sz="18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Randomly winning an IPO lottery results in investors being much more likely to hold the share after trading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Really neat finding!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>
                <a:latin typeface="+mn-lt"/>
              </a:rPr>
              <a:t>Bazillions of robustness checks</a:t>
            </a:r>
          </a:p>
          <a:p>
            <a:endParaRPr lang="en-US" sz="20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55" y="2942303"/>
            <a:ext cx="328883" cy="24480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61" y="2946562"/>
            <a:ext cx="328883" cy="24480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1" y="2942303"/>
            <a:ext cx="328883" cy="24480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576" y="2937729"/>
            <a:ext cx="328883" cy="2448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05" y="2937729"/>
            <a:ext cx="328883" cy="24480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750" y="2946562"/>
            <a:ext cx="328883" cy="24480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42" y="2946562"/>
            <a:ext cx="328883" cy="24480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34" y="2937729"/>
            <a:ext cx="328883" cy="2448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048" y="2937729"/>
            <a:ext cx="328883" cy="24480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694" y="2937729"/>
            <a:ext cx="328883" cy="2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203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27094</TotalTime>
  <Words>1273</Words>
  <Application>Microsoft Office PowerPoint</Application>
  <PresentationFormat>On-screen Show (4:3)</PresentationFormat>
  <Paragraphs>207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Default Design</vt:lpstr>
      <vt:lpstr>Discussion of  ‘Endowment Effects in the Field: Evidence from India’s IPO Lotteries’</vt:lpstr>
      <vt:lpstr>Kahneman, Knetsch &amp; Thaler (1990)</vt:lpstr>
      <vt:lpstr>Kahneman, Knetsch &amp; Thaler (1990)</vt:lpstr>
      <vt:lpstr>Kahneman, Knetsch &amp; Thaler (1990)</vt:lpstr>
      <vt:lpstr>Kahneman, Knetsch &amp; Thaler (1990)</vt:lpstr>
      <vt:lpstr>Kahneman, Knetsch &amp; Thaler (1990)</vt:lpstr>
      <vt:lpstr>Kahneman, Knetsch &amp; Thaler (1990)</vt:lpstr>
      <vt:lpstr>Kahneman, Knetsch &amp; Thaler (1990)</vt:lpstr>
      <vt:lpstr>This Paper</vt:lpstr>
      <vt:lpstr>This Paper</vt:lpstr>
      <vt:lpstr>This Paper</vt:lpstr>
      <vt:lpstr>This Paper</vt:lpstr>
      <vt:lpstr>Almost KK&amp;T(1990), but not quite</vt:lpstr>
      <vt:lpstr>Almost KK&amp;T(1990), but not quite</vt:lpstr>
      <vt:lpstr>#1.         is consumed, but          is traded</vt:lpstr>
      <vt:lpstr>#1.         is consumed, but          is traded</vt:lpstr>
      <vt:lpstr>#1.         is consumed, but          is traded</vt:lpstr>
      <vt:lpstr>#1.         is consumed, but          is traded</vt:lpstr>
      <vt:lpstr>#1.         is consumed, but          is traded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#2.          (Before trade)  ≠          (After trade) </vt:lpstr>
      <vt:lpstr>#3. Everyone preferred             to cash</vt:lpstr>
      <vt:lpstr>#3. Everyone preferred             to cash</vt:lpstr>
      <vt:lpstr>Sour Grapes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976</cp:revision>
  <dcterms:created xsi:type="dcterms:W3CDTF">2006-10-18T02:33:47Z</dcterms:created>
  <dcterms:modified xsi:type="dcterms:W3CDTF">2016-11-16T10:20:13Z</dcterms:modified>
</cp:coreProperties>
</file>