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03" r:id="rId2"/>
    <p:sldId id="633" r:id="rId3"/>
    <p:sldId id="636" r:id="rId4"/>
    <p:sldId id="637" r:id="rId5"/>
    <p:sldId id="634" r:id="rId6"/>
    <p:sldId id="635" r:id="rId7"/>
    <p:sldId id="638" r:id="rId8"/>
    <p:sldId id="639" r:id="rId9"/>
    <p:sldId id="649" r:id="rId10"/>
    <p:sldId id="655" r:id="rId11"/>
    <p:sldId id="641" r:id="rId12"/>
    <p:sldId id="642" r:id="rId13"/>
    <p:sldId id="650" r:id="rId14"/>
    <p:sldId id="644" r:id="rId15"/>
    <p:sldId id="651" r:id="rId16"/>
    <p:sldId id="645" r:id="rId17"/>
    <p:sldId id="652" r:id="rId18"/>
    <p:sldId id="647" r:id="rId19"/>
    <p:sldId id="653" r:id="rId20"/>
    <p:sldId id="654" r:id="rId21"/>
    <p:sldId id="656" r:id="rId22"/>
    <p:sldId id="640" r:id="rId23"/>
    <p:sldId id="658" r:id="rId24"/>
    <p:sldId id="657" r:id="rId25"/>
    <p:sldId id="659" r:id="rId26"/>
    <p:sldId id="660" r:id="rId27"/>
    <p:sldId id="662" r:id="rId28"/>
    <p:sldId id="661" r:id="rId29"/>
    <p:sldId id="63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D1E"/>
    <a:srgbClr val="F79A2D"/>
    <a:srgbClr val="98012E"/>
    <a:srgbClr val="9E2240"/>
    <a:srgbClr val="E7BC03"/>
    <a:srgbClr val="9D2323"/>
    <a:srgbClr val="FCBB04"/>
    <a:srgbClr val="A11F28"/>
    <a:srgbClr val="A9172F"/>
    <a:srgbClr val="B5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929"/>
  </p:normalViewPr>
  <p:slideViewPr>
    <p:cSldViewPr>
      <p:cViewPr varScale="1">
        <p:scale>
          <a:sx n="144" d="100"/>
          <a:sy n="144" d="100"/>
        </p:scale>
        <p:origin x="144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Image result for Boston College carroll school of managemen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66800"/>
            <a:ext cx="7924800" cy="5029200"/>
          </a:xfrm>
        </p:spPr>
        <p:txBody>
          <a:bodyPr/>
          <a:lstStyle>
            <a:lvl1pPr>
              <a:lnSpc>
                <a:spcPct val="130000"/>
              </a:lnSpc>
              <a:spcAft>
                <a:spcPts val="800"/>
              </a:spcAft>
              <a:defRPr sz="2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30000"/>
              </a:lnSpc>
              <a:spcAft>
                <a:spcPts val="800"/>
              </a:spcAft>
              <a:defRPr sz="20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3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30000"/>
              </a:lnSpc>
              <a:spcAft>
                <a:spcPts val="800"/>
              </a:spcAft>
              <a:defRPr sz="1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30000"/>
              </a:lnSpc>
              <a:spcAft>
                <a:spcPts val="800"/>
              </a:spcAft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611778"/>
            <a:ext cx="3429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Solomon on </a:t>
            </a:r>
            <a:r>
              <a:rPr lang="en-US" sz="1400" baseline="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Kogan</a:t>
            </a:r>
            <a:r>
              <a:rPr lang="en-US" sz="14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and Meursault</a:t>
            </a:r>
            <a:endParaRPr lang="en-US" sz="14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0" y="6611778"/>
            <a:ext cx="37018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Corporate Disclosures: Facts or Opinions?</a:t>
            </a:r>
            <a:endParaRPr lang="en-US" sz="14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38D1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 userDrawn="1"/>
        </p:nvSpPr>
        <p:spPr bwMode="auto">
          <a:xfrm>
            <a:off x="11582400" y="-261112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Boston College logo"/>
          <p:cNvSpPr>
            <a:spLocks noChangeAspect="1" noChangeArrowheads="1"/>
          </p:cNvSpPr>
          <p:nvPr userDrawn="1"/>
        </p:nvSpPr>
        <p:spPr bwMode="auto">
          <a:xfrm>
            <a:off x="4943475" y="4894383"/>
            <a:ext cx="271973" cy="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oston College carroll school of management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6565" r="2560" b="54203"/>
          <a:stretch/>
        </p:blipFill>
        <p:spPr bwMode="auto">
          <a:xfrm>
            <a:off x="3371849" y="6625408"/>
            <a:ext cx="2095501" cy="1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aseline="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algn="ctr"/>
            <a:r>
              <a:rPr lang="en-US" sz="2400" dirty="0"/>
              <a:t>Discussion of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“Corporate Disclosure: Facts or Opinions?”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85454"/>
            <a:ext cx="7772400" cy="1752600"/>
          </a:xfrm>
        </p:spPr>
        <p:txBody>
          <a:bodyPr/>
          <a:lstStyle/>
          <a:p>
            <a:r>
              <a:rPr lang="en-US" sz="2400" dirty="0"/>
              <a:t>Paper by:</a:t>
            </a:r>
          </a:p>
          <a:p>
            <a:r>
              <a:rPr lang="en-US" sz="2400" dirty="0" smtClean="0"/>
              <a:t>Shimon </a:t>
            </a:r>
            <a:r>
              <a:rPr lang="en-US" sz="2400" dirty="0" err="1" smtClean="0"/>
              <a:t>Kogan</a:t>
            </a:r>
            <a:r>
              <a:rPr lang="en-US" sz="2400" dirty="0" smtClean="0"/>
              <a:t> (IDC </a:t>
            </a:r>
            <a:r>
              <a:rPr lang="en-US" sz="2400" dirty="0" err="1" smtClean="0"/>
              <a:t>Herzliya</a:t>
            </a:r>
            <a:r>
              <a:rPr lang="en-US" sz="2400" dirty="0" smtClean="0"/>
              <a:t> and Wharton)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/>
              <a:t>Vitaly</a:t>
            </a:r>
            <a:r>
              <a:rPr lang="en-US" sz="2400" dirty="0"/>
              <a:t> Meursault </a:t>
            </a:r>
            <a:r>
              <a:rPr lang="en-US" sz="2400" dirty="0" smtClean="0"/>
              <a:t>(Philadelphia Fed)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Discussion </a:t>
            </a:r>
            <a:r>
              <a:rPr lang="en-US" sz="2400" dirty="0"/>
              <a:t>by:</a:t>
            </a:r>
            <a:endParaRPr lang="en-US" sz="900" dirty="0"/>
          </a:p>
          <a:p>
            <a:r>
              <a:rPr lang="en-US" sz="2400" dirty="0" smtClean="0"/>
              <a:t>David </a:t>
            </a:r>
            <a:r>
              <a:rPr lang="en-US" sz="2400" dirty="0"/>
              <a:t>Solomon (Boston College)</a:t>
            </a:r>
          </a:p>
          <a:p>
            <a:r>
              <a:rPr lang="en-US" sz="2400" dirty="0" smtClean="0"/>
              <a:t>Northeastern Finance Conference, May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dirty="0" smtClean="0"/>
              <a:t>2022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4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4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173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difficult to dispute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opened a new store in Washington D.C.”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5861" y="3276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9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384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39624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but have some wiggle room on inputs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per share were 6.8c”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0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4384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3962400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but have some wiggle room on inputs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per share were 6.8c”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2" descr="Logo de Enron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83357"/>
            <a:ext cx="758825" cy="7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9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93510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knowable and agreeable in principle, hard to observe, and proving them is difficult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declined due to competitive pressure on margins / supply chain disruptions”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576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93510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knowable and agreeable in principle, hard to observe, and proving them is difficult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declined due to competitive pressure on margins / supply chain disruptions”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576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SRN National Bureau of Economic Research (NBER) Ser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20386"/>
            <a:ext cx="1225516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3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88939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have inescapable subjectivity and judgment, but in a way that has some agreement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had a great quarter”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960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90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3888939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have inescapable subjectivity and judgment, but in a way that has some agreement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had a great quarter”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960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WOO Network Halts Terra's LUNA Trading Just Hours After Relisting It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6667" r="11111" b="15683"/>
          <a:stretch/>
        </p:blipFill>
        <p:spPr bwMode="auto">
          <a:xfrm>
            <a:off x="3685761" y="4261372"/>
            <a:ext cx="1676400" cy="92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46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88939"/>
            <a:ext cx="160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pure personal opinion, with no claim to representing anything else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“I’m really proud of our team”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72061" y="33528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39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dimension – how much agreement is there on the baseline metric?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88939"/>
            <a:ext cx="160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pure personal opinion, with no claim to representing anything else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“I’m really proud of our team”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72061" y="3276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962400"/>
            <a:ext cx="173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difficult to dispute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opened a new store in Washington D.C.”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5861" y="32766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7570" y="3923605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but have some wiggle room on inputs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per share were 6.8c”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93510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knowable and agreeable in principle, hard to observe, and proving them is difficult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declined due to competitive pressure on margins / supply chain disruptions”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67200" y="3200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888939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have inescapable subjectivity and judgment, but in a way that has some agreement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had a great quarter”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96000" y="3190461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9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Finance academics, like Lord Kelvin, are fond of numbers:</a:t>
            </a:r>
            <a:br>
              <a:rPr lang="en-US" sz="2000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1800" dirty="0"/>
              <a:t>“</a:t>
            </a:r>
            <a:r>
              <a:rPr lang="en-US" sz="1800" i="1" dirty="0"/>
              <a:t>I often say that when you can measure what you are speaking about, and express it in numbers, you know something about it; but when you cannot measure it, when you cannot express it in numbers, your knowledge is of a meagre and unsatisfactory kind</a:t>
            </a:r>
            <a:r>
              <a:rPr lang="en-US" sz="1800" i="1" dirty="0" smtClean="0"/>
              <a:t>”</a:t>
            </a:r>
            <a:endParaRPr lang="en-US" sz="1800" dirty="0" smtClean="0"/>
          </a:p>
          <a:p>
            <a:r>
              <a:rPr lang="en-US" sz="2000" dirty="0" smtClean="0"/>
              <a:t>‘</a:t>
            </a:r>
            <a:r>
              <a:rPr lang="en-US" sz="2000" dirty="0"/>
              <a:t>4.2c per share’ is mostly just taken as an objective </a:t>
            </a:r>
            <a:r>
              <a:rPr lang="en-US" sz="2000" dirty="0" smtClean="0"/>
              <a:t>truth. But </a:t>
            </a:r>
            <a:r>
              <a:rPr lang="en-US" sz="2000" dirty="0"/>
              <a:t>how should we think about words? Two perspectives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95209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Cutoff is reasonable, but is 2 really the right number of categories?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88939"/>
            <a:ext cx="160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pure personal opinion, with no claim to representing anything else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“I’m really proud of our team”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72061" y="3276600"/>
            <a:ext cx="0" cy="609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962400"/>
            <a:ext cx="173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difficult to dispute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opened a new store in Washington D.C.”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5861" y="32766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3190461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7570" y="3923605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but have some wiggle room on inputs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per share were 6.8c”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93510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knowable and agreeable in principle, hard to observe, and proving them is difficult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declined due to competitive pressure on margins / supply chain disruptions”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67200" y="3200400"/>
            <a:ext cx="0" cy="609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888939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have inescapable subjectivity and judgment, but in a way that has some agreement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had a great quarter”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96000" y="3190461"/>
            <a:ext cx="0" cy="609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19470" y="190906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Facts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53100" y="191043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Opinions</a:t>
            </a:r>
            <a:endParaRPr lang="en-US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dimensions of falsifiability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Cutoff is reasonable, but is 2 really the right number of categories?</a:t>
            </a:r>
          </a:p>
          <a:p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861" y="2895600"/>
            <a:ext cx="76962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5861" y="2590800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75374" y="2580861"/>
            <a:ext cx="0" cy="60960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9566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 agreement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201265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Completely subjective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3888939"/>
            <a:ext cx="1600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pure personal opinion, with no claim to representing anything else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“I’m really proud of our team”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72061" y="3276600"/>
            <a:ext cx="0" cy="609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" y="3962400"/>
            <a:ext cx="173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difficult to dispute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opened a new store in Washington D.C.”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5861" y="32766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38400" y="3190461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7570" y="3923605"/>
            <a:ext cx="175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known, easy to observe, but have some wiggle room on inputs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per share were 6.8c”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393510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are knowable and agreeable in principle, hard to observe, and proving them is difficult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“Earnings declined due to competitive pressure on margins / supply chain disruptions”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67200" y="3200400"/>
            <a:ext cx="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0" y="3888939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Facts have inescapable subjectivity and judgment, but in a way that has some agreement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“We had a great quarter”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096000" y="3190461"/>
            <a:ext cx="0" cy="60960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ownload Color Gradient Png - Fade From Black To White PNG Image with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0" b="88742"/>
          <a:stretch/>
        </p:blipFill>
        <p:spPr bwMode="auto">
          <a:xfrm>
            <a:off x="672548" y="2585602"/>
            <a:ext cx="7709451" cy="30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19470" y="190906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Facts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3100" y="1910439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Opinions</a:t>
            </a:r>
            <a:endParaRPr lang="en-US" sz="1600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69635" y="1913631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Debatable</a:t>
            </a:r>
            <a:endParaRPr lang="en-US" sz="16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89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Dimension: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" t="48431"/>
          <a:stretch/>
        </p:blipFill>
        <p:spPr>
          <a:xfrm>
            <a:off x="585788" y="1066800"/>
            <a:ext cx="7948612" cy="21907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64694" y="1447800"/>
            <a:ext cx="510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2494" y="1905000"/>
            <a:ext cx="480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1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Dimension: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This is a huge missed opportunity!</a:t>
            </a:r>
          </a:p>
          <a:p>
            <a:r>
              <a:rPr lang="en-US" sz="2000" dirty="0" smtClean="0"/>
              <a:t>Claims necessarily less falsifiable as they apply to further in the future</a:t>
            </a:r>
          </a:p>
          <a:p>
            <a:pPr lvl="1"/>
            <a:r>
              <a:rPr lang="en-US" sz="1800" dirty="0" smtClean="0"/>
              <a:t>Can only be probabilistic, so hard to tell if you just got unlucky</a:t>
            </a:r>
          </a:p>
          <a:p>
            <a:pPr lvl="1"/>
            <a:r>
              <a:rPr lang="en-US" sz="1800" dirty="0" smtClean="0"/>
              <a:t>Cheap talk – will the person be around to take responsibility?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9" t="48431"/>
          <a:stretch/>
        </p:blipFill>
        <p:spPr>
          <a:xfrm>
            <a:off x="585788" y="1066800"/>
            <a:ext cx="7948612" cy="21907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64694" y="1447800"/>
            <a:ext cx="5105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02494" y="1905000"/>
            <a:ext cx="4800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86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Dimension: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100" dirty="0" smtClean="0"/>
          </a:p>
          <a:p>
            <a:r>
              <a:rPr lang="en-US" sz="2000" dirty="0" smtClean="0"/>
              <a:t>Do zero investors care about long term earnings? Unlikely.</a:t>
            </a:r>
          </a:p>
          <a:p>
            <a:r>
              <a:rPr lang="en-US" sz="2000" dirty="0" smtClean="0"/>
              <a:t>Falsifiability goes down with horizon, as does ability to monitor forecasts and hold analysts accountable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2" y="1061829"/>
            <a:ext cx="4296136" cy="3123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1828"/>
            <a:ext cx="4296136" cy="312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52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Dimension: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principle, not difficult to code up different categories (the past, the present, next quarter, next year, next several years, long run)</a:t>
            </a:r>
          </a:p>
          <a:p>
            <a:pPr lvl="1"/>
            <a:r>
              <a:rPr lang="en-US" sz="1800" dirty="0" smtClean="0"/>
              <a:t>Could even be done with simple text strings, and likely doesn’t need, or even really benefit from, a neural net and a training sample</a:t>
            </a:r>
          </a:p>
          <a:p>
            <a:r>
              <a:rPr lang="en-US" sz="2000" dirty="0" smtClean="0"/>
              <a:t>How do returns differ with horizon for the same factual claim? </a:t>
            </a:r>
          </a:p>
          <a:p>
            <a:pPr lvl="1"/>
            <a:r>
              <a:rPr lang="en-US" dirty="0" smtClean="0"/>
              <a:t>Gives an implicit discount on subjectivity</a:t>
            </a:r>
          </a:p>
          <a:p>
            <a:r>
              <a:rPr lang="en-US" sz="2000" dirty="0" smtClean="0"/>
              <a:t>How does metric agreement (if there is a continuous measure) trade off against horizon?</a:t>
            </a:r>
          </a:p>
          <a:p>
            <a:pPr lvl="1"/>
            <a:r>
              <a:rPr lang="en-US" dirty="0" smtClean="0"/>
              <a:t>Is a statement about likely earnings in 5 years less impactful than a subjective assessment of causality in the previous quarter?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302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 This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7924800" cy="182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38225"/>
            <a:ext cx="1057275" cy="33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371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066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2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96439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 This For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7924800" cy="1825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38225"/>
            <a:ext cx="1057275" cy="33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371600"/>
            <a:ext cx="1600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066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2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 smtClean="0"/>
          </a:p>
          <a:p>
            <a:pPr lvl="1"/>
            <a:endParaRPr lang="en-US" kern="0" dirty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  <a:p>
            <a:r>
              <a:rPr lang="en-US" sz="2000" kern="0" dirty="0" smtClean="0"/>
              <a:t>Reads like a measure in search of an application</a:t>
            </a:r>
          </a:p>
          <a:p>
            <a:pPr lvl="1"/>
            <a:r>
              <a:rPr lang="en-US" kern="0" dirty="0" smtClean="0"/>
              <a:t>The danger is that nobody remembers any of the claims</a:t>
            </a:r>
          </a:p>
          <a:p>
            <a:r>
              <a:rPr lang="en-US" sz="2000" kern="0" dirty="0" smtClean="0"/>
              <a:t>One possible unifying theme: “Why does opinion matter to markets?”</a:t>
            </a:r>
          </a:p>
          <a:p>
            <a:pPr lvl="1"/>
            <a:r>
              <a:rPr lang="en-US" kern="0" dirty="0" smtClean="0"/>
              <a:t>Causality? Manager’s general subjective assessment? Backward-looking versus forward-looking?</a:t>
            </a:r>
          </a:p>
          <a:p>
            <a:pPr lvl="1"/>
            <a:r>
              <a:rPr lang="en-US" kern="0" dirty="0" smtClean="0"/>
              <a:t>Which opinions are cheap talk and which aren’t?</a:t>
            </a:r>
            <a:endParaRPr lang="en-US" kern="0" dirty="0"/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03698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Use This For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1066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2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Even if current metrics and tests are kept as the focus, would be very valuable to say what we should learn overall about the categories of facts and opinions</a:t>
            </a:r>
          </a:p>
          <a:p>
            <a:pPr lvl="1"/>
            <a:r>
              <a:rPr lang="en-US" dirty="0" smtClean="0"/>
              <a:t>Which bits are surprising, and why?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Opinion is the most open to interpretation here, and the one where shedding light on what it’s capturing has the biggest value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1503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Ambitious project to better understand types of disclosure</a:t>
            </a:r>
          </a:p>
          <a:p>
            <a:endParaRPr lang="en-US" dirty="0"/>
          </a:p>
          <a:p>
            <a:r>
              <a:rPr lang="en-US" dirty="0" smtClean="0"/>
              <a:t>Broad categorization is a great first step, would be nice to see mor</a:t>
            </a:r>
            <a:r>
              <a:rPr lang="en-US" dirty="0" smtClean="0"/>
              <a:t>e on types and gradations of opinion, and what they reveal in economic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Finance academics, like Lord Kelvin, are fond of numbers:</a:t>
            </a:r>
            <a:br>
              <a:rPr lang="en-US" sz="2000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1800" dirty="0"/>
              <a:t>“</a:t>
            </a:r>
            <a:r>
              <a:rPr lang="en-US" sz="1800" i="1" dirty="0"/>
              <a:t>I often say that when you can measure what you are speaking about, and express it in numbers, you know something about it; but when you cannot measure it, when you cannot express it in numbers, your knowledge is of a meagre and unsatisfactory kind</a:t>
            </a:r>
            <a:r>
              <a:rPr lang="en-US" sz="1800" i="1" dirty="0" smtClean="0"/>
              <a:t>”</a:t>
            </a:r>
            <a:endParaRPr lang="en-US" sz="1800" dirty="0" smtClean="0"/>
          </a:p>
          <a:p>
            <a:r>
              <a:rPr lang="en-US" sz="2000" dirty="0" smtClean="0"/>
              <a:t>‘</a:t>
            </a:r>
            <a:r>
              <a:rPr lang="en-US" sz="2000" dirty="0"/>
              <a:t>4.2c per share’ is mostly just taken as an objective </a:t>
            </a:r>
            <a:r>
              <a:rPr lang="en-US" sz="2000" dirty="0" smtClean="0"/>
              <a:t>truth. But </a:t>
            </a:r>
            <a:r>
              <a:rPr lang="en-US" sz="2000" dirty="0"/>
              <a:t>how should we think about words? Two perspectives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pic>
        <p:nvPicPr>
          <p:cNvPr id="1026" name="Picture 2" descr="We Got The Flat-Ass Skinny on Les Miles Status at LSU When We Were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6189"/>
            <a:ext cx="2587625" cy="23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80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Finance academics, like Lord Kelvin, are fond of numbers:</a:t>
            </a:r>
            <a:br>
              <a:rPr lang="en-US" sz="2000" dirty="0"/>
            </a:br>
            <a:r>
              <a:rPr lang="en-US" sz="400" dirty="0"/>
              <a:t/>
            </a:r>
            <a:br>
              <a:rPr lang="en-US" sz="400" dirty="0"/>
            </a:br>
            <a:r>
              <a:rPr lang="en-US" sz="1800" dirty="0"/>
              <a:t>“</a:t>
            </a:r>
            <a:r>
              <a:rPr lang="en-US" sz="1800" i="1" dirty="0"/>
              <a:t>I often say that when you can measure what you are speaking about, and express it in numbers, you know something about it; but when you cannot measure it, when you cannot express it in numbers, your knowledge is of a meagre and unsatisfactory kind</a:t>
            </a:r>
            <a:r>
              <a:rPr lang="en-US" sz="1800" i="1" dirty="0" smtClean="0"/>
              <a:t>”</a:t>
            </a:r>
            <a:endParaRPr lang="en-US" sz="1800" dirty="0" smtClean="0"/>
          </a:p>
          <a:p>
            <a:r>
              <a:rPr lang="en-US" sz="2000" dirty="0" smtClean="0"/>
              <a:t>‘</a:t>
            </a:r>
            <a:r>
              <a:rPr lang="en-US" sz="2000" dirty="0"/>
              <a:t>4.2c per share’ is mostly just taken as an objective </a:t>
            </a:r>
            <a:r>
              <a:rPr lang="en-US" sz="2000" dirty="0" smtClean="0"/>
              <a:t>truth. But </a:t>
            </a:r>
            <a:r>
              <a:rPr lang="en-US" sz="2000" dirty="0"/>
              <a:t>how should we think about words? Two perspectives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</p:txBody>
      </p:sp>
      <p:pic>
        <p:nvPicPr>
          <p:cNvPr id="1026" name="Picture 2" descr="We Got The Flat-Ass Skinny on Les Miles Status at LSU When We Were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56189"/>
            <a:ext cx="2587625" cy="23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tagged in dude - Imgfl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46" y="4191000"/>
            <a:ext cx="450875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315200" cy="685800"/>
          </a:xfrm>
        </p:spPr>
        <p:txBody>
          <a:bodyPr/>
          <a:lstStyle/>
          <a:p>
            <a:r>
              <a:rPr lang="en-US" sz="2000" dirty="0"/>
              <a:t>The finance academic literature has considered both sides: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80309"/>
            <a:ext cx="7924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 as Information</a:t>
            </a:r>
            <a:r>
              <a:rPr lang="en-US" sz="2000" dirty="0">
                <a:solidFill>
                  <a:srgbClr val="FF99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u="sng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 as Interpretation</a:t>
            </a:r>
            <a:r>
              <a:rPr lang="en-US" sz="20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2000" u="sng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 as Both/Ambiguous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Engelberg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(2008) (Tone in Earnings)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Tetlock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Saar-</a:t>
            </a: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Tsechansky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and </a:t>
            </a: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Macskassy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(2008) (Tone in Earnings)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Hoberg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Phillips (2009, 2012, 2014) (Industry and Product Market information in MD&amp;A)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Hoberg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Maksimovic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(2014) (Financial Constraints in MD&amp;A)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Israelsen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180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Yonker</a:t>
            </a: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(2011) (Insurance Policies in 10Ks)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Tetlock</a:t>
            </a:r>
            <a:r>
              <a:rPr lang="en-US" sz="18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(2007) (Media tone as proxy for sentiment)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60AB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Dougal</a:t>
            </a:r>
            <a:r>
              <a:rPr lang="en-US" sz="18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800" dirty="0" err="1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Engelberg</a:t>
            </a:r>
            <a:r>
              <a:rPr lang="en-US" sz="18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Garcia and Parsons (2012) (Journalist 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Gurun and Butler (2012) (Media slant in press releases)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 (2010) (CEO Pronoun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0AB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Zhou (2014) (CEO blame attribution)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60AB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461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Identification of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Information is the default assumption – interpretation needs to be established</a:t>
            </a:r>
          </a:p>
          <a:p>
            <a:r>
              <a:rPr lang="en-US" sz="2000" dirty="0" err="1" smtClean="0"/>
              <a:t>Gurun</a:t>
            </a:r>
            <a:r>
              <a:rPr lang="en-US" sz="2000" dirty="0" smtClean="0"/>
              <a:t> </a:t>
            </a:r>
            <a:r>
              <a:rPr lang="en-US" sz="2000" dirty="0"/>
              <a:t>and Butler (2012) – different articles on same underlying earnings announcement</a:t>
            </a:r>
          </a:p>
          <a:p>
            <a:r>
              <a:rPr lang="en-US" sz="2000" dirty="0" smtClean="0"/>
              <a:t>Dougal </a:t>
            </a:r>
            <a:r>
              <a:rPr lang="en-US" sz="2000" dirty="0"/>
              <a:t>et al (2012) – Journalist fixed effects and random rotation of journalists</a:t>
            </a:r>
          </a:p>
          <a:p>
            <a:r>
              <a:rPr lang="en-US" sz="2000" dirty="0" smtClean="0"/>
              <a:t>Li </a:t>
            </a:r>
            <a:r>
              <a:rPr lang="en-US" sz="2000" dirty="0"/>
              <a:t>(2010) – CEO pronoun use as an economically irrelevant choice (“I did X” versus “We did X”)</a:t>
            </a:r>
          </a:p>
          <a:p>
            <a:r>
              <a:rPr lang="en-US" sz="2000" dirty="0" smtClean="0"/>
              <a:t>Zhou </a:t>
            </a:r>
            <a:r>
              <a:rPr lang="en-US" sz="2000" dirty="0"/>
              <a:t>(</a:t>
            </a:r>
            <a:r>
              <a:rPr lang="en-US" sz="2000" dirty="0" smtClean="0"/>
              <a:t>2014</a:t>
            </a:r>
            <a:r>
              <a:rPr lang="en-US" sz="2000" dirty="0"/>
              <a:t>) – CEO attribution of blame to external </a:t>
            </a:r>
            <a:r>
              <a:rPr lang="en-US" sz="2000" dirty="0" smtClean="0"/>
              <a:t>circumstances</a:t>
            </a:r>
          </a:p>
          <a:p>
            <a:r>
              <a:rPr lang="en-US" sz="2000" dirty="0" err="1" smtClean="0"/>
              <a:t>Dzieliński</a:t>
            </a:r>
            <a:r>
              <a:rPr lang="en-US" sz="2000" dirty="0" smtClean="0"/>
              <a:t>, Wagner and </a:t>
            </a:r>
            <a:r>
              <a:rPr lang="en-US" sz="2000" dirty="0" err="1" smtClean="0"/>
              <a:t>Zeckhauser</a:t>
            </a:r>
            <a:r>
              <a:rPr lang="en-US" sz="2000" dirty="0" smtClean="0"/>
              <a:t> (2017) – Words indicating uncertainty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746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Iceberg, Not the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Existing information presumption means that lots of opinion gets ignored.</a:t>
            </a:r>
          </a:p>
          <a:p>
            <a:r>
              <a:rPr lang="en-US" sz="2000" dirty="0" smtClean="0"/>
              <a:t>Lord Kelvin didn’t anticipate neural networks! Great use of them</a:t>
            </a:r>
          </a:p>
          <a:p>
            <a:pPr lvl="1"/>
            <a:r>
              <a:rPr lang="en-US" sz="1800" dirty="0" smtClean="0"/>
              <a:t>Classify some set of statements</a:t>
            </a:r>
          </a:p>
          <a:p>
            <a:pPr lvl="1"/>
            <a:r>
              <a:rPr lang="en-US" sz="1800" dirty="0" smtClean="0"/>
              <a:t>Train algorithm to learn what words this maps to.</a:t>
            </a:r>
          </a:p>
          <a:p>
            <a:r>
              <a:rPr lang="en-US" sz="2000" dirty="0" smtClean="0"/>
              <a:t>Relies on binary classification</a:t>
            </a:r>
          </a:p>
          <a:p>
            <a:pPr lvl="1"/>
            <a:r>
              <a:rPr lang="en-US" sz="1800" dirty="0" smtClean="0"/>
              <a:t>Facts vs Opinion</a:t>
            </a:r>
            <a:endParaRPr lang="en-US" sz="1800" dirty="0"/>
          </a:p>
        </p:txBody>
      </p:sp>
      <p:pic>
        <p:nvPicPr>
          <p:cNvPr id="2052" name="Picture 4" descr="Yolov3 and Yolov4 in Object Det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75764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4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categories?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65" y="1143000"/>
            <a:ext cx="7924800" cy="119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2438400"/>
            <a:ext cx="8096250" cy="1143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62200" y="2743200"/>
            <a:ext cx="495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165" y="3581400"/>
            <a:ext cx="495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3124200"/>
            <a:ext cx="7214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7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categories?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65" y="1143000"/>
            <a:ext cx="7924800" cy="1191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" y="2438400"/>
            <a:ext cx="8096250" cy="1143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62200" y="2743200"/>
            <a:ext cx="495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6165" y="3581400"/>
            <a:ext cx="4953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3124200"/>
            <a:ext cx="7214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10668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2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3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r>
              <a:rPr lang="en-US" sz="2000" kern="0" dirty="0" smtClean="0"/>
              <a:t>Falsifiability is exactly the right principle!</a:t>
            </a:r>
          </a:p>
          <a:p>
            <a:r>
              <a:rPr lang="en-US" sz="2000" kern="0" dirty="0" smtClean="0"/>
              <a:t>But is the right number of categories here really two?</a:t>
            </a:r>
          </a:p>
          <a:p>
            <a:pPr lvl="1"/>
            <a:r>
              <a:rPr lang="en-US" sz="1800" kern="0" dirty="0" smtClean="0"/>
              <a:t>Tradeoff: easier to classify</a:t>
            </a:r>
          </a:p>
          <a:p>
            <a:pPr lvl="1"/>
            <a:r>
              <a:rPr lang="en-US" sz="1800" kern="0" dirty="0" smtClean="0"/>
              <a:t>Downside: Lose lots of valuable gradations</a:t>
            </a:r>
          </a:p>
          <a:p>
            <a:endParaRPr lang="en-US" sz="2000" kern="0" dirty="0"/>
          </a:p>
          <a:p>
            <a:endParaRPr lang="en-US" sz="2000" kern="0" dirty="0" smtClean="0"/>
          </a:p>
          <a:p>
            <a:endParaRPr lang="en-US" sz="2000" kern="0" dirty="0"/>
          </a:p>
          <a:p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5732218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43966</TotalTime>
  <Words>1560</Words>
  <Application>Microsoft Office PowerPoint</Application>
  <PresentationFormat>On-screen Show (4:3)</PresentationFormat>
  <Paragraphs>233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Default Design</vt:lpstr>
      <vt:lpstr>Discussion of “Corporate Disclosure: Facts or Opinions?”</vt:lpstr>
      <vt:lpstr>The Paradox of Text</vt:lpstr>
      <vt:lpstr>The Paradox of Text</vt:lpstr>
      <vt:lpstr>The Paradox of Text</vt:lpstr>
      <vt:lpstr>The Paradox of Text</vt:lpstr>
      <vt:lpstr>Interpreting Identification of Interpretation</vt:lpstr>
      <vt:lpstr>The Iceberg, Not the Tip</vt:lpstr>
      <vt:lpstr>How many categories?</vt:lpstr>
      <vt:lpstr>How many categories?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Two dimensions of falsifiability</vt:lpstr>
      <vt:lpstr>Second Dimension: Time</vt:lpstr>
      <vt:lpstr>Second Dimension: Time</vt:lpstr>
      <vt:lpstr>Second Dimension: Time</vt:lpstr>
      <vt:lpstr>Second Dimension: Time</vt:lpstr>
      <vt:lpstr>What To Use This For</vt:lpstr>
      <vt:lpstr>What To Use This For</vt:lpstr>
      <vt:lpstr>What To Use This For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1232</cp:revision>
  <dcterms:created xsi:type="dcterms:W3CDTF">2006-10-18T02:33:47Z</dcterms:created>
  <dcterms:modified xsi:type="dcterms:W3CDTF">2022-05-17T21:07:58Z</dcterms:modified>
</cp:coreProperties>
</file>