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503" r:id="rId2"/>
    <p:sldId id="544" r:id="rId3"/>
    <p:sldId id="646" r:id="rId4"/>
    <p:sldId id="647" r:id="rId5"/>
    <p:sldId id="654" r:id="rId6"/>
    <p:sldId id="648" r:id="rId7"/>
    <p:sldId id="645" r:id="rId8"/>
    <p:sldId id="634" r:id="rId9"/>
    <p:sldId id="636" r:id="rId10"/>
    <p:sldId id="655" r:id="rId11"/>
    <p:sldId id="640" r:id="rId12"/>
    <p:sldId id="649" r:id="rId13"/>
    <p:sldId id="650" r:id="rId14"/>
    <p:sldId id="652" r:id="rId15"/>
    <p:sldId id="651" r:id="rId16"/>
    <p:sldId id="653" r:id="rId17"/>
    <p:sldId id="61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D1E"/>
    <a:srgbClr val="F79A2D"/>
    <a:srgbClr val="98012E"/>
    <a:srgbClr val="9E2240"/>
    <a:srgbClr val="E7BC03"/>
    <a:srgbClr val="9D2323"/>
    <a:srgbClr val="FCBB04"/>
    <a:srgbClr val="A11F28"/>
    <a:srgbClr val="A9172F"/>
    <a:srgbClr val="B50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0929"/>
  </p:normalViewPr>
  <p:slideViewPr>
    <p:cSldViewPr>
      <p:cViewPr varScale="1">
        <p:scale>
          <a:sx n="88" d="100"/>
          <a:sy n="88" d="100"/>
        </p:scale>
        <p:origin x="970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06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7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91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4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14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55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90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05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29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5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33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49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94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33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26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50" name="Picture 2" descr="Image result for Boston College carroll school of management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74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8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8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800"/>
              </a:spcAft>
              <a:defRPr sz="1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8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611778"/>
            <a:ext cx="3429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</a:rPr>
              <a:t>Solomon on </a:t>
            </a:r>
            <a:r>
              <a:rPr lang="en-US" sz="1400" baseline="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Meyer and </a:t>
            </a:r>
            <a:r>
              <a:rPr lang="en-US" sz="1400" baseline="0" dirty="0" err="1" smtClean="0">
                <a:solidFill>
                  <a:schemeClr val="bg1"/>
                </a:solidFill>
                <a:latin typeface="Calibri Light" panose="020F0302020204030204" pitchFamily="34" charset="0"/>
              </a:rPr>
              <a:t>Pagel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0" y="6611778"/>
            <a:ext cx="370189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Fully Closed</a:t>
            </a:r>
            <a:endParaRPr lang="en-US" sz="1400" baseline="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8012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38D1E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 userDrawn="1"/>
        </p:nvSpPr>
        <p:spPr bwMode="auto">
          <a:xfrm>
            <a:off x="11582400" y="-2611120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10" y="2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2" descr="Image result for Boston College logo"/>
          <p:cNvSpPr>
            <a:spLocks noChangeAspect="1" noChangeArrowheads="1"/>
          </p:cNvSpPr>
          <p:nvPr userDrawn="1"/>
        </p:nvSpPr>
        <p:spPr bwMode="auto">
          <a:xfrm>
            <a:off x="4943475" y="4894383"/>
            <a:ext cx="271973" cy="2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Boston College carroll school of management log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7" t="16565" r="2560" b="54203"/>
          <a:stretch/>
        </p:blipFill>
        <p:spPr bwMode="auto">
          <a:xfrm>
            <a:off x="3371849" y="6625408"/>
            <a:ext cx="2095501" cy="169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763000" cy="1470025"/>
          </a:xfrm>
        </p:spPr>
        <p:txBody>
          <a:bodyPr/>
          <a:lstStyle/>
          <a:p>
            <a:pPr algn="ctr"/>
            <a:r>
              <a:rPr lang="en-US" sz="2400" dirty="0"/>
              <a:t>Discussion of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>“Fully Closed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dirty="0" smtClean="0"/>
              <a:t>Individual </a:t>
            </a:r>
            <a:r>
              <a:rPr lang="en-US" sz="2800" dirty="0"/>
              <a:t>Responses to Realized Gains and Losses”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64183"/>
            <a:ext cx="7772400" cy="1752600"/>
          </a:xfrm>
        </p:spPr>
        <p:txBody>
          <a:bodyPr/>
          <a:lstStyle/>
          <a:p>
            <a:r>
              <a:rPr lang="en-US" sz="2400" dirty="0"/>
              <a:t>Paper by:</a:t>
            </a:r>
          </a:p>
          <a:p>
            <a:r>
              <a:rPr lang="en-US" sz="2400" dirty="0" smtClean="0"/>
              <a:t>Steffen Meyer (University of Southern Denmark)</a:t>
            </a:r>
            <a:br>
              <a:rPr lang="en-US" sz="2400" dirty="0" smtClean="0"/>
            </a:br>
            <a:r>
              <a:rPr lang="en-US" sz="2400" dirty="0" smtClean="0"/>
              <a:t>Michaela </a:t>
            </a:r>
            <a:r>
              <a:rPr lang="en-US" sz="2400" dirty="0" err="1" smtClean="0"/>
              <a:t>Pagel</a:t>
            </a:r>
            <a:r>
              <a:rPr lang="en-US" sz="2400" dirty="0" smtClean="0"/>
              <a:t> (Columbia)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Discussion by:</a:t>
            </a:r>
            <a:endParaRPr lang="en-US" sz="900" dirty="0"/>
          </a:p>
          <a:p>
            <a:endParaRPr lang="en-US" sz="600" dirty="0"/>
          </a:p>
          <a:p>
            <a:r>
              <a:rPr lang="en-US" sz="2400" dirty="0"/>
              <a:t>David Solomon </a:t>
            </a:r>
            <a:r>
              <a:rPr lang="en-US" sz="2000" dirty="0"/>
              <a:t>(Boston College)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2400" dirty="0" smtClean="0"/>
              <a:t>RAPS/RCFS Conference</a:t>
            </a:r>
            <a:endParaRPr lang="en-US" sz="2400" dirty="0"/>
          </a:p>
          <a:p>
            <a:r>
              <a:rPr lang="en-US" sz="2400" dirty="0" smtClean="0"/>
              <a:t>January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2019</a:t>
            </a:r>
            <a:endParaRPr lang="en-US" sz="2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540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Differences to Current Setup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Investors were trading actively managed funds, not equities or othe</a:t>
            </a:r>
            <a:r>
              <a:rPr lang="en-US" dirty="0" smtClean="0"/>
              <a:t>r non-delegated assets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Investors didn’t choose to sell, but had it done for them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Investors could only express their dissatisfaction with the sale by repurchasing something similar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How might each of these affect the outcome?</a:t>
            </a:r>
            <a:endParaRPr lang="en-US" dirty="0" smtClean="0"/>
          </a:p>
          <a:p>
            <a:endParaRPr lang="en-US" sz="10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881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Identity and Self-Conception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Theory: People like to feel like they’re a clever trader, and hate feeling like they screwed up.	</a:t>
            </a:r>
          </a:p>
          <a:p>
            <a:pPr lvl="1"/>
            <a:r>
              <a:rPr lang="en-US" dirty="0" smtClean="0"/>
              <a:t>Cognitive Dissonance </a:t>
            </a:r>
            <a:r>
              <a:rPr lang="en-US" sz="1600" dirty="0" smtClean="0"/>
              <a:t>(Chang, Solomon &amp; </a:t>
            </a:r>
            <a:r>
              <a:rPr lang="en-US" sz="1600" dirty="0" err="1" smtClean="0"/>
              <a:t>Westerfield</a:t>
            </a:r>
            <a:r>
              <a:rPr lang="en-US" sz="1600" dirty="0" smtClean="0"/>
              <a:t> (2016</a:t>
            </a:r>
            <a:r>
              <a:rPr lang="en-US" sz="1600" dirty="0" smtClean="0"/>
              <a:t>))</a:t>
            </a:r>
            <a:endParaRPr lang="en-US" sz="700" dirty="0"/>
          </a:p>
          <a:p>
            <a:r>
              <a:rPr lang="en-US" dirty="0" smtClean="0"/>
              <a:t>Reverse </a:t>
            </a:r>
            <a:r>
              <a:rPr lang="en-US" dirty="0" smtClean="0"/>
              <a:t>DE for delegated assets (can blame the manager instead of themselves) </a:t>
            </a:r>
            <a:r>
              <a:rPr lang="en-US" sz="1600" dirty="0"/>
              <a:t>(Chang, Solomon &amp; </a:t>
            </a:r>
            <a:r>
              <a:rPr lang="en-US" sz="1600" dirty="0" err="1"/>
              <a:t>Westerfield</a:t>
            </a:r>
            <a:r>
              <a:rPr lang="en-US" sz="1600" dirty="0"/>
              <a:t> (2016</a:t>
            </a:r>
            <a:r>
              <a:rPr lang="en-US" sz="1600" dirty="0" smtClean="0"/>
              <a:t>))</a:t>
            </a:r>
          </a:p>
          <a:p>
            <a:pPr lvl="1"/>
            <a:r>
              <a:rPr lang="en-US" dirty="0" smtClean="0"/>
              <a:t>Increasing cognitive dissonance increases reverse DE </a:t>
            </a:r>
            <a:br>
              <a:rPr lang="en-US" dirty="0" smtClean="0"/>
            </a:br>
            <a:r>
              <a:rPr lang="en-US" dirty="0" smtClean="0"/>
              <a:t>(suggests punishing manager response to cognitive dissonance)</a:t>
            </a:r>
          </a:p>
          <a:p>
            <a:pPr lvl="1"/>
            <a:r>
              <a:rPr lang="en-US" dirty="0" smtClean="0"/>
              <a:t>Increasing th</a:t>
            </a:r>
            <a:r>
              <a:rPr lang="en-US" dirty="0" smtClean="0"/>
              <a:t>e perception that these are “the manager’s returns” increases the reverse DE (blame manager more)</a:t>
            </a:r>
            <a:endParaRPr lang="en-US" sz="600" dirty="0" smtClean="0"/>
          </a:p>
          <a:p>
            <a:r>
              <a:rPr lang="en-US" dirty="0" smtClean="0"/>
              <a:t>No DE when manager inherits stocks from old manager (it wasn’t their screw-up)  </a:t>
            </a:r>
            <a:r>
              <a:rPr lang="en-US" sz="1600" dirty="0" smtClean="0"/>
              <a:t>(</a:t>
            </a:r>
            <a:r>
              <a:rPr lang="en-US" sz="1600" dirty="0" err="1" smtClean="0"/>
              <a:t>Jin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Scherbina</a:t>
            </a:r>
            <a:r>
              <a:rPr lang="en-US" sz="1600" dirty="0" smtClean="0"/>
              <a:t> (2011</a:t>
            </a:r>
            <a:r>
              <a:rPr lang="en-US" sz="1600" dirty="0" smtClean="0"/>
              <a:t>)</a:t>
            </a:r>
          </a:p>
          <a:p>
            <a:r>
              <a:rPr lang="en-US" dirty="0" smtClean="0"/>
              <a:t>Base prediction: wanted to sell losers, effect here is unclear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The importance of </a:t>
            </a:r>
            <a:r>
              <a:rPr lang="en-US" sz="2800" i="1" dirty="0" smtClean="0"/>
              <a:t>choosing </a:t>
            </a:r>
            <a:r>
              <a:rPr lang="en-US" sz="2800" dirty="0" smtClean="0"/>
              <a:t>to sell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Having assets sold for you has very different psychology than selling them yourself</a:t>
            </a:r>
          </a:p>
          <a:p>
            <a:pPr lvl="1"/>
            <a:r>
              <a:rPr lang="en-US" dirty="0" smtClean="0"/>
              <a:t>Most important paper not cited: Weber &amp; </a:t>
            </a:r>
            <a:r>
              <a:rPr lang="en-US" dirty="0" err="1" smtClean="0"/>
              <a:t>Camerer</a:t>
            </a:r>
            <a:r>
              <a:rPr lang="en-US" dirty="0" smtClean="0"/>
              <a:t> (1998)</a:t>
            </a:r>
          </a:p>
          <a:p>
            <a:r>
              <a:rPr lang="en-US" dirty="0" smtClean="0"/>
              <a:t>Experiment where each period, assets are automatically sold, and investors can choose whether to re-purchase</a:t>
            </a:r>
          </a:p>
          <a:p>
            <a:pPr lvl="1"/>
            <a:r>
              <a:rPr lang="en-US" dirty="0" smtClean="0"/>
              <a:t>Result: No disposition effect</a:t>
            </a:r>
          </a:p>
          <a:p>
            <a:r>
              <a:rPr lang="en-US" dirty="0" smtClean="0"/>
              <a:t>Interpretation: the action of </a:t>
            </a:r>
            <a:r>
              <a:rPr lang="en-US" i="1" dirty="0" smtClean="0"/>
              <a:t>choosing </a:t>
            </a:r>
            <a:r>
              <a:rPr lang="en-US" dirty="0" smtClean="0"/>
              <a:t>to sell is painful, not the sale itself</a:t>
            </a:r>
          </a:p>
          <a:p>
            <a:r>
              <a:rPr lang="en-US" dirty="0" smtClean="0"/>
              <a:t>Prediction here: investors shouldn’t experience pleasure/discomfort from selling.</a:t>
            </a:r>
          </a:p>
          <a:p>
            <a:r>
              <a:rPr lang="en-US" dirty="0" smtClean="0"/>
              <a:t>Should be indifferent between gains and losses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Closing Mental Accounts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Complication: reinvestment into another asset leaves the mental account open</a:t>
            </a:r>
          </a:p>
          <a:p>
            <a:pPr lvl="1"/>
            <a:r>
              <a:rPr lang="en-US" dirty="0" err="1" smtClean="0"/>
              <a:t>Frydman</a:t>
            </a:r>
            <a:r>
              <a:rPr lang="en-US" dirty="0" smtClean="0"/>
              <a:t>, </a:t>
            </a:r>
            <a:r>
              <a:rPr lang="en-US" dirty="0" err="1" smtClean="0"/>
              <a:t>Hartzmark</a:t>
            </a:r>
            <a:r>
              <a:rPr lang="en-US" dirty="0" smtClean="0"/>
              <a:t> &amp; Solomon (2018): No DE on reinvestment</a:t>
            </a:r>
          </a:p>
          <a:p>
            <a:pPr lvl="1"/>
            <a:r>
              <a:rPr lang="en-US" dirty="0" smtClean="0"/>
              <a:t>DE (or reverse DE) comes from closing the mental account, not just sale</a:t>
            </a:r>
          </a:p>
          <a:p>
            <a:pPr lvl="1"/>
            <a:endParaRPr lang="en-US" sz="700" dirty="0"/>
          </a:p>
          <a:p>
            <a:r>
              <a:rPr lang="en-US" dirty="0" smtClean="0"/>
              <a:t>Here: Buying another fund would leave the losing account open, which investors don’t want (reverse DE in funds says they generally want to sell losers)</a:t>
            </a:r>
          </a:p>
          <a:p>
            <a:endParaRPr lang="en-US" sz="1000" dirty="0"/>
          </a:p>
          <a:p>
            <a:r>
              <a:rPr lang="en-US" dirty="0" smtClean="0"/>
              <a:t>Prediction: don’t reinvest on losses, since it keeps the painful mental account open.</a:t>
            </a:r>
          </a:p>
          <a:p>
            <a:pPr lvl="1"/>
            <a:r>
              <a:rPr lang="en-US" dirty="0" smtClean="0"/>
              <a:t>Good news! This actually happens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/>
              <a:t>The fly in the ointment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Additional prediction: if investors </a:t>
            </a:r>
            <a:r>
              <a:rPr lang="en-US" i="1" dirty="0" smtClean="0"/>
              <a:t>do </a:t>
            </a:r>
            <a:r>
              <a:rPr lang="en-US" dirty="0" smtClean="0"/>
              <a:t>reinvest after a loss, they should reinvest in a different asset class (more likely to be seen as a new mental account)</a:t>
            </a:r>
          </a:p>
          <a:p>
            <a:endParaRPr lang="en-US" sz="800" dirty="0" smtClean="0"/>
          </a:p>
          <a:p>
            <a:r>
              <a:rPr lang="en-US" dirty="0" smtClean="0"/>
              <a:t>Investors should also wait longer to reinvest after a loss, to increase the perception of a closed account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Everything works! Except…</a:t>
            </a:r>
            <a:endParaRPr lang="en-US" dirty="0"/>
          </a:p>
          <a:p>
            <a:endParaRPr lang="en-US" sz="500" dirty="0" smtClean="0"/>
          </a:p>
        </p:txBody>
      </p:sp>
    </p:spTree>
    <p:extLst>
      <p:ext uri="{BB962C8B-B14F-4D97-AF65-F5344CB8AC3E}">
        <p14:creationId xmlns:p14="http://schemas.microsoft.com/office/powerpoint/2010/main" val="66601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The fly in the ointment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/>
              <a:t>Investors don’t actually display a reverse DE for funds in this German data (c.f. </a:t>
            </a:r>
            <a:r>
              <a:rPr lang="en-US" dirty="0" err="1"/>
              <a:t>Odean</a:t>
            </a:r>
            <a:r>
              <a:rPr lang="en-US" dirty="0"/>
              <a:t> data, US experimental data)</a:t>
            </a:r>
          </a:p>
          <a:p>
            <a:pPr lvl="1"/>
            <a:r>
              <a:rPr lang="en-US" dirty="0"/>
              <a:t>I have no idea why this is</a:t>
            </a:r>
          </a:p>
          <a:p>
            <a:pPr lvl="1"/>
            <a:r>
              <a:rPr lang="en-US" dirty="0"/>
              <a:t>Germans different in desire to blame manager?</a:t>
            </a:r>
          </a:p>
          <a:p>
            <a:pPr lvl="1"/>
            <a:r>
              <a:rPr lang="en-US" dirty="0"/>
              <a:t>Different DE measure (when to sell, vs what to sell?)</a:t>
            </a:r>
          </a:p>
          <a:p>
            <a:pPr lvl="1"/>
            <a:r>
              <a:rPr lang="en-US" dirty="0"/>
              <a:t>Something else driving </a:t>
            </a:r>
            <a:r>
              <a:rPr lang="en-US" dirty="0" smtClean="0"/>
              <a:t>diff?</a:t>
            </a:r>
          </a:p>
          <a:p>
            <a:pPr lvl="1"/>
            <a:endParaRPr lang="en-US" dirty="0"/>
          </a:p>
          <a:p>
            <a:r>
              <a:rPr lang="en-US" dirty="0" smtClean="0"/>
              <a:t>Technically, prediction is a </a:t>
            </a:r>
            <a:r>
              <a:rPr lang="en-US" i="1" dirty="0" smtClean="0"/>
              <a:t>lower </a:t>
            </a:r>
            <a:r>
              <a:rPr lang="en-US" dirty="0" smtClean="0"/>
              <a:t>DE for funds relative to stocks (which is true), not necessarily a reverse DE</a:t>
            </a:r>
          </a:p>
          <a:p>
            <a:pPr lvl="1"/>
            <a:r>
              <a:rPr lang="en-US" dirty="0" smtClean="0"/>
              <a:t>Don’t have a great theory of levels</a:t>
            </a:r>
          </a:p>
          <a:p>
            <a:pPr lvl="1"/>
            <a:r>
              <a:rPr lang="en-US" dirty="0" smtClean="0"/>
              <a:t>Still, this is very ad hoc. Would have predicted reverse 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Alternatives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Maybe the psychology of being rejected by a fund, even a losing fund, is entirely different from the psychology of firing an underperforming manager</a:t>
            </a:r>
          </a:p>
          <a:p>
            <a:endParaRPr lang="en-US" sz="800" dirty="0" smtClean="0"/>
          </a:p>
          <a:p>
            <a:r>
              <a:rPr lang="en-US" dirty="0" smtClean="0"/>
              <a:t>Rejection and underperformance make investors prefer to avoid investing in anything similar?</a:t>
            </a:r>
          </a:p>
          <a:p>
            <a:pPr lvl="1"/>
            <a:r>
              <a:rPr lang="en-US" dirty="0" smtClean="0"/>
              <a:t>Consistent with reduced participation overall</a:t>
            </a:r>
          </a:p>
          <a:p>
            <a:pPr lvl="1"/>
            <a:r>
              <a:rPr lang="en-US" dirty="0" smtClean="0"/>
              <a:t>Not sure how else to test this</a:t>
            </a:r>
          </a:p>
          <a:p>
            <a:endParaRPr lang="en-US" sz="1000" dirty="0"/>
          </a:p>
          <a:p>
            <a:r>
              <a:rPr lang="en-US" dirty="0" smtClean="0"/>
              <a:t>Broad </a:t>
            </a:r>
            <a:r>
              <a:rPr lang="en-US" dirty="0" smtClean="0"/>
              <a:t>suggestion: look into the psychology of rejection and sour grapes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4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67600" cy="5029200"/>
          </a:xfrm>
        </p:spPr>
        <p:txBody>
          <a:bodyPr/>
          <a:lstStyle/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2192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24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742950" indent="-28575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20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11430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•"/>
              <a:defRPr sz="18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6002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–"/>
              <a:defRPr sz="160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2057400" indent="-228600" algn="l" rtl="0" fontAlgn="base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har char="»"/>
              <a:defRPr sz="140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Interesting findings</a:t>
            </a:r>
          </a:p>
          <a:p>
            <a:endParaRPr lang="en-US" kern="0" dirty="0"/>
          </a:p>
          <a:p>
            <a:r>
              <a:rPr lang="en-US" kern="0" dirty="0" smtClean="0"/>
              <a:t>Gain/Loss distinction is hard to come up with simple explanation for</a:t>
            </a:r>
          </a:p>
          <a:p>
            <a:pPr lvl="1"/>
            <a:r>
              <a:rPr lang="en-US" kern="0" dirty="0" smtClean="0"/>
              <a:t>Past realization matters, but why exactly?</a:t>
            </a:r>
          </a:p>
          <a:p>
            <a:pPr lvl="1"/>
            <a:endParaRPr lang="en-US" kern="0" dirty="0"/>
          </a:p>
          <a:p>
            <a:r>
              <a:rPr lang="en-US" kern="0" dirty="0" smtClean="0"/>
              <a:t>I understand the disposition effect less than before I read the paper</a:t>
            </a:r>
          </a:p>
          <a:p>
            <a:pPr lvl="1"/>
            <a:r>
              <a:rPr lang="en-US" kern="0" dirty="0" smtClean="0"/>
              <a:t>Positive DE among German funds weird, at least to me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5623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The portfolio identification problem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types of effects inherently confounded:</a:t>
            </a:r>
            <a:endParaRPr lang="en-US" dirty="0"/>
          </a:p>
          <a:p>
            <a:pPr lvl="1"/>
            <a:r>
              <a:rPr lang="en-US" dirty="0" smtClean="0"/>
              <a:t>e.g. Can’t estimate age, period &amp; cohort effects together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Sale, consumption and reinvestment confounded</a:t>
            </a:r>
            <a:endParaRPr lang="en-US" dirty="0"/>
          </a:p>
          <a:p>
            <a:pPr lvl="1"/>
            <a:r>
              <a:rPr lang="en-US" dirty="0" smtClean="0"/>
              <a:t>If you sell, must either consume, leave in cash, or reinvest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Very hard in general to know what drives choices</a:t>
            </a:r>
          </a:p>
          <a:p>
            <a:pPr lvl="1"/>
            <a:r>
              <a:rPr lang="en-US" dirty="0" smtClean="0"/>
              <a:t>Do I desire to sell, and then later decide what to do with cash?</a:t>
            </a:r>
          </a:p>
          <a:p>
            <a:pPr lvl="1"/>
            <a:r>
              <a:rPr lang="en-US" dirty="0" smtClean="0"/>
              <a:t>Do I desire to consume, then decide what to sell?</a:t>
            </a:r>
          </a:p>
          <a:p>
            <a:pPr lvl="1"/>
            <a:r>
              <a:rPr lang="en-US" dirty="0" smtClean="0"/>
              <a:t>Do I desire to buy another stock, and decide what to sell?</a:t>
            </a:r>
          </a:p>
          <a:p>
            <a:pPr lvl="1"/>
            <a:r>
              <a:rPr lang="en-US" dirty="0" smtClean="0"/>
              <a:t>Do I leave </a:t>
            </a:r>
            <a:r>
              <a:rPr lang="en-US" dirty="0" smtClean="0"/>
              <a:t>a sale in cash because I want cash, or because I don’t know what to do with the money?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8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How to get around this?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decision of </a:t>
            </a:r>
            <a:r>
              <a:rPr lang="en-US" i="1" dirty="0" smtClean="0"/>
              <a:t>what </a:t>
            </a:r>
            <a:r>
              <a:rPr lang="en-US" dirty="0" smtClean="0"/>
              <a:t>to sell, given a sale</a:t>
            </a:r>
          </a:p>
          <a:p>
            <a:pPr lvl="1"/>
            <a:r>
              <a:rPr lang="en-US" dirty="0" smtClean="0"/>
              <a:t>Separate from question of what to do with the money after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Disposition effect: Sell gains more than losses (</a:t>
            </a:r>
            <a:r>
              <a:rPr lang="en-US" dirty="0" err="1" smtClean="0"/>
              <a:t>Odean</a:t>
            </a:r>
            <a:r>
              <a:rPr lang="en-US" dirty="0" smtClean="0"/>
              <a:t> 1998)</a:t>
            </a:r>
            <a:br>
              <a:rPr lang="en-US" dirty="0" smtClean="0"/>
            </a:br>
            <a:endParaRPr lang="en-US" sz="900" dirty="0" smtClean="0"/>
          </a:p>
          <a:p>
            <a:r>
              <a:rPr lang="en-US" dirty="0" smtClean="0"/>
              <a:t>Look at consumption/reinvestment among things that don’t involve a choice </a:t>
            </a:r>
            <a:r>
              <a:rPr lang="en-US" dirty="0" smtClean="0"/>
              <a:t>to </a:t>
            </a:r>
            <a:r>
              <a:rPr lang="en-US" dirty="0" smtClean="0"/>
              <a:t>sell</a:t>
            </a:r>
          </a:p>
          <a:p>
            <a:pPr lvl="1"/>
            <a:r>
              <a:rPr lang="en-US" dirty="0" smtClean="0"/>
              <a:t>Dividends (Baker et al. (2007), </a:t>
            </a:r>
            <a:r>
              <a:rPr lang="en-US" dirty="0" err="1" smtClean="0"/>
              <a:t>Hartzmark</a:t>
            </a:r>
            <a:r>
              <a:rPr lang="en-US" dirty="0" smtClean="0"/>
              <a:t> &amp; Solomon (2018))</a:t>
            </a:r>
          </a:p>
          <a:p>
            <a:pPr lvl="1"/>
            <a:r>
              <a:rPr lang="en-US" dirty="0" smtClean="0"/>
              <a:t>Income (huge macro literature)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This paper: look at cases where the decision to sell is exogenous to the investor, study consumption reinvestment choice</a:t>
            </a:r>
          </a:p>
          <a:p>
            <a:pPr lvl="1"/>
            <a:r>
              <a:rPr lang="en-US" dirty="0" smtClean="0"/>
              <a:t>Clever!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60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New Facts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#1. Forced mutual funds sales only partially reinvested</a:t>
            </a:r>
          </a:p>
          <a:p>
            <a:pPr lvl="1"/>
            <a:r>
              <a:rPr lang="en-US" dirty="0" smtClean="0"/>
              <a:t>70% on average</a:t>
            </a:r>
          </a:p>
          <a:p>
            <a:pPr lvl="1"/>
            <a:r>
              <a:rPr lang="en-US" dirty="0" smtClean="0"/>
              <a:t>Standard portfolio choice predicts 100%. 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Interesting, but depends  on prior (econ vs behavioral finance)</a:t>
            </a:r>
            <a:endParaRPr lang="en-US" sz="700" dirty="0" smtClean="0"/>
          </a:p>
          <a:p>
            <a:pPr lvl="1"/>
            <a:r>
              <a:rPr lang="en-US" dirty="0" smtClean="0"/>
              <a:t>People not rationally updating skill estimates based on trades and information?</a:t>
            </a:r>
          </a:p>
          <a:p>
            <a:pPr lvl="1"/>
            <a:r>
              <a:rPr lang="en-US" dirty="0" smtClean="0"/>
              <a:t>Past gains and losses matter for future trading?</a:t>
            </a:r>
          </a:p>
          <a:p>
            <a:pPr lvl="1"/>
            <a:r>
              <a:rPr lang="en-US" dirty="0" smtClean="0"/>
              <a:t>Patterns not just explained by frictions to trade?</a:t>
            </a:r>
          </a:p>
        </p:txBody>
      </p:sp>
    </p:spTree>
    <p:extLst>
      <p:ext uri="{BB962C8B-B14F-4D97-AF65-F5344CB8AC3E}">
        <p14:creationId xmlns:p14="http://schemas.microsoft.com/office/powerpoint/2010/main" val="383699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New Facts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700" dirty="0"/>
          </a:p>
          <a:p>
            <a:r>
              <a:rPr lang="en-US" dirty="0" smtClean="0"/>
              <a:t>#2. More reinvestment after gain (83%) than loss (40%)</a:t>
            </a:r>
          </a:p>
          <a:p>
            <a:pPr lvl="1"/>
            <a:r>
              <a:rPr lang="en-US" dirty="0" smtClean="0"/>
              <a:t>More likely to not be in the market at all after loss</a:t>
            </a:r>
          </a:p>
          <a:p>
            <a:pPr lvl="1"/>
            <a:r>
              <a:rPr lang="en-US" dirty="0" smtClean="0"/>
              <a:t>Take less risk in new purchase after loss</a:t>
            </a:r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r>
              <a:rPr lang="en-US" dirty="0" smtClean="0"/>
              <a:t>Interesting, but more questions than answers</a:t>
            </a:r>
          </a:p>
          <a:p>
            <a:endParaRPr lang="en-US" dirty="0"/>
          </a:p>
          <a:p>
            <a:r>
              <a:rPr lang="en-US" dirty="0" smtClean="0"/>
              <a:t>Gains and losses matter, realization utility matters</a:t>
            </a:r>
          </a:p>
          <a:p>
            <a:pPr lvl="1"/>
            <a:r>
              <a:rPr lang="en-US" dirty="0" smtClean="0"/>
              <a:t>Would like to see more specific hypotheses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59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What’s exogenous, and what’s not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components plausibly exogenous to investor</a:t>
            </a:r>
          </a:p>
          <a:p>
            <a:pPr lvl="1"/>
            <a:r>
              <a:rPr lang="en-US" dirty="0" smtClean="0"/>
              <a:t>Timing of sale exogenous</a:t>
            </a:r>
          </a:p>
          <a:p>
            <a:pPr lvl="1"/>
            <a:r>
              <a:rPr lang="en-US" dirty="0" smtClean="0"/>
              <a:t>Choice of what to sell exogenous</a:t>
            </a:r>
          </a:p>
          <a:p>
            <a:pPr lvl="1"/>
            <a:r>
              <a:rPr lang="en-US" dirty="0" smtClean="0"/>
              <a:t>No ability to repurchase the exact asset</a:t>
            </a:r>
          </a:p>
          <a:p>
            <a:pPr lvl="1"/>
            <a:endParaRPr lang="en-US" sz="800" dirty="0"/>
          </a:p>
          <a:p>
            <a:r>
              <a:rPr lang="en-US" dirty="0" smtClean="0"/>
              <a:t>Bad news: If gains and losses matter, then the investor’s </a:t>
            </a:r>
            <a:r>
              <a:rPr lang="en-US" dirty="0" smtClean="0"/>
              <a:t>feelings and beliefs about the old asset </a:t>
            </a:r>
            <a:r>
              <a:rPr lang="en-US" i="1" dirty="0" smtClean="0"/>
              <a:t>aren’t exogenous, even when that asset disappears</a:t>
            </a:r>
          </a:p>
          <a:p>
            <a:endParaRPr lang="en-US" sz="800" i="1" dirty="0"/>
          </a:p>
          <a:p>
            <a:r>
              <a:rPr lang="en-US" dirty="0" smtClean="0"/>
              <a:t>Hence, we need to understand why the investor </a:t>
            </a:r>
            <a:r>
              <a:rPr lang="en-US" i="1" dirty="0" smtClean="0"/>
              <a:t>might </a:t>
            </a:r>
            <a:r>
              <a:rPr lang="en-US" dirty="0" smtClean="0"/>
              <a:t>have chosen to sell, even though they didn’t choose to</a:t>
            </a:r>
          </a:p>
          <a:p>
            <a:pPr lvl="1"/>
            <a:r>
              <a:rPr lang="en-US" dirty="0" smtClean="0"/>
              <a:t>In other words, we need to understand the disposition effect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51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The Disposition Effect &amp; The Many-Handed Economist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Asset Pricing: Many facts, one theory</a:t>
            </a:r>
            <a:br>
              <a:rPr lang="en-US" dirty="0" smtClean="0"/>
            </a:br>
            <a:r>
              <a:rPr lang="en-US" dirty="0" smtClean="0"/>
              <a:t>(except the facts don’t get well explained)</a:t>
            </a:r>
          </a:p>
          <a:p>
            <a:endParaRPr lang="en-US" sz="1200" dirty="0"/>
          </a:p>
          <a:p>
            <a:r>
              <a:rPr lang="en-US" dirty="0" smtClean="0"/>
              <a:t>Behavioral Asset Pricing: One fact, one theory</a:t>
            </a:r>
          </a:p>
          <a:p>
            <a:endParaRPr lang="en-US" sz="11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57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The Disposition Effect &amp; The Many-Handed Economist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Asset Pricing: Many facts, one theory</a:t>
            </a:r>
            <a:br>
              <a:rPr lang="en-US" dirty="0" smtClean="0"/>
            </a:br>
            <a:r>
              <a:rPr lang="en-US" dirty="0" smtClean="0"/>
              <a:t>(except the facts don’t get well explained)</a:t>
            </a:r>
          </a:p>
          <a:p>
            <a:endParaRPr lang="en-US" sz="1200" dirty="0"/>
          </a:p>
          <a:p>
            <a:r>
              <a:rPr lang="en-US" dirty="0" smtClean="0"/>
              <a:t>Behavioral Asset Pricing: One fact, one theory</a:t>
            </a:r>
          </a:p>
          <a:p>
            <a:endParaRPr lang="en-US" sz="1100" dirty="0"/>
          </a:p>
          <a:p>
            <a:r>
              <a:rPr lang="en-US" dirty="0" smtClean="0"/>
              <a:t>The Disposition Effect: One fact, many theories</a:t>
            </a:r>
          </a:p>
          <a:p>
            <a:pPr lvl="1"/>
            <a:r>
              <a:rPr lang="en-US" dirty="0" smtClean="0"/>
              <a:t>Portfolio Rebalancing</a:t>
            </a:r>
          </a:p>
          <a:p>
            <a:pPr lvl="1"/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Prospect Theory</a:t>
            </a:r>
          </a:p>
          <a:p>
            <a:pPr lvl="1"/>
            <a:r>
              <a:rPr lang="en-US" dirty="0" smtClean="0"/>
              <a:t>Realization Utility</a:t>
            </a:r>
          </a:p>
          <a:p>
            <a:pPr lvl="1"/>
            <a:r>
              <a:rPr lang="en-US" dirty="0" smtClean="0"/>
              <a:t>Cognitive Dissonance</a:t>
            </a:r>
          </a:p>
          <a:p>
            <a:pPr lvl="1"/>
            <a:r>
              <a:rPr lang="en-US" dirty="0" smtClean="0"/>
              <a:t>Regret…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0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The facts to be explained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029200"/>
          </a:xfrm>
        </p:spPr>
        <p:txBody>
          <a:bodyPr/>
          <a:lstStyle/>
          <a:p>
            <a:r>
              <a:rPr lang="en-US" dirty="0" smtClean="0"/>
              <a:t>Investors more likely to sell gains than losses </a:t>
            </a:r>
            <a:r>
              <a:rPr lang="en-US" sz="1600" dirty="0" smtClean="0"/>
              <a:t>(</a:t>
            </a:r>
            <a:r>
              <a:rPr lang="en-US" sz="1600" dirty="0" err="1" smtClean="0"/>
              <a:t>Shefrin</a:t>
            </a:r>
            <a:r>
              <a:rPr lang="en-US" sz="1600" dirty="0" smtClean="0"/>
              <a:t> &amp; </a:t>
            </a:r>
            <a:r>
              <a:rPr lang="en-US" sz="1600" dirty="0" err="1" smtClean="0"/>
              <a:t>Statman</a:t>
            </a:r>
            <a:r>
              <a:rPr lang="en-US" sz="1600" dirty="0" smtClean="0"/>
              <a:t> 84</a:t>
            </a:r>
            <a:r>
              <a:rPr lang="en-US" sz="1600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Version #1: Condition on a sale day 	</a:t>
            </a:r>
            <a:r>
              <a:rPr lang="en-US" sz="1600" dirty="0" smtClean="0"/>
              <a:t>(</a:t>
            </a:r>
            <a:r>
              <a:rPr lang="en-US" sz="1600" dirty="0" err="1" smtClean="0"/>
              <a:t>Odean</a:t>
            </a:r>
            <a:r>
              <a:rPr lang="en-US" sz="1600" dirty="0" smtClean="0"/>
              <a:t> (1998))</a:t>
            </a:r>
            <a:endParaRPr lang="en-US" dirty="0" smtClean="0"/>
          </a:p>
          <a:p>
            <a:pPr lvl="1"/>
            <a:r>
              <a:rPr lang="en-US" dirty="0" smtClean="0"/>
              <a:t>Theory of </a:t>
            </a:r>
            <a:r>
              <a:rPr lang="en-US" i="1" dirty="0" smtClean="0"/>
              <a:t>what</a:t>
            </a:r>
            <a:r>
              <a:rPr lang="en-US" dirty="0" smtClean="0"/>
              <a:t> you sell, given you sell for some </a:t>
            </a:r>
            <a:r>
              <a:rPr lang="en-US" dirty="0" smtClean="0"/>
              <a:t>reason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Version #2: Unconditional on all days </a:t>
            </a:r>
            <a:r>
              <a:rPr lang="en-US" sz="1600" dirty="0" smtClean="0"/>
              <a:t>(Ben-David &amp; </a:t>
            </a:r>
            <a:r>
              <a:rPr lang="en-US" sz="1600" dirty="0" err="1" smtClean="0"/>
              <a:t>Hirshleifer</a:t>
            </a:r>
            <a:r>
              <a:rPr lang="en-US" sz="1600" dirty="0" smtClean="0"/>
              <a:t> (2012)</a:t>
            </a:r>
            <a:endParaRPr lang="en-US" dirty="0" smtClean="0"/>
          </a:p>
          <a:p>
            <a:pPr lvl="1"/>
            <a:r>
              <a:rPr lang="en-US" dirty="0" smtClean="0"/>
              <a:t>Theory of </a:t>
            </a:r>
            <a:r>
              <a:rPr lang="en-US" i="1" dirty="0" smtClean="0"/>
              <a:t>when </a:t>
            </a:r>
            <a:r>
              <a:rPr lang="en-US" dirty="0" smtClean="0"/>
              <a:t>you sell</a:t>
            </a:r>
          </a:p>
          <a:p>
            <a:pPr lvl="1"/>
            <a:endParaRPr lang="en-US" sz="1000" dirty="0"/>
          </a:p>
          <a:p>
            <a:r>
              <a:rPr lang="en-US" dirty="0" smtClean="0"/>
              <a:t>Holds for lots of different asset classes, skill </a:t>
            </a:r>
            <a:r>
              <a:rPr lang="en-US" dirty="0" smtClean="0"/>
              <a:t>levels</a:t>
            </a:r>
          </a:p>
          <a:p>
            <a:endParaRPr lang="en-US" sz="10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5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40840</TotalTime>
  <Words>887</Words>
  <Application>Microsoft Office PowerPoint</Application>
  <PresentationFormat>On-screen Show (4:3)</PresentationFormat>
  <Paragraphs>170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Default Design</vt:lpstr>
      <vt:lpstr>Discussion of “Fully Closed:  Individual Responses to Realized Gains and Losses”</vt:lpstr>
      <vt:lpstr>The portfolio identification problem</vt:lpstr>
      <vt:lpstr>How to get around this?</vt:lpstr>
      <vt:lpstr>New Facts</vt:lpstr>
      <vt:lpstr>New Facts</vt:lpstr>
      <vt:lpstr>What’s exogenous, and what’s not</vt:lpstr>
      <vt:lpstr>The Disposition Effect &amp; The Many-Handed Economist</vt:lpstr>
      <vt:lpstr>The Disposition Effect &amp; The Many-Handed Economist</vt:lpstr>
      <vt:lpstr>The facts to be explained</vt:lpstr>
      <vt:lpstr>Differences to Current Setup</vt:lpstr>
      <vt:lpstr>Identity and Self-Conception</vt:lpstr>
      <vt:lpstr>The importance of choosing to sell</vt:lpstr>
      <vt:lpstr>Closing Mental Accounts</vt:lpstr>
      <vt:lpstr>The fly in the ointment</vt:lpstr>
      <vt:lpstr>The fly in the ointment</vt:lpstr>
      <vt:lpstr>Alternatives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1091</cp:revision>
  <dcterms:created xsi:type="dcterms:W3CDTF">2006-10-18T02:33:47Z</dcterms:created>
  <dcterms:modified xsi:type="dcterms:W3CDTF">2019-02-17T05:31:07Z</dcterms:modified>
</cp:coreProperties>
</file>