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468" r:id="rId3"/>
    <p:sldId id="463" r:id="rId4"/>
    <p:sldId id="507" r:id="rId5"/>
    <p:sldId id="461" r:id="rId6"/>
    <p:sldId id="462" r:id="rId7"/>
    <p:sldId id="464" r:id="rId8"/>
    <p:sldId id="465" r:id="rId9"/>
    <p:sldId id="472" r:id="rId10"/>
    <p:sldId id="471" r:id="rId11"/>
    <p:sldId id="504" r:id="rId12"/>
    <p:sldId id="459" r:id="rId13"/>
    <p:sldId id="511" r:id="rId14"/>
    <p:sldId id="505" r:id="rId15"/>
    <p:sldId id="506" r:id="rId16"/>
    <p:sldId id="512" r:id="rId17"/>
    <p:sldId id="508" r:id="rId18"/>
    <p:sldId id="510" r:id="rId19"/>
    <p:sldId id="450"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0AB6"/>
    <a:srgbClr val="B22C02"/>
    <a:srgbClr val="CC0000"/>
    <a:srgbClr val="96047A"/>
    <a:srgbClr val="FC7A18"/>
    <a:srgbClr val="E3B431"/>
    <a:srgbClr val="00CC00"/>
    <a:srgbClr val="EAC12A"/>
    <a:srgbClr val="E3C131"/>
    <a:srgbClr val="EBD4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0" autoAdjust="0"/>
    <p:restoredTop sz="90929"/>
  </p:normalViewPr>
  <p:slideViewPr>
    <p:cSldViewPr>
      <p:cViewPr varScale="1">
        <p:scale>
          <a:sx n="91" d="100"/>
          <a:sy n="91" d="100"/>
        </p:scale>
        <p:origin x="6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29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71D379-538E-4D59-A3E4-E1A8A10BB2FF}" type="datetimeFigureOut">
              <a:rPr lang="en-US" smtClean="0"/>
              <a:t>2/11/2016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F5EDB4-B5B8-411F-A6F2-BC84A61B3EEB}" type="slidenum">
              <a:rPr lang="en-US" smtClean="0"/>
              <a:t>‹#›</a:t>
            </a:fld>
            <a:endParaRPr lang="en-US"/>
          </a:p>
        </p:txBody>
      </p:sp>
    </p:spTree>
    <p:extLst>
      <p:ext uri="{BB962C8B-B14F-4D97-AF65-F5344CB8AC3E}">
        <p14:creationId xmlns:p14="http://schemas.microsoft.com/office/powerpoint/2010/main" val="67183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EDC798-4922-4FC5-ABF2-BEF3C3257AFB}" type="datetimeFigureOut">
              <a:rPr lang="en-US" smtClean="0"/>
              <a:pPr/>
              <a:t>2/11/2016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DFF9B6-FB32-455F-ABF1-B8B323348082}" type="slidenum">
              <a:rPr lang="en-US" smtClean="0"/>
              <a:pPr/>
              <a:t>‹#›</a:t>
            </a:fld>
            <a:endParaRPr lang="en-US"/>
          </a:p>
        </p:txBody>
      </p:sp>
    </p:spTree>
    <p:extLst>
      <p:ext uri="{BB962C8B-B14F-4D97-AF65-F5344CB8AC3E}">
        <p14:creationId xmlns:p14="http://schemas.microsoft.com/office/powerpoint/2010/main" val="336204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DFF9B6-FB32-455F-ABF1-B8B323348082}" type="slidenum">
              <a:rPr lang="en-US" smtClean="0"/>
              <a:pPr/>
              <a:t>1</a:t>
            </a:fld>
            <a:endParaRPr lang="en-US"/>
          </a:p>
        </p:txBody>
      </p:sp>
    </p:spTree>
    <p:extLst>
      <p:ext uri="{BB962C8B-B14F-4D97-AF65-F5344CB8AC3E}">
        <p14:creationId xmlns:p14="http://schemas.microsoft.com/office/powerpoint/2010/main" val="11024032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pic>
        <p:nvPicPr>
          <p:cNvPr id="11" name="Picture 10" descr="Formal_Marshall_GoldOnCard_NoBG.eps"/>
          <p:cNvPicPr>
            <a:picLocks noChangeAspect="1"/>
          </p:cNvPicPr>
          <p:nvPr userDrawn="1"/>
        </p:nvPicPr>
        <p:blipFill>
          <a:blip r:embed="rId2"/>
          <a:stretch>
            <a:fillRect/>
          </a:stretch>
        </p:blipFill>
        <p:spPr>
          <a:xfrm>
            <a:off x="158779" y="228600"/>
            <a:ext cx="1841968" cy="43375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100000"/>
              </a:lnSpc>
              <a:spcAft>
                <a:spcPts val="800"/>
              </a:spcAft>
              <a:defRPr sz="2400" baseline="0"/>
            </a:lvl1pPr>
            <a:lvl2pPr>
              <a:lnSpc>
                <a:spcPct val="100000"/>
              </a:lnSpc>
              <a:spcAft>
                <a:spcPts val="800"/>
              </a:spcAft>
              <a:defRPr sz="2000" baseline="0"/>
            </a:lvl2pPr>
            <a:lvl3pPr>
              <a:lnSpc>
                <a:spcPct val="100000"/>
              </a:lnSpc>
              <a:spcAft>
                <a:spcPts val="800"/>
              </a:spcAft>
              <a:defRPr sz="1800" baseline="0"/>
            </a:lvl3pPr>
            <a:lvl4pPr>
              <a:lnSpc>
                <a:spcPct val="100000"/>
              </a:lnSpc>
              <a:spcAft>
                <a:spcPts val="800"/>
              </a:spcAft>
              <a:defRPr sz="1600" baseline="0"/>
            </a:lvl4pPr>
            <a:lvl5pPr>
              <a:lnSpc>
                <a:spcPct val="100000"/>
              </a:lnSpc>
              <a:spcAft>
                <a:spcPts val="800"/>
              </a:spcAft>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Box 3"/>
          <p:cNvSpPr txBox="1"/>
          <p:nvPr userDrawn="1"/>
        </p:nvSpPr>
        <p:spPr>
          <a:xfrm>
            <a:off x="76200" y="6581001"/>
            <a:ext cx="3581400" cy="215444"/>
          </a:xfrm>
          <a:prstGeom prst="rect">
            <a:avLst/>
          </a:prstGeom>
          <a:noFill/>
        </p:spPr>
        <p:txBody>
          <a:bodyPr wrap="square" lIns="0" tIns="0" rIns="0" bIns="0" rtlCol="0">
            <a:spAutoFit/>
          </a:bodyPr>
          <a:lstStyle/>
          <a:p>
            <a:r>
              <a:rPr lang="en-US" sz="1400" baseline="0" dirty="0" smtClean="0">
                <a:solidFill>
                  <a:schemeClr val="bg1"/>
                </a:solidFill>
                <a:latin typeface="+mn-lt"/>
              </a:rPr>
              <a:t>Solomon on Fisher, Martineau &amp; Sheng</a:t>
            </a:r>
            <a:endParaRPr lang="en-US" sz="1400" baseline="0" dirty="0">
              <a:solidFill>
                <a:schemeClr val="bg1"/>
              </a:solidFill>
              <a:latin typeface="+mn-lt"/>
            </a:endParaRPr>
          </a:p>
        </p:txBody>
      </p:sp>
      <p:sp>
        <p:nvSpPr>
          <p:cNvPr id="5" name="TextBox 4"/>
          <p:cNvSpPr txBox="1"/>
          <p:nvPr userDrawn="1"/>
        </p:nvSpPr>
        <p:spPr>
          <a:xfrm>
            <a:off x="5410200" y="6581001"/>
            <a:ext cx="3549490" cy="215444"/>
          </a:xfrm>
          <a:prstGeom prst="rect">
            <a:avLst/>
          </a:prstGeom>
          <a:noFill/>
        </p:spPr>
        <p:txBody>
          <a:bodyPr wrap="square" lIns="0" tIns="0" rIns="0" bIns="0" rtlCol="0">
            <a:spAutoFit/>
          </a:bodyPr>
          <a:lstStyle/>
          <a:p>
            <a:pPr algn="r"/>
            <a:r>
              <a:rPr lang="en-US" sz="1400" baseline="0" dirty="0" smtClean="0">
                <a:solidFill>
                  <a:schemeClr val="bg1"/>
                </a:solidFill>
                <a:latin typeface="+mn-lt"/>
              </a:rPr>
              <a:t>Media Attention, Macro Fundamentals</a:t>
            </a:r>
            <a:endParaRPr lang="en-US" sz="1400" baseline="0" dirty="0">
              <a:solidFill>
                <a:schemeClr val="bg1"/>
              </a:solidFill>
              <a:latin typeface="+mn-lt"/>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219200" y="1066800"/>
            <a:ext cx="3581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066800"/>
            <a:ext cx="35814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0" y="6562724"/>
            <a:ext cx="9144000" cy="295275"/>
          </a:xfrm>
          <a:prstGeom prst="rect">
            <a:avLst/>
          </a:prstGeom>
          <a:solidFill>
            <a:srgbClr val="99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Rectangle 13"/>
          <p:cNvSpPr/>
          <p:nvPr userDrawn="1"/>
        </p:nvSpPr>
        <p:spPr>
          <a:xfrm>
            <a:off x="0" y="0"/>
            <a:ext cx="9144000" cy="762000"/>
          </a:xfrm>
          <a:prstGeom prst="rect">
            <a:avLst/>
          </a:prstGeom>
          <a:solidFill>
            <a:srgbClr val="99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026" name="Rectangle 2"/>
          <p:cNvSpPr>
            <a:spLocks noGrp="1" noChangeArrowheads="1"/>
          </p:cNvSpPr>
          <p:nvPr>
            <p:ph type="title"/>
          </p:nvPr>
        </p:nvSpPr>
        <p:spPr bwMode="auto">
          <a:xfrm>
            <a:off x="304800" y="152400"/>
            <a:ext cx="82296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Title</a:t>
            </a:r>
          </a:p>
        </p:txBody>
      </p:sp>
      <p:sp>
        <p:nvSpPr>
          <p:cNvPr id="1027" name="Rectangle 3"/>
          <p:cNvSpPr>
            <a:spLocks noGrp="1" noChangeArrowheads="1"/>
          </p:cNvSpPr>
          <p:nvPr>
            <p:ph type="body" idx="1"/>
          </p:nvPr>
        </p:nvSpPr>
        <p:spPr bwMode="auto">
          <a:xfrm>
            <a:off x="1219200" y="1066800"/>
            <a:ext cx="73152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Rectangle 8"/>
          <p:cNvSpPr/>
          <p:nvPr userDrawn="1"/>
        </p:nvSpPr>
        <p:spPr>
          <a:xfrm flipV="1">
            <a:off x="0" y="755552"/>
            <a:ext cx="9144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0" name="Picture 9" descr="Small Use Shield_GoldOnTrans.eps"/>
          <p:cNvPicPr>
            <a:picLocks noChangeAspect="1"/>
          </p:cNvPicPr>
          <p:nvPr userDrawn="1"/>
        </p:nvPicPr>
        <p:blipFill>
          <a:blip r:embed="rId13"/>
          <a:stretch>
            <a:fillRect/>
          </a:stretch>
        </p:blipFill>
        <p:spPr>
          <a:xfrm>
            <a:off x="8309348" y="6880"/>
            <a:ext cx="748239" cy="748239"/>
          </a:xfrm>
          <a:prstGeom prst="rect">
            <a:avLst/>
          </a:prstGeom>
        </p:spPr>
      </p:pic>
      <p:pic>
        <p:nvPicPr>
          <p:cNvPr id="11" name="Picture 10" descr="1-lineWordmark_GoldOnCard_NoBG.eps"/>
          <p:cNvPicPr>
            <a:picLocks noChangeAspect="1"/>
          </p:cNvPicPr>
          <p:nvPr userDrawn="1"/>
        </p:nvPicPr>
        <p:blipFill>
          <a:blip r:embed="rId14"/>
          <a:stretch>
            <a:fillRect/>
          </a:stretch>
        </p:blipFill>
        <p:spPr>
          <a:xfrm>
            <a:off x="3660937" y="6632950"/>
            <a:ext cx="1822126" cy="15482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fontAlgn="base">
        <a:spcBef>
          <a:spcPct val="0"/>
        </a:spcBef>
        <a:spcAft>
          <a:spcPct val="0"/>
        </a:spcAft>
        <a:defRPr sz="3200" baseline="0">
          <a:solidFill>
            <a:schemeClr val="bg1"/>
          </a:solidFill>
          <a:latin typeface="+mj-lt"/>
          <a:ea typeface="+mj-ea"/>
          <a:cs typeface="+mj-cs"/>
        </a:defRPr>
      </a:lvl1pPr>
      <a:lvl2pPr algn="l" rtl="0" fontAlgn="base">
        <a:spcBef>
          <a:spcPct val="0"/>
        </a:spcBef>
        <a:spcAft>
          <a:spcPct val="0"/>
        </a:spcAft>
        <a:defRPr sz="3200">
          <a:solidFill>
            <a:schemeClr val="tx1"/>
          </a:solidFill>
          <a:latin typeface="Arial" charset="0"/>
        </a:defRPr>
      </a:lvl2pPr>
      <a:lvl3pPr algn="l" rtl="0" fontAlgn="base">
        <a:spcBef>
          <a:spcPct val="0"/>
        </a:spcBef>
        <a:spcAft>
          <a:spcPct val="0"/>
        </a:spcAft>
        <a:defRPr sz="3200">
          <a:solidFill>
            <a:schemeClr val="tx1"/>
          </a:solidFill>
          <a:latin typeface="Arial" charset="0"/>
        </a:defRPr>
      </a:lvl3pPr>
      <a:lvl4pPr algn="l" rtl="0" fontAlgn="base">
        <a:spcBef>
          <a:spcPct val="0"/>
        </a:spcBef>
        <a:spcAft>
          <a:spcPct val="0"/>
        </a:spcAft>
        <a:defRPr sz="3200">
          <a:solidFill>
            <a:schemeClr val="tx1"/>
          </a:solidFill>
          <a:latin typeface="Arial" charset="0"/>
        </a:defRPr>
      </a:lvl4pPr>
      <a:lvl5pPr algn="l" rtl="0" fontAlgn="base">
        <a:spcBef>
          <a:spcPct val="0"/>
        </a:spcBef>
        <a:spcAft>
          <a:spcPct val="0"/>
        </a:spcAft>
        <a:defRPr sz="3200">
          <a:solidFill>
            <a:schemeClr val="tx1"/>
          </a:solidFill>
          <a:latin typeface="Arial" charset="0"/>
        </a:defRPr>
      </a:lvl5pPr>
      <a:lvl6pPr marL="457200" algn="l" rtl="0" fontAlgn="base">
        <a:spcBef>
          <a:spcPct val="0"/>
        </a:spcBef>
        <a:spcAft>
          <a:spcPct val="0"/>
        </a:spcAft>
        <a:defRPr sz="3200">
          <a:solidFill>
            <a:schemeClr val="tx1"/>
          </a:solidFill>
          <a:latin typeface="Arial" charset="0"/>
        </a:defRPr>
      </a:lvl6pPr>
      <a:lvl7pPr marL="914400" algn="l" rtl="0" fontAlgn="base">
        <a:spcBef>
          <a:spcPct val="0"/>
        </a:spcBef>
        <a:spcAft>
          <a:spcPct val="0"/>
        </a:spcAft>
        <a:defRPr sz="3200">
          <a:solidFill>
            <a:schemeClr val="tx1"/>
          </a:solidFill>
          <a:latin typeface="Arial" charset="0"/>
        </a:defRPr>
      </a:lvl7pPr>
      <a:lvl8pPr marL="1371600" algn="l" rtl="0" fontAlgn="base">
        <a:spcBef>
          <a:spcPct val="0"/>
        </a:spcBef>
        <a:spcAft>
          <a:spcPct val="0"/>
        </a:spcAft>
        <a:defRPr sz="3200">
          <a:solidFill>
            <a:schemeClr val="tx1"/>
          </a:solidFill>
          <a:latin typeface="Arial" charset="0"/>
        </a:defRPr>
      </a:lvl8pPr>
      <a:lvl9pPr marL="1828800" algn="l" rtl="0" fontAlgn="base">
        <a:spcBef>
          <a:spcPct val="0"/>
        </a:spcBef>
        <a:spcAft>
          <a:spcPct val="0"/>
        </a:spcAft>
        <a:defRPr sz="3200">
          <a:solidFill>
            <a:schemeClr val="tx1"/>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pPr algn="ctr"/>
            <a:r>
              <a:rPr lang="en-US" sz="2800" dirty="0" smtClean="0"/>
              <a:t>Discussion of </a:t>
            </a:r>
            <a:br>
              <a:rPr lang="en-US" sz="2800" dirty="0" smtClean="0"/>
            </a:br>
            <a:r>
              <a:rPr lang="en-US" sz="2800" dirty="0"/>
              <a:t>‘Media Attention, Macroeconomic Fundamentals, and Stock Market </a:t>
            </a:r>
            <a:r>
              <a:rPr lang="en-US" sz="2800" dirty="0" smtClean="0"/>
              <a:t>Activity’</a:t>
            </a:r>
            <a:r>
              <a:rPr lang="en-US" sz="2800" dirty="0"/>
              <a:t/>
            </a:r>
            <a:br>
              <a:rPr lang="en-US" sz="2800" dirty="0"/>
            </a:br>
            <a:endParaRPr lang="en-US" sz="2800" dirty="0"/>
          </a:p>
        </p:txBody>
      </p:sp>
      <p:sp>
        <p:nvSpPr>
          <p:cNvPr id="3" name="Subtitle 2"/>
          <p:cNvSpPr>
            <a:spLocks noGrp="1"/>
          </p:cNvSpPr>
          <p:nvPr>
            <p:ph type="subTitle" idx="1"/>
          </p:nvPr>
        </p:nvSpPr>
        <p:spPr>
          <a:xfrm>
            <a:off x="762000" y="2895600"/>
            <a:ext cx="7620000" cy="1752600"/>
          </a:xfrm>
        </p:spPr>
        <p:txBody>
          <a:bodyPr/>
          <a:lstStyle/>
          <a:p>
            <a:r>
              <a:rPr lang="en-US" sz="2400" dirty="0" smtClean="0"/>
              <a:t>Paper by: </a:t>
            </a:r>
            <a:br>
              <a:rPr lang="en-US" sz="2400" dirty="0" smtClean="0"/>
            </a:br>
            <a:r>
              <a:rPr lang="en-US" sz="2400" dirty="0"/>
              <a:t>Adlai </a:t>
            </a:r>
            <a:r>
              <a:rPr lang="en-US" sz="2400" dirty="0" smtClean="0"/>
              <a:t>Fisher</a:t>
            </a:r>
            <a:r>
              <a:rPr lang="en-US" sz="2400" dirty="0"/>
              <a:t> (UBC)</a:t>
            </a:r>
            <a:r>
              <a:rPr lang="en-US" sz="2400" dirty="0" smtClean="0"/>
              <a:t>, </a:t>
            </a:r>
            <a:r>
              <a:rPr lang="en-US" sz="2400" dirty="0"/>
              <a:t>Charles </a:t>
            </a:r>
            <a:r>
              <a:rPr lang="en-US" sz="2400" dirty="0" smtClean="0"/>
              <a:t>Martineau </a:t>
            </a:r>
            <a:r>
              <a:rPr lang="en-US" sz="2400" dirty="0"/>
              <a:t>(UBC)</a:t>
            </a:r>
            <a:r>
              <a:rPr lang="en-US" sz="2400" dirty="0" smtClean="0"/>
              <a:t>, </a:t>
            </a:r>
          </a:p>
          <a:p>
            <a:r>
              <a:rPr lang="en-US" sz="2400" dirty="0" err="1" smtClean="0"/>
              <a:t>Jinfei</a:t>
            </a:r>
            <a:r>
              <a:rPr lang="en-US" sz="2400" dirty="0" smtClean="0"/>
              <a:t> Sheng (U</a:t>
            </a:r>
            <a:r>
              <a:rPr lang="en-US" sz="2400" dirty="0"/>
              <a:t>B</a:t>
            </a:r>
            <a:r>
              <a:rPr lang="en-US" sz="2400" dirty="0" smtClean="0"/>
              <a:t>C)</a:t>
            </a:r>
            <a:endParaRPr lang="en-US" sz="1800" dirty="0" smtClean="0"/>
          </a:p>
          <a:p>
            <a:endParaRPr lang="en-US" sz="1200" dirty="0" smtClean="0"/>
          </a:p>
          <a:p>
            <a:endParaRPr lang="en-US" sz="1200" dirty="0" smtClean="0"/>
          </a:p>
          <a:p>
            <a:r>
              <a:rPr lang="en-US" sz="2400" dirty="0" smtClean="0"/>
              <a:t>Discussion by:</a:t>
            </a:r>
          </a:p>
          <a:p>
            <a:r>
              <a:rPr lang="en-US" sz="2400" dirty="0" smtClean="0"/>
              <a:t>David Solomon (USC)</a:t>
            </a:r>
          </a:p>
          <a:p>
            <a:endParaRPr lang="en-US" sz="1050" dirty="0"/>
          </a:p>
          <a:p>
            <a:endParaRPr lang="en-US" sz="1050" dirty="0" smtClean="0"/>
          </a:p>
          <a:p>
            <a:r>
              <a:rPr lang="en-US" sz="2000" dirty="0" smtClean="0"/>
              <a:t>ASU Sonoran Winter Finance Conference</a:t>
            </a:r>
            <a:br>
              <a:rPr lang="en-US" sz="2000" dirty="0" smtClean="0"/>
            </a:br>
            <a:r>
              <a:rPr lang="en-US" sz="2000" dirty="0" smtClean="0"/>
              <a:t>February 11th 2014</a:t>
            </a:r>
            <a:endParaRPr lang="en-US" sz="1800" dirty="0" smtClean="0"/>
          </a:p>
          <a:p>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sp>
        <p:nvSpPr>
          <p:cNvPr id="18" name="TextBox 17"/>
          <p:cNvSpPr txBox="1"/>
          <p:nvPr/>
        </p:nvSpPr>
        <p:spPr>
          <a:xfrm>
            <a:off x="2648164" y="5665631"/>
            <a:ext cx="4681226" cy="400110"/>
          </a:xfrm>
          <a:prstGeom prst="rect">
            <a:avLst/>
          </a:prstGeom>
          <a:noFill/>
        </p:spPr>
        <p:txBody>
          <a:bodyPr wrap="square" rtlCol="0">
            <a:spAutoFit/>
          </a:bodyPr>
          <a:lstStyle/>
          <a:p>
            <a:r>
              <a:rPr lang="en-US" sz="2000" dirty="0" smtClean="0">
                <a:latin typeface="+mj-lt"/>
              </a:rPr>
              <a:t>Media </a:t>
            </a:r>
            <a:r>
              <a:rPr lang="en-US" sz="2000" i="1" dirty="0" smtClean="0">
                <a:latin typeface="+mj-lt"/>
              </a:rPr>
              <a:t>directly</a:t>
            </a:r>
            <a:r>
              <a:rPr lang="en-US" sz="2000" dirty="0" smtClean="0">
                <a:latin typeface="+mj-lt"/>
              </a:rPr>
              <a:t> affects markets</a:t>
            </a:r>
            <a:endParaRPr lang="en-US" sz="2000" dirty="0">
              <a:latin typeface="+mj-lt"/>
            </a:endParaRPr>
          </a:p>
        </p:txBody>
      </p:sp>
      <p:sp>
        <p:nvSpPr>
          <p:cNvPr id="24" name="TextBox 23"/>
          <p:cNvSpPr txBox="1"/>
          <p:nvPr/>
        </p:nvSpPr>
        <p:spPr>
          <a:xfrm>
            <a:off x="6400800" y="3242263"/>
            <a:ext cx="2393244" cy="1785104"/>
          </a:xfrm>
          <a:prstGeom prst="rect">
            <a:avLst/>
          </a:prstGeom>
          <a:noFill/>
        </p:spPr>
        <p:txBody>
          <a:bodyPr wrap="square" rtlCol="0">
            <a:spAutoFit/>
          </a:bodyPr>
          <a:lstStyle/>
          <a:p>
            <a:r>
              <a:rPr lang="en-US" sz="1800" dirty="0" smtClean="0">
                <a:solidFill>
                  <a:srgbClr val="7030A0"/>
                </a:solidFill>
                <a:latin typeface="+mj-lt"/>
              </a:rPr>
              <a:t>Sometimes see the impact of the writing choice directly: </a:t>
            </a:r>
            <a:r>
              <a:rPr lang="en-US" sz="1400" dirty="0" smtClean="0">
                <a:solidFill>
                  <a:srgbClr val="7030A0"/>
                </a:solidFill>
                <a:latin typeface="+mj-lt"/>
              </a:rPr>
              <a:t>Solomon (2012), </a:t>
            </a:r>
            <a:r>
              <a:rPr lang="en-US" sz="1400" dirty="0" err="1" smtClean="0">
                <a:solidFill>
                  <a:srgbClr val="7030A0"/>
                </a:solidFill>
                <a:latin typeface="+mj-lt"/>
              </a:rPr>
              <a:t>Gurun</a:t>
            </a:r>
            <a:r>
              <a:rPr lang="en-US" sz="1400" dirty="0" smtClean="0">
                <a:solidFill>
                  <a:srgbClr val="7030A0"/>
                </a:solidFill>
                <a:latin typeface="+mj-lt"/>
              </a:rPr>
              <a:t> and Butler (2012) Dougal, </a:t>
            </a:r>
            <a:r>
              <a:rPr lang="en-US" sz="1400" dirty="0" err="1" smtClean="0">
                <a:solidFill>
                  <a:srgbClr val="7030A0"/>
                </a:solidFill>
                <a:latin typeface="+mj-lt"/>
              </a:rPr>
              <a:t>Engelberg</a:t>
            </a:r>
            <a:r>
              <a:rPr lang="en-US" sz="1400" dirty="0" smtClean="0">
                <a:solidFill>
                  <a:srgbClr val="7030A0"/>
                </a:solidFill>
                <a:latin typeface="+mj-lt"/>
              </a:rPr>
              <a:t>, Garcia and Parsons (2012)</a:t>
            </a:r>
            <a:endParaRPr lang="en-US" sz="1400" dirty="0">
              <a:solidFill>
                <a:srgbClr val="7030A0"/>
              </a:solidFill>
              <a:latin typeface="+mj-lt"/>
            </a:endParaRPr>
          </a:p>
        </p:txBody>
      </p:sp>
      <p:cxnSp>
        <p:nvCxnSpPr>
          <p:cNvPr id="25" name="Straight Arrow Connector 24"/>
          <p:cNvCxnSpPr/>
          <p:nvPr/>
        </p:nvCxnSpPr>
        <p:spPr>
          <a:xfrm flipV="1">
            <a:off x="4819273" y="3130550"/>
            <a:ext cx="1365808" cy="1583094"/>
          </a:xfrm>
          <a:prstGeom prst="straightConnector1">
            <a:avLst/>
          </a:prstGeom>
          <a:ln w="22225">
            <a:solidFill>
              <a:schemeClr val="tx1"/>
            </a:solidFill>
            <a:prstDash val="dashDot"/>
            <a:tailEnd type="triangle" w="lg"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346840" y="3130550"/>
            <a:ext cx="1501069" cy="1568470"/>
          </a:xfrm>
          <a:prstGeom prst="straightConnector1">
            <a:avLst/>
          </a:prstGeom>
          <a:ln w="22225">
            <a:solidFill>
              <a:schemeClr val="tx1"/>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5" name="TextBox 14"/>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7030A0"/>
                </a:solidFill>
                <a:latin typeface="+mj-lt"/>
              </a:rPr>
              <a:t>Returns</a:t>
            </a:r>
            <a:r>
              <a:rPr lang="en-US" sz="2000" dirty="0" smtClean="0">
                <a:solidFill>
                  <a:srgbClr val="00B050"/>
                </a:solidFill>
                <a:latin typeface="+mj-lt"/>
              </a:rPr>
              <a:t>, Volume</a:t>
            </a:r>
            <a:endParaRPr lang="en-US" sz="2000" dirty="0">
              <a:solidFill>
                <a:srgbClr val="00B050"/>
              </a:solidFill>
              <a:latin typeface="+mj-lt"/>
            </a:endParaRPr>
          </a:p>
        </p:txBody>
      </p:sp>
      <p:sp>
        <p:nvSpPr>
          <p:cNvPr id="16" name="Rounded Rectangle 15"/>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1655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sp>
        <p:nvSpPr>
          <p:cNvPr id="18" name="TextBox 17"/>
          <p:cNvSpPr txBox="1"/>
          <p:nvPr/>
        </p:nvSpPr>
        <p:spPr>
          <a:xfrm>
            <a:off x="2648164" y="5665631"/>
            <a:ext cx="4681226" cy="400110"/>
          </a:xfrm>
          <a:prstGeom prst="rect">
            <a:avLst/>
          </a:prstGeom>
          <a:noFill/>
        </p:spPr>
        <p:txBody>
          <a:bodyPr wrap="square" rtlCol="0">
            <a:spAutoFit/>
          </a:bodyPr>
          <a:lstStyle/>
          <a:p>
            <a:r>
              <a:rPr lang="en-US" sz="2000" dirty="0" smtClean="0">
                <a:latin typeface="+mj-lt"/>
              </a:rPr>
              <a:t>Media </a:t>
            </a:r>
            <a:r>
              <a:rPr lang="en-US" sz="2000" i="1" dirty="0" smtClean="0">
                <a:latin typeface="+mj-lt"/>
              </a:rPr>
              <a:t>directly</a:t>
            </a:r>
            <a:r>
              <a:rPr lang="en-US" sz="2000" dirty="0" smtClean="0">
                <a:latin typeface="+mj-lt"/>
              </a:rPr>
              <a:t> affects markets</a:t>
            </a:r>
            <a:endParaRPr lang="en-US" sz="2000" dirty="0">
              <a:latin typeface="+mj-lt"/>
            </a:endParaRPr>
          </a:p>
        </p:txBody>
      </p:sp>
      <p:sp>
        <p:nvSpPr>
          <p:cNvPr id="24" name="TextBox 23"/>
          <p:cNvSpPr txBox="1"/>
          <p:nvPr/>
        </p:nvSpPr>
        <p:spPr>
          <a:xfrm>
            <a:off x="6400800" y="3242263"/>
            <a:ext cx="2393244" cy="1354217"/>
          </a:xfrm>
          <a:prstGeom prst="rect">
            <a:avLst/>
          </a:prstGeom>
          <a:noFill/>
        </p:spPr>
        <p:txBody>
          <a:bodyPr wrap="square" rtlCol="0">
            <a:spAutoFit/>
          </a:bodyPr>
          <a:lstStyle/>
          <a:p>
            <a:r>
              <a:rPr lang="en-US" sz="1800" dirty="0" smtClean="0">
                <a:solidFill>
                  <a:srgbClr val="7030A0"/>
                </a:solidFill>
                <a:latin typeface="+mj-lt"/>
              </a:rPr>
              <a:t>Sometimes only see combined output of media</a:t>
            </a:r>
          </a:p>
          <a:p>
            <a:r>
              <a:rPr lang="en-US" sz="1400" dirty="0" err="1" smtClean="0">
                <a:solidFill>
                  <a:srgbClr val="7030A0"/>
                </a:solidFill>
                <a:latin typeface="+mj-lt"/>
              </a:rPr>
              <a:t>Tetlock</a:t>
            </a:r>
            <a:r>
              <a:rPr lang="en-US" sz="1400" dirty="0" smtClean="0">
                <a:solidFill>
                  <a:srgbClr val="7030A0"/>
                </a:solidFill>
                <a:latin typeface="+mj-lt"/>
              </a:rPr>
              <a:t> (2007, Garcia (2013)</a:t>
            </a:r>
            <a:endParaRPr lang="en-US" sz="1400" dirty="0">
              <a:solidFill>
                <a:srgbClr val="7030A0"/>
              </a:solidFill>
              <a:latin typeface="+mj-lt"/>
            </a:endParaRPr>
          </a:p>
        </p:txBody>
      </p:sp>
      <p:cxnSp>
        <p:nvCxnSpPr>
          <p:cNvPr id="25" name="Straight Arrow Connector 24"/>
          <p:cNvCxnSpPr/>
          <p:nvPr/>
        </p:nvCxnSpPr>
        <p:spPr>
          <a:xfrm flipV="1">
            <a:off x="4819273" y="3130550"/>
            <a:ext cx="1365808" cy="1583094"/>
          </a:xfrm>
          <a:prstGeom prst="straightConnector1">
            <a:avLst/>
          </a:prstGeom>
          <a:ln w="22225">
            <a:solidFill>
              <a:schemeClr val="tx1"/>
            </a:solidFill>
            <a:prstDash val="dashDot"/>
            <a:tailEnd type="triangle" w="lg" len="med"/>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3" name="TextBox 12"/>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7030A0"/>
                </a:solidFill>
                <a:latin typeface="+mj-lt"/>
              </a:rPr>
              <a:t>Returns, </a:t>
            </a:r>
            <a:r>
              <a:rPr lang="en-US" sz="2000" dirty="0" smtClean="0">
                <a:solidFill>
                  <a:srgbClr val="00B050"/>
                </a:solidFill>
                <a:latin typeface="+mj-lt"/>
              </a:rPr>
              <a:t>Volume</a:t>
            </a:r>
            <a:endParaRPr lang="en-US" sz="2000" dirty="0">
              <a:solidFill>
                <a:srgbClr val="00B050"/>
              </a:solidFill>
              <a:latin typeface="+mj-lt"/>
            </a:endParaRPr>
          </a:p>
        </p:txBody>
      </p:sp>
      <p:sp>
        <p:nvSpPr>
          <p:cNvPr id="15" name="Rounded Rectangle 14"/>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252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Paper</a:t>
            </a:r>
            <a:endParaRPr lang="en-US" dirty="0"/>
          </a:p>
        </p:txBody>
      </p:sp>
      <p:sp>
        <p:nvSpPr>
          <p:cNvPr id="3" name="Content Placeholder 2"/>
          <p:cNvSpPr>
            <a:spLocks noGrp="1"/>
          </p:cNvSpPr>
          <p:nvPr>
            <p:ph idx="1"/>
          </p:nvPr>
        </p:nvSpPr>
        <p:spPr/>
        <p:txBody>
          <a:bodyPr/>
          <a:lstStyle/>
          <a:p>
            <a:r>
              <a:rPr lang="en-US" dirty="0" smtClean="0"/>
              <a:t>Examines the causes and effects of media articles covering macro fundamentals</a:t>
            </a:r>
          </a:p>
          <a:p>
            <a:endParaRPr lang="en-US" sz="600" dirty="0"/>
          </a:p>
          <a:p>
            <a:r>
              <a:rPr lang="en-US" dirty="0" smtClean="0"/>
              <a:t>Media attention is persistent over time</a:t>
            </a:r>
            <a:endParaRPr lang="en-US" dirty="0"/>
          </a:p>
          <a:p>
            <a:endParaRPr lang="en-US" sz="700" dirty="0" smtClean="0"/>
          </a:p>
          <a:p>
            <a:r>
              <a:rPr lang="en-US" dirty="0" smtClean="0"/>
              <a:t>Articles respond to economic fundamentals and news announcements</a:t>
            </a:r>
          </a:p>
          <a:p>
            <a:endParaRPr lang="en-US" sz="600" dirty="0"/>
          </a:p>
          <a:p>
            <a:r>
              <a:rPr lang="en-US" dirty="0" smtClean="0"/>
              <a:t>Media attention predicts volume and volatility</a:t>
            </a:r>
          </a:p>
          <a:p>
            <a:endParaRPr lang="en-US" sz="600" dirty="0"/>
          </a:p>
          <a:p>
            <a:r>
              <a:rPr lang="en-US" dirty="0" smtClean="0"/>
              <a:t>Interesting paper, lots of cool results</a:t>
            </a:r>
            <a:endParaRPr lang="en-US" dirty="0" smtClean="0"/>
          </a:p>
          <a:p>
            <a:pPr marL="457200" lvl="1" indent="0">
              <a:buNone/>
            </a:pPr>
            <a:endParaRPr lang="en-US" dirty="0"/>
          </a:p>
        </p:txBody>
      </p:sp>
    </p:spTree>
    <p:extLst>
      <p:ext uri="{BB962C8B-B14F-4D97-AF65-F5344CB8AC3E}">
        <p14:creationId xmlns:p14="http://schemas.microsoft.com/office/powerpoint/2010/main" val="1160648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Attention, Examined</a:t>
            </a:r>
            <a:endParaRPr lang="en-US" dirty="0"/>
          </a:p>
        </p:txBody>
      </p:sp>
      <p:sp>
        <p:nvSpPr>
          <p:cNvPr id="3" name="Content Placeholder 2"/>
          <p:cNvSpPr>
            <a:spLocks noGrp="1"/>
          </p:cNvSpPr>
          <p:nvPr>
            <p:ph idx="1"/>
          </p:nvPr>
        </p:nvSpPr>
        <p:spPr/>
        <p:txBody>
          <a:bodyPr/>
          <a:lstStyle/>
          <a:p>
            <a:r>
              <a:rPr lang="en-US" dirty="0" smtClean="0"/>
              <a:t>Main variable here is ‘media attention’</a:t>
            </a:r>
          </a:p>
          <a:p>
            <a:pPr lvl="1"/>
            <a:r>
              <a:rPr lang="en-US" dirty="0" smtClean="0"/>
              <a:t>Articles written in WSJ &amp; NYT discussing various macroeconomic </a:t>
            </a:r>
            <a:r>
              <a:rPr lang="en-US" dirty="0" smtClean="0"/>
              <a:t>terms</a:t>
            </a:r>
          </a:p>
          <a:p>
            <a:pPr lvl="1"/>
            <a:r>
              <a:rPr lang="en-US" dirty="0" smtClean="0"/>
              <a:t>Number of articles, not content</a:t>
            </a:r>
            <a:endParaRPr lang="en-US" dirty="0" smtClean="0"/>
          </a:p>
          <a:p>
            <a:r>
              <a:rPr lang="en-US" dirty="0" smtClean="0"/>
              <a:t>But what exactly does this measure?</a:t>
            </a:r>
          </a:p>
          <a:p>
            <a:pPr lvl="1"/>
            <a:r>
              <a:rPr lang="en-US" dirty="0" smtClean="0"/>
              <a:t>Attention by the media: the media’s choice to disseminate macro information (official or unofficial)?</a:t>
            </a:r>
          </a:p>
          <a:p>
            <a:pPr lvl="1"/>
            <a:r>
              <a:rPr lang="en-US" dirty="0" smtClean="0"/>
              <a:t>Information by the media: creation of new macro information by media analysis?</a:t>
            </a:r>
          </a:p>
          <a:p>
            <a:pPr lvl="1"/>
            <a:r>
              <a:rPr lang="en-US" dirty="0" smtClean="0"/>
              <a:t>Pre-existing attention by investors: articles reflect prevailing interest in macro news among investors</a:t>
            </a:r>
          </a:p>
          <a:p>
            <a:pPr lvl="1"/>
            <a:r>
              <a:rPr lang="en-US" dirty="0" smtClean="0"/>
              <a:t>Induced attention by investors: induces more interest in macro news among lazy investors</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1370958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embarrassment of riches of variables</a:t>
            </a:r>
            <a:endParaRPr lang="en-US" dirty="0"/>
          </a:p>
        </p:txBody>
      </p:sp>
      <p:sp>
        <p:nvSpPr>
          <p:cNvPr id="3" name="Content Placeholder 2"/>
          <p:cNvSpPr>
            <a:spLocks noGrp="1"/>
          </p:cNvSpPr>
          <p:nvPr>
            <p:ph idx="1"/>
          </p:nvPr>
        </p:nvSpPr>
        <p:spPr/>
        <p:txBody>
          <a:bodyPr/>
          <a:lstStyle/>
          <a:p>
            <a:r>
              <a:rPr lang="en-US" dirty="0" smtClean="0"/>
              <a:t>A related problem: </a:t>
            </a:r>
            <a:r>
              <a:rPr lang="en-US" i="1" dirty="0" smtClean="0"/>
              <a:t>lots</a:t>
            </a:r>
            <a:r>
              <a:rPr lang="en-US" dirty="0" smtClean="0"/>
              <a:t> of variables in paper</a:t>
            </a:r>
          </a:p>
          <a:p>
            <a:pPr lvl="1"/>
            <a:r>
              <a:rPr lang="en-US" dirty="0" smtClean="0"/>
              <a:t>News sources: WSJ, NYT, Combined</a:t>
            </a:r>
          </a:p>
          <a:p>
            <a:pPr lvl="1"/>
            <a:r>
              <a:rPr lang="en-US" dirty="0" smtClean="0"/>
              <a:t>Adjustment: De-</a:t>
            </a:r>
            <a:r>
              <a:rPr lang="en-US" dirty="0" err="1" smtClean="0"/>
              <a:t>meaned</a:t>
            </a:r>
            <a:r>
              <a:rPr lang="en-US" dirty="0" smtClean="0"/>
              <a:t> versus normalized</a:t>
            </a:r>
          </a:p>
          <a:p>
            <a:pPr lvl="1"/>
            <a:r>
              <a:rPr lang="en-US" dirty="0" smtClean="0"/>
              <a:t>Macro Variables: 9 </a:t>
            </a:r>
            <a:r>
              <a:rPr lang="en-US" dirty="0" smtClean="0"/>
              <a:t>different </a:t>
            </a:r>
            <a:r>
              <a:rPr lang="en-US" dirty="0" smtClean="0"/>
              <a:t>variables</a:t>
            </a:r>
          </a:p>
          <a:p>
            <a:endParaRPr lang="en-US" sz="600" dirty="0" smtClean="0"/>
          </a:p>
          <a:p>
            <a:r>
              <a:rPr lang="en-US" dirty="0" smtClean="0"/>
              <a:t>Hard to know which variables to focus </a:t>
            </a:r>
            <a:r>
              <a:rPr lang="en-US" dirty="0" smtClean="0"/>
              <a:t>on</a:t>
            </a:r>
          </a:p>
          <a:p>
            <a:pPr lvl="1"/>
            <a:r>
              <a:rPr lang="en-US" dirty="0" smtClean="0"/>
              <a:t>“Figure 1” is 36 graphs. Table 8 is 5 pages.</a:t>
            </a:r>
            <a:endParaRPr lang="en-US" dirty="0" smtClean="0"/>
          </a:p>
          <a:p>
            <a:endParaRPr lang="en-US" sz="600" dirty="0" smtClean="0"/>
          </a:p>
          <a:p>
            <a:r>
              <a:rPr lang="en-US" dirty="0" smtClean="0"/>
              <a:t>Multiple media variables are okay if aim is to find out which one is the right measure</a:t>
            </a:r>
          </a:p>
          <a:p>
            <a:pPr lvl="1"/>
            <a:r>
              <a:rPr lang="en-US" dirty="0" smtClean="0"/>
              <a:t>But no clear guide to which one should be preferred</a:t>
            </a:r>
          </a:p>
          <a:p>
            <a:pPr lvl="1"/>
            <a:r>
              <a:rPr lang="en-US" dirty="0" smtClean="0"/>
              <a:t>Every result has to be examined </a:t>
            </a:r>
            <a:r>
              <a:rPr lang="en-US" dirty="0" smtClean="0"/>
              <a:t>at least 4 </a:t>
            </a:r>
            <a:r>
              <a:rPr lang="en-US" dirty="0" smtClean="0"/>
              <a:t>times</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3587567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Picking a Media Measure</a:t>
            </a:r>
            <a:endParaRPr lang="en-US" dirty="0"/>
          </a:p>
        </p:txBody>
      </p:sp>
      <p:sp>
        <p:nvSpPr>
          <p:cNvPr id="3" name="Content Placeholder 2"/>
          <p:cNvSpPr>
            <a:spLocks noGrp="1"/>
          </p:cNvSpPr>
          <p:nvPr>
            <p:ph idx="1"/>
          </p:nvPr>
        </p:nvSpPr>
        <p:spPr/>
        <p:txBody>
          <a:bodyPr/>
          <a:lstStyle/>
          <a:p>
            <a:r>
              <a:rPr lang="en-US" dirty="0" smtClean="0"/>
              <a:t>Suggestion: Narrow the economic focus and pick criteria by which to judge media variables</a:t>
            </a:r>
          </a:p>
          <a:p>
            <a:endParaRPr lang="en-US" sz="1000" dirty="0" smtClean="0"/>
          </a:p>
          <a:p>
            <a:r>
              <a:rPr lang="en-US" dirty="0" smtClean="0"/>
              <a:t>E.g</a:t>
            </a:r>
            <a:r>
              <a:rPr lang="en-US" dirty="0" smtClean="0"/>
              <a:t>. 1 Investor </a:t>
            </a:r>
            <a:r>
              <a:rPr lang="en-US" dirty="0" smtClean="0"/>
              <a:t>attention towards macro variables</a:t>
            </a:r>
          </a:p>
          <a:p>
            <a:pPr lvl="1"/>
            <a:r>
              <a:rPr lang="en-US" dirty="0" smtClean="0"/>
              <a:t>Pick measure </a:t>
            </a:r>
            <a:r>
              <a:rPr lang="en-US" dirty="0" smtClean="0"/>
              <a:t>of </a:t>
            </a:r>
            <a:r>
              <a:rPr lang="en-US" dirty="0" smtClean="0"/>
              <a:t>investor </a:t>
            </a:r>
            <a:r>
              <a:rPr lang="en-US" dirty="0" smtClean="0"/>
              <a:t>attention </a:t>
            </a:r>
            <a:r>
              <a:rPr lang="en-US" dirty="0" smtClean="0"/>
              <a:t>(Google Searches?)</a:t>
            </a:r>
            <a:endParaRPr lang="en-US" dirty="0" smtClean="0"/>
          </a:p>
          <a:p>
            <a:pPr lvl="1"/>
            <a:r>
              <a:rPr lang="en-US" dirty="0" smtClean="0"/>
              <a:t>See which media combination best predicts in-sample</a:t>
            </a:r>
          </a:p>
          <a:p>
            <a:pPr lvl="1"/>
            <a:r>
              <a:rPr lang="en-US" dirty="0" smtClean="0"/>
              <a:t>Use this to construct a longer historical time-series</a:t>
            </a:r>
          </a:p>
          <a:p>
            <a:pPr lvl="1"/>
            <a:r>
              <a:rPr lang="en-US" dirty="0" err="1" smtClean="0"/>
              <a:t>Manela</a:t>
            </a:r>
            <a:r>
              <a:rPr lang="en-US" dirty="0" smtClean="0"/>
              <a:t> and Moreira (2015) do this for </a:t>
            </a:r>
            <a:r>
              <a:rPr lang="en-US" dirty="0" smtClean="0"/>
              <a:t>VIX</a:t>
            </a:r>
          </a:p>
          <a:p>
            <a:pPr lvl="1"/>
            <a:endParaRPr lang="en-US" sz="1050" dirty="0" smtClean="0"/>
          </a:p>
          <a:p>
            <a:r>
              <a:rPr lang="en-US" dirty="0" smtClean="0"/>
              <a:t>E.g. 2. Excessive media focus. </a:t>
            </a:r>
          </a:p>
          <a:p>
            <a:pPr lvl="1"/>
            <a:r>
              <a:rPr lang="en-US" dirty="0" smtClean="0"/>
              <a:t>Regress media articles on # of recent announcements</a:t>
            </a:r>
          </a:p>
          <a:p>
            <a:pPr lvl="1"/>
            <a:r>
              <a:rPr lang="en-US" dirty="0" smtClean="0"/>
              <a:t>Take residual as excessive media attention</a:t>
            </a:r>
          </a:p>
          <a:p>
            <a:pPr marL="0" indent="0">
              <a:buNone/>
            </a:pPr>
            <a:endParaRPr lang="en-US" dirty="0"/>
          </a:p>
        </p:txBody>
      </p:sp>
    </p:spTree>
    <p:extLst>
      <p:ext uri="{BB962C8B-B14F-4D97-AF65-F5344CB8AC3E}">
        <p14:creationId xmlns:p14="http://schemas.microsoft.com/office/powerpoint/2010/main" val="1089986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vs Unexpected Attention</a:t>
            </a:r>
            <a:endParaRPr lang="en-US" dirty="0"/>
          </a:p>
        </p:txBody>
      </p:sp>
      <p:sp>
        <p:nvSpPr>
          <p:cNvPr id="3" name="Content Placeholder 2"/>
          <p:cNvSpPr>
            <a:spLocks noGrp="1"/>
          </p:cNvSpPr>
          <p:nvPr>
            <p:ph idx="1"/>
          </p:nvPr>
        </p:nvSpPr>
        <p:spPr/>
        <p:txBody>
          <a:bodyPr/>
          <a:lstStyle/>
          <a:p>
            <a:r>
              <a:rPr lang="en-US" dirty="0" smtClean="0"/>
              <a:t>One interesting possibility: “excessive” attention</a:t>
            </a:r>
          </a:p>
          <a:p>
            <a:pPr lvl="1"/>
            <a:r>
              <a:rPr lang="en-US" dirty="0" smtClean="0"/>
              <a:t>Number of articles in excess of number predicted from recent announcements</a:t>
            </a:r>
          </a:p>
          <a:p>
            <a:endParaRPr lang="en-US" sz="600" dirty="0" smtClean="0"/>
          </a:p>
          <a:p>
            <a:r>
              <a:rPr lang="en-US" dirty="0" smtClean="0"/>
              <a:t>More interesting aspect of attention – fixation</a:t>
            </a:r>
          </a:p>
          <a:p>
            <a:pPr lvl="1"/>
            <a:r>
              <a:rPr lang="en-US" dirty="0" smtClean="0"/>
              <a:t>Interesting result is incremental effects of attention over news</a:t>
            </a:r>
          </a:p>
          <a:p>
            <a:pPr lvl="1"/>
            <a:r>
              <a:rPr lang="en-US" dirty="0" smtClean="0"/>
              <a:t>Maybe make this the focus (and footnote results that raw attention follows announcements and fundamentals)</a:t>
            </a:r>
          </a:p>
          <a:p>
            <a:pPr lvl="1"/>
            <a:r>
              <a:rPr lang="en-US" dirty="0" smtClean="0"/>
              <a:t>Probably want to add other determinants: lagged announcements, lagged volume, volatility, returns etc.</a:t>
            </a:r>
          </a:p>
          <a:p>
            <a:pPr lvl="1"/>
            <a:r>
              <a:rPr lang="en-US" dirty="0" smtClean="0"/>
              <a:t>Would </a:t>
            </a:r>
            <a:r>
              <a:rPr lang="en-US" dirty="0"/>
              <a:t>be interesting to know </a:t>
            </a:r>
            <a:r>
              <a:rPr lang="en-US" i="1" dirty="0"/>
              <a:t>whose </a:t>
            </a:r>
            <a:r>
              <a:rPr lang="en-US" dirty="0"/>
              <a:t>attention – media’s attention or investors’ attention</a:t>
            </a:r>
          </a:p>
          <a:p>
            <a:pPr marL="457200" lvl="1" indent="0">
              <a:buNone/>
            </a:pPr>
            <a:endParaRPr lang="en-US" dirty="0"/>
          </a:p>
        </p:txBody>
      </p:sp>
    </p:spTree>
    <p:extLst>
      <p:ext uri="{BB962C8B-B14F-4D97-AF65-F5344CB8AC3E}">
        <p14:creationId xmlns:p14="http://schemas.microsoft.com/office/powerpoint/2010/main" val="24815324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announcements are there?</a:t>
            </a:r>
            <a:endParaRPr lang="en-US" dirty="0"/>
          </a:p>
        </p:txBody>
      </p:sp>
      <p:sp>
        <p:nvSpPr>
          <p:cNvPr id="3" name="Content Placeholder 2"/>
          <p:cNvSpPr>
            <a:spLocks noGrp="1"/>
          </p:cNvSpPr>
          <p:nvPr>
            <p:ph idx="1"/>
          </p:nvPr>
        </p:nvSpPr>
        <p:spPr/>
        <p:txBody>
          <a:bodyPr/>
          <a:lstStyle/>
          <a:p>
            <a:r>
              <a:rPr lang="en-US" dirty="0" smtClean="0"/>
              <a:t>Authors claim no one single factor of articles</a:t>
            </a:r>
          </a:p>
          <a:p>
            <a:r>
              <a:rPr lang="en-US" dirty="0" smtClean="0"/>
              <a:t>But substantial overlap in subjects:</a:t>
            </a:r>
          </a:p>
          <a:p>
            <a:pPr marL="0" indent="0">
              <a:buNone/>
            </a:pPr>
            <a:endParaRPr lang="en-US" sz="800" dirty="0" smtClean="0"/>
          </a:p>
          <a:p>
            <a:pPr marL="0" indent="0">
              <a:buNone/>
            </a:pPr>
            <a:r>
              <a:rPr lang="en-US" sz="1800" dirty="0" smtClean="0"/>
              <a:t>“</a:t>
            </a:r>
            <a:r>
              <a:rPr lang="en-US" sz="1800" dirty="0"/>
              <a:t>Stunning weakness in </a:t>
            </a:r>
            <a:r>
              <a:rPr lang="en-US" sz="1800" dirty="0">
                <a:solidFill>
                  <a:srgbClr val="160AB6"/>
                </a:solidFill>
              </a:rPr>
              <a:t>labor statistics </a:t>
            </a:r>
            <a:r>
              <a:rPr lang="en-US" sz="1800" dirty="0"/>
              <a:t>for June and the </a:t>
            </a:r>
            <a:r>
              <a:rPr lang="en-US" sz="1800" dirty="0">
                <a:solidFill>
                  <a:srgbClr val="FF0000"/>
                </a:solidFill>
              </a:rPr>
              <a:t>Federal Reserve</a:t>
            </a:r>
            <a:r>
              <a:rPr lang="en-US" sz="1800" dirty="0"/>
              <a:t> Board’s equally striking response to the data caused an eruption in the </a:t>
            </a:r>
            <a:r>
              <a:rPr lang="en-US" sz="1800" dirty="0">
                <a:solidFill>
                  <a:srgbClr val="160AB6"/>
                </a:solidFill>
              </a:rPr>
              <a:t>credit markets</a:t>
            </a:r>
            <a:r>
              <a:rPr lang="en-US" sz="1800" dirty="0"/>
              <a:t> yesterday. Prices of </a:t>
            </a:r>
            <a:r>
              <a:rPr lang="en-US" sz="1800" dirty="0">
                <a:solidFill>
                  <a:srgbClr val="160AB6"/>
                </a:solidFill>
              </a:rPr>
              <a:t>fixed-income</a:t>
            </a:r>
            <a:r>
              <a:rPr lang="en-US" sz="1800" dirty="0"/>
              <a:t> securities rose sharply and </a:t>
            </a:r>
            <a:r>
              <a:rPr lang="en-US" sz="1800" dirty="0">
                <a:solidFill>
                  <a:srgbClr val="FF0000"/>
                </a:solidFill>
              </a:rPr>
              <a:t>interest rates</a:t>
            </a:r>
            <a:r>
              <a:rPr lang="en-US" sz="1800" dirty="0"/>
              <a:t> fell.”</a:t>
            </a:r>
          </a:p>
          <a:p>
            <a:pPr marL="0" indent="0">
              <a:buNone/>
            </a:pPr>
            <a:endParaRPr lang="en-US" sz="800" dirty="0"/>
          </a:p>
          <a:p>
            <a:pPr marL="0" indent="0">
              <a:buNone/>
            </a:pPr>
            <a:r>
              <a:rPr lang="en-US" sz="1800" dirty="0" smtClean="0"/>
              <a:t>“</a:t>
            </a:r>
            <a:r>
              <a:rPr lang="en-US" sz="1800" dirty="0"/>
              <a:t>Not only will the market digest reports on </a:t>
            </a:r>
            <a:r>
              <a:rPr lang="en-US" sz="1800" dirty="0">
                <a:solidFill>
                  <a:srgbClr val="160AB6"/>
                </a:solidFill>
              </a:rPr>
              <a:t>manufacturing</a:t>
            </a:r>
            <a:r>
              <a:rPr lang="en-US" sz="1800" dirty="0"/>
              <a:t> and </a:t>
            </a:r>
            <a:r>
              <a:rPr lang="en-US" sz="1800" dirty="0">
                <a:solidFill>
                  <a:srgbClr val="160AB6"/>
                </a:solidFill>
              </a:rPr>
              <a:t>employment data</a:t>
            </a:r>
            <a:r>
              <a:rPr lang="en-US" sz="1800" dirty="0"/>
              <a:t>, but the publication of the minutes from the </a:t>
            </a:r>
            <a:r>
              <a:rPr lang="en-US" sz="1800" dirty="0">
                <a:solidFill>
                  <a:srgbClr val="FF0000"/>
                </a:solidFill>
              </a:rPr>
              <a:t>Federal Open Market Committee</a:t>
            </a:r>
            <a:r>
              <a:rPr lang="en-US" sz="1800" dirty="0"/>
              <a:t>’s Dec. 13 meeting today also could help settle the debate over whether a </a:t>
            </a:r>
            <a:r>
              <a:rPr lang="en-US" sz="1800" dirty="0">
                <a:solidFill>
                  <a:srgbClr val="160AB6"/>
                </a:solidFill>
              </a:rPr>
              <a:t>yield-curve</a:t>
            </a:r>
            <a:r>
              <a:rPr lang="en-US" sz="1800" dirty="0"/>
              <a:t> inversion makes sense...The Fed’s role has become more important to the market after central bankers rejiggered their policy statement at their last gathering to suggest at least one more rise in the </a:t>
            </a:r>
            <a:r>
              <a:rPr lang="en-US" sz="1800" dirty="0">
                <a:solidFill>
                  <a:srgbClr val="160AB6"/>
                </a:solidFill>
              </a:rPr>
              <a:t>federal-funds rate</a:t>
            </a:r>
            <a:r>
              <a:rPr lang="en-US" sz="1800" dirty="0"/>
              <a:t>, bringing it to 4.50% from 4.25%, is likely.”</a:t>
            </a:r>
            <a:endParaRPr lang="en-US" sz="1800" dirty="0" smtClean="0"/>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018243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announcements are there?</a:t>
            </a:r>
            <a:endParaRPr lang="en-US" dirty="0"/>
          </a:p>
        </p:txBody>
      </p:sp>
      <p:sp>
        <p:nvSpPr>
          <p:cNvPr id="3" name="Content Placeholder 2"/>
          <p:cNvSpPr>
            <a:spLocks noGrp="1"/>
          </p:cNvSpPr>
          <p:nvPr>
            <p:ph idx="1"/>
          </p:nvPr>
        </p:nvSpPr>
        <p:spPr/>
        <p:txBody>
          <a:bodyPr/>
          <a:lstStyle/>
          <a:p>
            <a:r>
              <a:rPr lang="en-US" dirty="0" smtClean="0"/>
              <a:t>Subject matter imperfectly overlaps with variable definitions (not all highlighted words make list)</a:t>
            </a:r>
          </a:p>
          <a:p>
            <a:endParaRPr lang="en-US" sz="800" dirty="0" smtClean="0"/>
          </a:p>
          <a:p>
            <a:r>
              <a:rPr lang="en-US" dirty="0" smtClean="0"/>
              <a:t>How would a single ‘economic news’ variable work, as compared with subject matter variables?</a:t>
            </a:r>
          </a:p>
          <a:p>
            <a:endParaRPr lang="en-US" sz="700" dirty="0" smtClean="0"/>
          </a:p>
          <a:p>
            <a:r>
              <a:rPr lang="en-US" dirty="0" smtClean="0"/>
              <a:t>Key question is not whether each subject explains other subjects, but whether one index explains outcome variables of choice</a:t>
            </a:r>
          </a:p>
          <a:p>
            <a:pPr lvl="1"/>
            <a:r>
              <a:rPr lang="en-US" dirty="0" smtClean="0"/>
              <a:t>VXO, Volume</a:t>
            </a:r>
            <a:endParaRPr lang="en-US" dirty="0"/>
          </a:p>
          <a:p>
            <a:endParaRPr lang="en-US" sz="600" dirty="0" smtClean="0"/>
          </a:p>
          <a:p>
            <a:r>
              <a:rPr lang="en-US" dirty="0" smtClean="0"/>
              <a:t>Single ‘economic news’ measure would greatly simplify analysis </a:t>
            </a:r>
            <a:endParaRPr lang="en-US" dirty="0" smtClean="0"/>
          </a:p>
          <a:p>
            <a:pPr marL="457200" lvl="1" indent="0">
              <a:buNone/>
            </a:pPr>
            <a:endParaRPr lang="en-US" dirty="0"/>
          </a:p>
        </p:txBody>
      </p:sp>
    </p:spTree>
    <p:extLst>
      <p:ext uri="{BB962C8B-B14F-4D97-AF65-F5344CB8AC3E}">
        <p14:creationId xmlns:p14="http://schemas.microsoft.com/office/powerpoint/2010/main" val="22584918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Neat Paper documenting </a:t>
            </a:r>
            <a:r>
              <a:rPr lang="en-US" dirty="0" smtClean="0"/>
              <a:t>lot of interesting facts about changes in attention to economic fundamentals</a:t>
            </a:r>
          </a:p>
          <a:p>
            <a:endParaRPr lang="en-US" dirty="0"/>
          </a:p>
          <a:p>
            <a:r>
              <a:rPr lang="en-US" dirty="0" smtClean="0"/>
              <a:t>Tighter focus on specific economic concepts would aid interpretation</a:t>
            </a:r>
            <a:endParaRPr lang="en-US" dirty="0" smtClean="0"/>
          </a:p>
          <a:p>
            <a:endParaRPr lang="en-US" dirty="0"/>
          </a:p>
        </p:txBody>
      </p:sp>
    </p:spTree>
    <p:extLst>
      <p:ext uri="{BB962C8B-B14F-4D97-AF65-F5344CB8AC3E}">
        <p14:creationId xmlns:p14="http://schemas.microsoft.com/office/powerpoint/2010/main" val="1698933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sp>
        <p:nvSpPr>
          <p:cNvPr id="11" name="TextBox 10"/>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Volume</a:t>
            </a:r>
            <a:endParaRPr lang="en-US" sz="2000" dirty="0">
              <a:solidFill>
                <a:srgbClr val="00B050"/>
              </a:solidFill>
              <a:latin typeface="+mj-lt"/>
            </a:endParaRPr>
          </a:p>
        </p:txBody>
      </p:sp>
      <p:sp>
        <p:nvSpPr>
          <p:cNvPr id="13" name="Rounded Rectangle 12"/>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Tree>
    <p:extLst>
      <p:ext uri="{BB962C8B-B14F-4D97-AF65-F5344CB8AC3E}">
        <p14:creationId xmlns:p14="http://schemas.microsoft.com/office/powerpoint/2010/main" val="1917344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cxnSp>
        <p:nvCxnSpPr>
          <p:cNvPr id="16" name="Straight Arrow Connector 15"/>
          <p:cNvCxnSpPr/>
          <p:nvPr/>
        </p:nvCxnSpPr>
        <p:spPr>
          <a:xfrm>
            <a:off x="2826456" y="2667000"/>
            <a:ext cx="3079044" cy="0"/>
          </a:xfrm>
          <a:prstGeom prst="straightConnector1">
            <a:avLst/>
          </a:prstGeom>
          <a:ln w="22225">
            <a:solidFill>
              <a:schemeClr val="tx1"/>
            </a:solidFill>
            <a:prstDash val="solid"/>
            <a:tailEnd type="triangle" w="lg"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60881" y="1743670"/>
            <a:ext cx="2971800" cy="923330"/>
          </a:xfrm>
          <a:prstGeom prst="rect">
            <a:avLst/>
          </a:prstGeom>
          <a:noFill/>
        </p:spPr>
        <p:txBody>
          <a:bodyPr wrap="square" rtlCol="0">
            <a:spAutoFit/>
          </a:bodyPr>
          <a:lstStyle/>
          <a:p>
            <a:r>
              <a:rPr lang="en-US" sz="1800" dirty="0" smtClean="0">
                <a:latin typeface="+mj-lt"/>
              </a:rPr>
              <a:t>Standard asset pricing:</a:t>
            </a:r>
          </a:p>
          <a:p>
            <a:r>
              <a:rPr lang="en-US" sz="1800" dirty="0" smtClean="0">
                <a:latin typeface="+mj-lt"/>
              </a:rPr>
              <a:t>Information gets disclosed to market participants</a:t>
            </a:r>
            <a:endParaRPr lang="en-US" sz="1800" dirty="0">
              <a:latin typeface="+mj-lt"/>
            </a:endParaRPr>
          </a:p>
        </p:txBody>
      </p:sp>
      <p:sp>
        <p:nvSpPr>
          <p:cNvPr id="15" name="TextBox 14"/>
          <p:cNvSpPr txBox="1"/>
          <p:nvPr/>
        </p:nvSpPr>
        <p:spPr>
          <a:xfrm>
            <a:off x="3794229" y="2758259"/>
            <a:ext cx="1489711" cy="1200329"/>
          </a:xfrm>
          <a:prstGeom prst="rect">
            <a:avLst/>
          </a:prstGeom>
          <a:noFill/>
        </p:spPr>
        <p:txBody>
          <a:bodyPr wrap="square" rtlCol="0">
            <a:spAutoFit/>
          </a:bodyPr>
          <a:lstStyle/>
          <a:p>
            <a:r>
              <a:rPr lang="en-US" sz="1800" dirty="0" smtClean="0">
                <a:latin typeface="+mj-lt"/>
              </a:rPr>
              <a:t>Trade incorporates information into prices</a:t>
            </a:r>
            <a:endParaRPr lang="en-US" sz="1800" dirty="0">
              <a:latin typeface="+mj-lt"/>
            </a:endParaRPr>
          </a:p>
        </p:txBody>
      </p:sp>
      <p:sp>
        <p:nvSpPr>
          <p:cNvPr id="12" name="Rounded Rectangle 11"/>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8" name="TextBox 17"/>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Volume</a:t>
            </a:r>
            <a:endParaRPr lang="en-US" sz="2000" dirty="0">
              <a:solidFill>
                <a:srgbClr val="00B050"/>
              </a:solidFill>
              <a:latin typeface="+mj-lt"/>
            </a:endParaRPr>
          </a:p>
        </p:txBody>
      </p:sp>
      <p:sp>
        <p:nvSpPr>
          <p:cNvPr id="19" name="Rounded Rectangle 18"/>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1150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cxnSp>
        <p:nvCxnSpPr>
          <p:cNvPr id="16" name="Straight Arrow Connector 15"/>
          <p:cNvCxnSpPr/>
          <p:nvPr/>
        </p:nvCxnSpPr>
        <p:spPr>
          <a:xfrm>
            <a:off x="2826456" y="2667000"/>
            <a:ext cx="3079044" cy="0"/>
          </a:xfrm>
          <a:prstGeom prst="straightConnector1">
            <a:avLst/>
          </a:prstGeom>
          <a:ln w="22225">
            <a:solidFill>
              <a:schemeClr val="tx1"/>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056995" y="2819400"/>
            <a:ext cx="2971800" cy="1200329"/>
          </a:xfrm>
          <a:prstGeom prst="rect">
            <a:avLst/>
          </a:prstGeom>
          <a:noFill/>
        </p:spPr>
        <p:txBody>
          <a:bodyPr wrap="square" rtlCol="0">
            <a:spAutoFit/>
          </a:bodyPr>
          <a:lstStyle/>
          <a:p>
            <a:r>
              <a:rPr lang="en-US" sz="1800" dirty="0" smtClean="0">
                <a:latin typeface="+mj-lt"/>
              </a:rPr>
              <a:t>Hirshleifer, Lim and Teoh (2008), Della </a:t>
            </a:r>
            <a:r>
              <a:rPr lang="en-US" sz="1800" dirty="0" err="1" smtClean="0">
                <a:latin typeface="+mj-lt"/>
              </a:rPr>
              <a:t>Vigna</a:t>
            </a:r>
            <a:r>
              <a:rPr lang="en-US" sz="1800" dirty="0" smtClean="0">
                <a:latin typeface="+mj-lt"/>
              </a:rPr>
              <a:t> and </a:t>
            </a:r>
            <a:r>
              <a:rPr lang="en-US" sz="1800" dirty="0" err="1" smtClean="0">
                <a:latin typeface="+mj-lt"/>
              </a:rPr>
              <a:t>Pollet</a:t>
            </a:r>
            <a:r>
              <a:rPr lang="en-US" sz="1800" dirty="0" smtClean="0">
                <a:latin typeface="+mj-lt"/>
              </a:rPr>
              <a:t> (2009), many others…</a:t>
            </a:r>
            <a:endParaRPr lang="en-US" sz="1800" dirty="0">
              <a:latin typeface="+mj-lt"/>
            </a:endParaRPr>
          </a:p>
        </p:txBody>
      </p:sp>
      <p:sp>
        <p:nvSpPr>
          <p:cNvPr id="12" name="TextBox 11"/>
          <p:cNvSpPr txBox="1"/>
          <p:nvPr/>
        </p:nvSpPr>
        <p:spPr>
          <a:xfrm>
            <a:off x="3285321" y="1922425"/>
            <a:ext cx="2245078" cy="707886"/>
          </a:xfrm>
          <a:prstGeom prst="rect">
            <a:avLst/>
          </a:prstGeom>
          <a:noFill/>
        </p:spPr>
        <p:txBody>
          <a:bodyPr wrap="square" rtlCol="0">
            <a:spAutoFit/>
          </a:bodyPr>
          <a:lstStyle/>
          <a:p>
            <a:r>
              <a:rPr lang="en-US" sz="2000" dirty="0" smtClean="0">
                <a:latin typeface="+mj-lt"/>
              </a:rPr>
              <a:t>Limited Attention</a:t>
            </a:r>
            <a:br>
              <a:rPr lang="en-US" sz="2000" dirty="0" smtClean="0">
                <a:latin typeface="+mj-lt"/>
              </a:rPr>
            </a:br>
            <a:r>
              <a:rPr lang="en-US" sz="2000" dirty="0" smtClean="0">
                <a:latin typeface="+mj-lt"/>
              </a:rPr>
              <a:t>Costly Processing</a:t>
            </a:r>
            <a:endParaRPr lang="en-US" sz="2000" dirty="0">
              <a:latin typeface="+mj-lt"/>
            </a:endParaRPr>
          </a:p>
        </p:txBody>
      </p:sp>
      <p:sp>
        <p:nvSpPr>
          <p:cNvPr id="18" name="Rounded Rectangle 17"/>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4" name="TextBox 13"/>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Volume</a:t>
            </a:r>
            <a:endParaRPr lang="en-US" sz="2000" dirty="0">
              <a:solidFill>
                <a:srgbClr val="00B050"/>
              </a:solidFill>
              <a:latin typeface="+mj-lt"/>
            </a:endParaRPr>
          </a:p>
        </p:txBody>
      </p:sp>
      <p:sp>
        <p:nvSpPr>
          <p:cNvPr id="15" name="Rounded Rectangle 14"/>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3654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cxnSp>
        <p:nvCxnSpPr>
          <p:cNvPr id="16" name="Straight Arrow Connector 15"/>
          <p:cNvCxnSpPr/>
          <p:nvPr/>
        </p:nvCxnSpPr>
        <p:spPr>
          <a:xfrm>
            <a:off x="2313849" y="3124200"/>
            <a:ext cx="1419951" cy="1637422"/>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cxnSp>
        <p:nvCxnSpPr>
          <p:cNvPr id="15" name="Straight Arrow Connector 14"/>
          <p:cNvCxnSpPr/>
          <p:nvPr/>
        </p:nvCxnSpPr>
        <p:spPr>
          <a:xfrm>
            <a:off x="2826456" y="2667000"/>
            <a:ext cx="3079044" cy="0"/>
          </a:xfrm>
          <a:prstGeom prst="straightConnector1">
            <a:avLst/>
          </a:prstGeom>
          <a:ln w="22225">
            <a:solidFill>
              <a:schemeClr val="tx1"/>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819273" y="3130550"/>
            <a:ext cx="1365808" cy="1583094"/>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09800" y="5575300"/>
            <a:ext cx="4681226" cy="400110"/>
          </a:xfrm>
          <a:prstGeom prst="rect">
            <a:avLst/>
          </a:prstGeom>
          <a:noFill/>
        </p:spPr>
        <p:txBody>
          <a:bodyPr wrap="square" rtlCol="0">
            <a:spAutoFit/>
          </a:bodyPr>
          <a:lstStyle/>
          <a:p>
            <a:r>
              <a:rPr lang="en-US" sz="2000" dirty="0" smtClean="0">
                <a:latin typeface="+mj-lt"/>
              </a:rPr>
              <a:t>Media as information dissemination</a:t>
            </a:r>
            <a:endParaRPr lang="en-US" sz="2000" dirty="0">
              <a:latin typeface="+mj-lt"/>
            </a:endParaRPr>
          </a:p>
        </p:txBody>
      </p:sp>
      <p:sp>
        <p:nvSpPr>
          <p:cNvPr id="25" name="TextBox 24"/>
          <p:cNvSpPr txBox="1"/>
          <p:nvPr/>
        </p:nvSpPr>
        <p:spPr>
          <a:xfrm>
            <a:off x="3285321" y="1922425"/>
            <a:ext cx="2245078" cy="707886"/>
          </a:xfrm>
          <a:prstGeom prst="rect">
            <a:avLst/>
          </a:prstGeom>
          <a:noFill/>
        </p:spPr>
        <p:txBody>
          <a:bodyPr wrap="square" rtlCol="0">
            <a:spAutoFit/>
          </a:bodyPr>
          <a:lstStyle/>
          <a:p>
            <a:r>
              <a:rPr lang="en-US" sz="2000" dirty="0" smtClean="0">
                <a:latin typeface="+mj-lt"/>
              </a:rPr>
              <a:t>Limited Attention</a:t>
            </a:r>
            <a:br>
              <a:rPr lang="en-US" sz="2000" dirty="0" smtClean="0">
                <a:latin typeface="+mj-lt"/>
              </a:rPr>
            </a:br>
            <a:r>
              <a:rPr lang="en-US" sz="2000" dirty="0" smtClean="0">
                <a:latin typeface="+mj-lt"/>
              </a:rPr>
              <a:t>Costly Processing</a:t>
            </a:r>
            <a:endParaRPr lang="en-US" sz="2000" dirty="0">
              <a:latin typeface="+mj-lt"/>
            </a:endParaRPr>
          </a:p>
        </p:txBody>
      </p:sp>
      <p:sp>
        <p:nvSpPr>
          <p:cNvPr id="19" name="Rounded Rectangle 18"/>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7" name="TextBox 16"/>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Volume</a:t>
            </a:r>
            <a:endParaRPr lang="en-US" sz="2000" dirty="0">
              <a:solidFill>
                <a:srgbClr val="00B050"/>
              </a:solidFill>
              <a:latin typeface="+mj-lt"/>
            </a:endParaRPr>
          </a:p>
        </p:txBody>
      </p:sp>
      <p:sp>
        <p:nvSpPr>
          <p:cNvPr id="18" name="Rounded Rectangle 17"/>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9860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cxnSp>
        <p:nvCxnSpPr>
          <p:cNvPr id="16" name="Straight Arrow Connector 15"/>
          <p:cNvCxnSpPr/>
          <p:nvPr/>
        </p:nvCxnSpPr>
        <p:spPr>
          <a:xfrm>
            <a:off x="2313849" y="3124200"/>
            <a:ext cx="1419951" cy="1637422"/>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cxnSp>
        <p:nvCxnSpPr>
          <p:cNvPr id="15" name="Straight Arrow Connector 14"/>
          <p:cNvCxnSpPr/>
          <p:nvPr/>
        </p:nvCxnSpPr>
        <p:spPr>
          <a:xfrm>
            <a:off x="2826456" y="2667000"/>
            <a:ext cx="3079044" cy="0"/>
          </a:xfrm>
          <a:prstGeom prst="straightConnector1">
            <a:avLst/>
          </a:prstGeom>
          <a:ln w="22225">
            <a:solidFill>
              <a:schemeClr val="tx1"/>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09800" y="5575300"/>
            <a:ext cx="4681226" cy="400110"/>
          </a:xfrm>
          <a:prstGeom prst="rect">
            <a:avLst/>
          </a:prstGeom>
          <a:noFill/>
        </p:spPr>
        <p:txBody>
          <a:bodyPr wrap="square" rtlCol="0">
            <a:spAutoFit/>
          </a:bodyPr>
          <a:lstStyle/>
          <a:p>
            <a:r>
              <a:rPr lang="en-US" sz="2000" dirty="0" smtClean="0">
                <a:latin typeface="+mj-lt"/>
              </a:rPr>
              <a:t>Media as information dissemination</a:t>
            </a:r>
            <a:endParaRPr lang="en-US" sz="2000" dirty="0">
              <a:latin typeface="+mj-lt"/>
            </a:endParaRPr>
          </a:p>
        </p:txBody>
      </p:sp>
      <p:cxnSp>
        <p:nvCxnSpPr>
          <p:cNvPr id="22" name="Straight Arrow Connector 21"/>
          <p:cNvCxnSpPr/>
          <p:nvPr/>
        </p:nvCxnSpPr>
        <p:spPr>
          <a:xfrm flipV="1">
            <a:off x="4819273" y="3130550"/>
            <a:ext cx="1365808" cy="1583094"/>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285321" y="1922425"/>
            <a:ext cx="2245078" cy="707886"/>
          </a:xfrm>
          <a:prstGeom prst="rect">
            <a:avLst/>
          </a:prstGeom>
          <a:noFill/>
        </p:spPr>
        <p:txBody>
          <a:bodyPr wrap="square" rtlCol="0">
            <a:spAutoFit/>
          </a:bodyPr>
          <a:lstStyle/>
          <a:p>
            <a:r>
              <a:rPr lang="en-US" sz="2000" dirty="0" smtClean="0">
                <a:latin typeface="+mj-lt"/>
              </a:rPr>
              <a:t>Limited Attention</a:t>
            </a:r>
            <a:br>
              <a:rPr lang="en-US" sz="2000" dirty="0" smtClean="0">
                <a:latin typeface="+mj-lt"/>
              </a:rPr>
            </a:br>
            <a:r>
              <a:rPr lang="en-US" sz="2000" dirty="0" smtClean="0">
                <a:latin typeface="+mj-lt"/>
              </a:rPr>
              <a:t>Costly Processing</a:t>
            </a:r>
            <a:endParaRPr lang="en-US" sz="2000" dirty="0">
              <a:latin typeface="+mj-lt"/>
            </a:endParaRPr>
          </a:p>
        </p:txBody>
      </p:sp>
      <p:sp>
        <p:nvSpPr>
          <p:cNvPr id="17" name="TextBox 16"/>
          <p:cNvSpPr txBox="1"/>
          <p:nvPr/>
        </p:nvSpPr>
        <p:spPr>
          <a:xfrm>
            <a:off x="6185080" y="3451488"/>
            <a:ext cx="2730319" cy="1754326"/>
          </a:xfrm>
          <a:prstGeom prst="rect">
            <a:avLst/>
          </a:prstGeom>
          <a:noFill/>
        </p:spPr>
        <p:txBody>
          <a:bodyPr wrap="square" rtlCol="0">
            <a:spAutoFit/>
          </a:bodyPr>
          <a:lstStyle/>
          <a:p>
            <a:r>
              <a:rPr lang="en-US" sz="1800" dirty="0" smtClean="0">
                <a:solidFill>
                  <a:srgbClr val="7030A0"/>
                </a:solidFill>
                <a:latin typeface="+mj-lt"/>
              </a:rPr>
              <a:t>Media affects firm volume via information transmission: </a:t>
            </a:r>
          </a:p>
          <a:p>
            <a:r>
              <a:rPr lang="en-US" sz="1800" dirty="0" smtClean="0">
                <a:solidFill>
                  <a:srgbClr val="7030A0"/>
                </a:solidFill>
                <a:latin typeface="+mj-lt"/>
              </a:rPr>
              <a:t>Barber and Odean (2008), </a:t>
            </a:r>
            <a:r>
              <a:rPr lang="en-US" sz="1800" dirty="0" err="1" smtClean="0">
                <a:solidFill>
                  <a:srgbClr val="7030A0"/>
                </a:solidFill>
                <a:latin typeface="+mj-lt"/>
              </a:rPr>
              <a:t>Engelberg</a:t>
            </a:r>
            <a:r>
              <a:rPr lang="en-US" sz="1800" dirty="0" smtClean="0">
                <a:solidFill>
                  <a:srgbClr val="7030A0"/>
                </a:solidFill>
                <a:latin typeface="+mj-lt"/>
              </a:rPr>
              <a:t> and Parsons (2011) </a:t>
            </a:r>
            <a:endParaRPr lang="en-US" sz="1800" dirty="0">
              <a:solidFill>
                <a:srgbClr val="7030A0"/>
              </a:solidFill>
              <a:latin typeface="+mj-lt"/>
            </a:endParaRPr>
          </a:p>
        </p:txBody>
      </p:sp>
      <p:sp>
        <p:nvSpPr>
          <p:cNvPr id="25" name="Rounded Rectangle 24"/>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9" name="TextBox 18"/>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a:t>
            </a:r>
            <a:r>
              <a:rPr lang="en-US" sz="2000" dirty="0" smtClean="0">
                <a:solidFill>
                  <a:srgbClr val="7030A0"/>
                </a:solidFill>
                <a:latin typeface="+mj-lt"/>
              </a:rPr>
              <a:t>Volume</a:t>
            </a:r>
            <a:endParaRPr lang="en-US" sz="2000" dirty="0">
              <a:solidFill>
                <a:srgbClr val="7030A0"/>
              </a:solidFill>
              <a:latin typeface="+mj-lt"/>
            </a:endParaRPr>
          </a:p>
        </p:txBody>
      </p:sp>
      <p:sp>
        <p:nvSpPr>
          <p:cNvPr id="24" name="Rounded Rectangle 23"/>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4522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cxnSp>
        <p:nvCxnSpPr>
          <p:cNvPr id="16" name="Straight Arrow Connector 15"/>
          <p:cNvCxnSpPr/>
          <p:nvPr/>
        </p:nvCxnSpPr>
        <p:spPr>
          <a:xfrm>
            <a:off x="2313849" y="3124200"/>
            <a:ext cx="1419951" cy="1637422"/>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cxnSp>
        <p:nvCxnSpPr>
          <p:cNvPr id="15" name="Straight Arrow Connector 14"/>
          <p:cNvCxnSpPr/>
          <p:nvPr/>
        </p:nvCxnSpPr>
        <p:spPr>
          <a:xfrm>
            <a:off x="2826456" y="2667000"/>
            <a:ext cx="3079044" cy="0"/>
          </a:xfrm>
          <a:prstGeom prst="straightConnector1">
            <a:avLst/>
          </a:prstGeom>
          <a:ln w="22225">
            <a:solidFill>
              <a:schemeClr val="tx1"/>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09800" y="5575300"/>
            <a:ext cx="4681226" cy="400110"/>
          </a:xfrm>
          <a:prstGeom prst="rect">
            <a:avLst/>
          </a:prstGeom>
          <a:noFill/>
        </p:spPr>
        <p:txBody>
          <a:bodyPr wrap="square" rtlCol="0">
            <a:spAutoFit/>
          </a:bodyPr>
          <a:lstStyle/>
          <a:p>
            <a:r>
              <a:rPr lang="en-US" sz="2000" dirty="0" smtClean="0">
                <a:latin typeface="+mj-lt"/>
              </a:rPr>
              <a:t>Media as information dissemination</a:t>
            </a:r>
            <a:endParaRPr lang="en-US" sz="2000" dirty="0">
              <a:latin typeface="+mj-lt"/>
            </a:endParaRPr>
          </a:p>
        </p:txBody>
      </p:sp>
      <p:cxnSp>
        <p:nvCxnSpPr>
          <p:cNvPr id="22" name="Straight Arrow Connector 21"/>
          <p:cNvCxnSpPr/>
          <p:nvPr/>
        </p:nvCxnSpPr>
        <p:spPr>
          <a:xfrm flipV="1">
            <a:off x="4819273" y="3130550"/>
            <a:ext cx="1365808" cy="1583094"/>
          </a:xfrm>
          <a:prstGeom prst="straightConnector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285321" y="1922425"/>
            <a:ext cx="2245078" cy="707886"/>
          </a:xfrm>
          <a:prstGeom prst="rect">
            <a:avLst/>
          </a:prstGeom>
          <a:noFill/>
        </p:spPr>
        <p:txBody>
          <a:bodyPr wrap="square" rtlCol="0">
            <a:spAutoFit/>
          </a:bodyPr>
          <a:lstStyle/>
          <a:p>
            <a:r>
              <a:rPr lang="en-US" sz="2000" dirty="0" smtClean="0">
                <a:latin typeface="+mj-lt"/>
              </a:rPr>
              <a:t>Limited Attention</a:t>
            </a:r>
            <a:br>
              <a:rPr lang="en-US" sz="2000" dirty="0" smtClean="0">
                <a:latin typeface="+mj-lt"/>
              </a:rPr>
            </a:br>
            <a:r>
              <a:rPr lang="en-US" sz="2000" dirty="0" smtClean="0">
                <a:latin typeface="+mj-lt"/>
              </a:rPr>
              <a:t>Costly Processing</a:t>
            </a:r>
            <a:endParaRPr lang="en-US" sz="2000" dirty="0">
              <a:latin typeface="+mj-lt"/>
            </a:endParaRPr>
          </a:p>
        </p:txBody>
      </p:sp>
      <p:sp>
        <p:nvSpPr>
          <p:cNvPr id="17" name="TextBox 16"/>
          <p:cNvSpPr txBox="1"/>
          <p:nvPr/>
        </p:nvSpPr>
        <p:spPr>
          <a:xfrm>
            <a:off x="6185080" y="3451488"/>
            <a:ext cx="2730319" cy="2031325"/>
          </a:xfrm>
          <a:prstGeom prst="rect">
            <a:avLst/>
          </a:prstGeom>
          <a:noFill/>
        </p:spPr>
        <p:txBody>
          <a:bodyPr wrap="square" rtlCol="0">
            <a:spAutoFit/>
          </a:bodyPr>
          <a:lstStyle/>
          <a:p>
            <a:r>
              <a:rPr lang="en-US" sz="1800" dirty="0">
                <a:solidFill>
                  <a:srgbClr val="7030A0"/>
                </a:solidFill>
                <a:latin typeface="+mj-lt"/>
              </a:rPr>
              <a:t>Media affects firm </a:t>
            </a:r>
            <a:r>
              <a:rPr lang="en-US" sz="1800" dirty="0" smtClean="0">
                <a:solidFill>
                  <a:srgbClr val="7030A0"/>
                </a:solidFill>
                <a:latin typeface="+mj-lt"/>
              </a:rPr>
              <a:t>returns </a:t>
            </a:r>
            <a:r>
              <a:rPr lang="en-US" sz="1800" dirty="0">
                <a:solidFill>
                  <a:srgbClr val="7030A0"/>
                </a:solidFill>
                <a:latin typeface="+mj-lt"/>
              </a:rPr>
              <a:t>via information </a:t>
            </a:r>
            <a:r>
              <a:rPr lang="en-US" sz="1800" dirty="0" smtClean="0">
                <a:solidFill>
                  <a:srgbClr val="7030A0"/>
                </a:solidFill>
                <a:latin typeface="+mj-lt"/>
              </a:rPr>
              <a:t>transmission: </a:t>
            </a:r>
          </a:p>
          <a:p>
            <a:r>
              <a:rPr lang="en-US" sz="1800" dirty="0" smtClean="0">
                <a:solidFill>
                  <a:srgbClr val="7030A0"/>
                </a:solidFill>
                <a:latin typeface="+mj-lt"/>
              </a:rPr>
              <a:t>Fang and </a:t>
            </a:r>
            <a:r>
              <a:rPr lang="en-US" sz="1800" dirty="0" err="1" smtClean="0">
                <a:solidFill>
                  <a:srgbClr val="7030A0"/>
                </a:solidFill>
                <a:latin typeface="+mj-lt"/>
              </a:rPr>
              <a:t>Peress</a:t>
            </a:r>
            <a:r>
              <a:rPr lang="en-US" sz="1800" dirty="0" smtClean="0">
                <a:solidFill>
                  <a:srgbClr val="7030A0"/>
                </a:solidFill>
                <a:latin typeface="+mj-lt"/>
              </a:rPr>
              <a:t> (2009), </a:t>
            </a:r>
            <a:r>
              <a:rPr lang="en-US" sz="1800" dirty="0" err="1" smtClean="0">
                <a:solidFill>
                  <a:srgbClr val="7030A0"/>
                </a:solidFill>
                <a:latin typeface="+mj-lt"/>
              </a:rPr>
              <a:t>Peress</a:t>
            </a:r>
            <a:r>
              <a:rPr lang="en-US" sz="1800" dirty="0">
                <a:solidFill>
                  <a:srgbClr val="7030A0"/>
                </a:solidFill>
                <a:latin typeface="+mj-lt"/>
              </a:rPr>
              <a:t> (2014), </a:t>
            </a:r>
            <a:r>
              <a:rPr lang="en-US" sz="1800" dirty="0" err="1">
                <a:solidFill>
                  <a:srgbClr val="7030A0"/>
                </a:solidFill>
                <a:latin typeface="+mj-lt"/>
              </a:rPr>
              <a:t>Hillert</a:t>
            </a:r>
            <a:r>
              <a:rPr lang="en-US" sz="1800" dirty="0">
                <a:solidFill>
                  <a:srgbClr val="7030A0"/>
                </a:solidFill>
                <a:latin typeface="+mj-lt"/>
              </a:rPr>
              <a:t>, </a:t>
            </a:r>
            <a:r>
              <a:rPr lang="en-US" sz="1800" dirty="0" smtClean="0">
                <a:solidFill>
                  <a:srgbClr val="7030A0"/>
                </a:solidFill>
                <a:latin typeface="+mj-lt"/>
              </a:rPr>
              <a:t>Jacobs</a:t>
            </a:r>
            <a:r>
              <a:rPr lang="en-US" sz="1800" dirty="0">
                <a:solidFill>
                  <a:srgbClr val="7030A0"/>
                </a:solidFill>
                <a:latin typeface="+mj-lt"/>
              </a:rPr>
              <a:t>, and </a:t>
            </a:r>
            <a:r>
              <a:rPr lang="en-US" sz="1800" dirty="0" smtClean="0">
                <a:solidFill>
                  <a:srgbClr val="7030A0"/>
                </a:solidFill>
                <a:latin typeface="+mj-lt"/>
              </a:rPr>
              <a:t>Müller (2014)</a:t>
            </a:r>
            <a:endParaRPr lang="en-US" sz="1800" dirty="0">
              <a:solidFill>
                <a:srgbClr val="7030A0"/>
              </a:solidFill>
              <a:latin typeface="+mj-lt"/>
            </a:endParaRPr>
          </a:p>
        </p:txBody>
      </p:sp>
      <p:sp>
        <p:nvSpPr>
          <p:cNvPr id="25" name="Rounded Rectangle 24"/>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9" name="TextBox 18"/>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7030A0"/>
                </a:solidFill>
                <a:latin typeface="+mj-lt"/>
              </a:rPr>
              <a:t>Returns</a:t>
            </a:r>
            <a:r>
              <a:rPr lang="en-US" sz="2000" dirty="0" smtClean="0">
                <a:solidFill>
                  <a:srgbClr val="00B050"/>
                </a:solidFill>
                <a:latin typeface="+mj-lt"/>
              </a:rPr>
              <a:t>, Volume</a:t>
            </a:r>
            <a:endParaRPr lang="en-US" sz="2000" dirty="0">
              <a:solidFill>
                <a:srgbClr val="00B050"/>
              </a:solidFill>
              <a:latin typeface="+mj-lt"/>
            </a:endParaRPr>
          </a:p>
        </p:txBody>
      </p:sp>
      <p:sp>
        <p:nvSpPr>
          <p:cNvPr id="24" name="Rounded Rectangle 23"/>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6609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sp>
        <p:nvSpPr>
          <p:cNvPr id="13" name="Rounded Rectangle 12"/>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0" name="TextBox 9"/>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Volume</a:t>
            </a:r>
            <a:endParaRPr lang="en-US" sz="2000" dirty="0">
              <a:solidFill>
                <a:srgbClr val="00B050"/>
              </a:solidFill>
              <a:latin typeface="+mj-lt"/>
            </a:endParaRPr>
          </a:p>
        </p:txBody>
      </p:sp>
      <p:sp>
        <p:nvSpPr>
          <p:cNvPr id="11" name="Rounded Rectangle 10"/>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0564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idx="1"/>
          </p:nvPr>
        </p:nvSpPr>
        <p:spPr>
          <a:xfrm>
            <a:off x="273756" y="1119011"/>
            <a:ext cx="8991600" cy="533400"/>
          </a:xfrm>
        </p:spPr>
        <p:txBody>
          <a:bodyPr/>
          <a:lstStyle/>
          <a:p>
            <a:pPr marL="0" indent="0">
              <a:buNone/>
            </a:pPr>
            <a:r>
              <a:rPr lang="en-US" dirty="0" smtClean="0"/>
              <a:t>The complicated relationship between media and asset returns</a:t>
            </a:r>
          </a:p>
          <a:p>
            <a:endParaRPr lang="en-US" dirty="0"/>
          </a:p>
          <a:p>
            <a:endParaRPr lang="en-US" dirty="0"/>
          </a:p>
          <a:p>
            <a:endParaRPr lang="en-US" sz="1000" dirty="0"/>
          </a:p>
        </p:txBody>
      </p:sp>
      <p:sp>
        <p:nvSpPr>
          <p:cNvPr id="12" name="Rounded Rectangle 11"/>
          <p:cNvSpPr/>
          <p:nvPr/>
        </p:nvSpPr>
        <p:spPr>
          <a:xfrm>
            <a:off x="3847909" y="4761622"/>
            <a:ext cx="990599" cy="609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47909" y="4837822"/>
            <a:ext cx="914400" cy="400110"/>
          </a:xfrm>
          <a:prstGeom prst="rect">
            <a:avLst/>
          </a:prstGeom>
          <a:noFill/>
        </p:spPr>
        <p:txBody>
          <a:bodyPr wrap="square" rtlCol="0">
            <a:spAutoFit/>
          </a:bodyPr>
          <a:lstStyle/>
          <a:p>
            <a:pPr algn="ctr"/>
            <a:r>
              <a:rPr lang="en-US" sz="2000" dirty="0" smtClean="0">
                <a:solidFill>
                  <a:srgbClr val="FF0000"/>
                </a:solidFill>
                <a:latin typeface="+mj-lt"/>
              </a:rPr>
              <a:t>Media</a:t>
            </a:r>
            <a:endParaRPr lang="en-US" sz="2000" dirty="0">
              <a:solidFill>
                <a:srgbClr val="FF0000"/>
              </a:solidFill>
              <a:latin typeface="+mj-lt"/>
            </a:endParaRPr>
          </a:p>
        </p:txBody>
      </p:sp>
      <p:sp>
        <p:nvSpPr>
          <p:cNvPr id="18" name="TextBox 17"/>
          <p:cNvSpPr txBox="1"/>
          <p:nvPr/>
        </p:nvSpPr>
        <p:spPr>
          <a:xfrm>
            <a:off x="2648164" y="5665631"/>
            <a:ext cx="4681226" cy="400110"/>
          </a:xfrm>
          <a:prstGeom prst="rect">
            <a:avLst/>
          </a:prstGeom>
          <a:noFill/>
        </p:spPr>
        <p:txBody>
          <a:bodyPr wrap="square" rtlCol="0">
            <a:spAutoFit/>
          </a:bodyPr>
          <a:lstStyle/>
          <a:p>
            <a:r>
              <a:rPr lang="en-US" sz="2000" dirty="0" smtClean="0">
                <a:latin typeface="+mj-lt"/>
              </a:rPr>
              <a:t>Media </a:t>
            </a:r>
            <a:r>
              <a:rPr lang="en-US" sz="2000" i="1" dirty="0" smtClean="0">
                <a:latin typeface="+mj-lt"/>
              </a:rPr>
              <a:t>directly</a:t>
            </a:r>
            <a:r>
              <a:rPr lang="en-US" sz="2000" dirty="0" smtClean="0">
                <a:latin typeface="+mj-lt"/>
              </a:rPr>
              <a:t> affects markets</a:t>
            </a:r>
            <a:endParaRPr lang="en-US" sz="2000" dirty="0">
              <a:latin typeface="+mj-lt"/>
            </a:endParaRPr>
          </a:p>
        </p:txBody>
      </p:sp>
      <p:cxnSp>
        <p:nvCxnSpPr>
          <p:cNvPr id="13" name="Straight Arrow Connector 12"/>
          <p:cNvCxnSpPr/>
          <p:nvPr/>
        </p:nvCxnSpPr>
        <p:spPr>
          <a:xfrm flipV="1">
            <a:off x="4819273" y="3130550"/>
            <a:ext cx="1365808" cy="1583094"/>
          </a:xfrm>
          <a:prstGeom prst="straightConnector1">
            <a:avLst/>
          </a:prstGeom>
          <a:ln w="22225">
            <a:solidFill>
              <a:schemeClr val="tx1"/>
            </a:solidFill>
            <a:prstDash val="dashDot"/>
            <a:tailEnd type="triangle" w="lg" len="med"/>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786927" y="2296483"/>
            <a:ext cx="1722618" cy="707886"/>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86927" y="2293112"/>
            <a:ext cx="1720343" cy="707886"/>
          </a:xfrm>
          <a:prstGeom prst="rect">
            <a:avLst/>
          </a:prstGeom>
          <a:noFill/>
        </p:spPr>
        <p:txBody>
          <a:bodyPr wrap="none" rtlCol="0">
            <a:spAutoFit/>
          </a:bodyPr>
          <a:lstStyle/>
          <a:p>
            <a:pPr algn="ctr"/>
            <a:r>
              <a:rPr lang="en-US" sz="2000" dirty="0" smtClean="0">
                <a:solidFill>
                  <a:srgbClr val="0070C0"/>
                </a:solidFill>
                <a:latin typeface="+mj-lt"/>
              </a:rPr>
              <a:t>Information</a:t>
            </a:r>
          </a:p>
          <a:p>
            <a:pPr algn="ctr"/>
            <a:r>
              <a:rPr lang="en-US" sz="2000" dirty="0" smtClean="0">
                <a:solidFill>
                  <a:srgbClr val="0070C0"/>
                </a:solidFill>
                <a:latin typeface="+mj-lt"/>
              </a:rPr>
              <a:t>(Firm, Macro)</a:t>
            </a:r>
            <a:endParaRPr lang="en-US" sz="2000" dirty="0">
              <a:solidFill>
                <a:srgbClr val="0070C0"/>
              </a:solidFill>
              <a:latin typeface="+mj-lt"/>
            </a:endParaRPr>
          </a:p>
        </p:txBody>
      </p:sp>
      <p:sp>
        <p:nvSpPr>
          <p:cNvPr id="15" name="TextBox 14"/>
          <p:cNvSpPr txBox="1"/>
          <p:nvPr/>
        </p:nvSpPr>
        <p:spPr>
          <a:xfrm>
            <a:off x="6108881" y="2293112"/>
            <a:ext cx="2120719" cy="707886"/>
          </a:xfrm>
          <a:prstGeom prst="rect">
            <a:avLst/>
          </a:prstGeom>
          <a:noFill/>
        </p:spPr>
        <p:txBody>
          <a:bodyPr wrap="square" rtlCol="0">
            <a:spAutoFit/>
          </a:bodyPr>
          <a:lstStyle/>
          <a:p>
            <a:pPr algn="ctr"/>
            <a:r>
              <a:rPr lang="en-US" sz="2000" dirty="0" smtClean="0">
                <a:solidFill>
                  <a:srgbClr val="00B050"/>
                </a:solidFill>
                <a:latin typeface="+mj-lt"/>
              </a:rPr>
              <a:t>Market</a:t>
            </a:r>
            <a:endParaRPr lang="en-US" sz="2000" dirty="0" smtClean="0">
              <a:solidFill>
                <a:srgbClr val="00B050"/>
              </a:solidFill>
              <a:latin typeface="+mj-lt"/>
            </a:endParaRPr>
          </a:p>
          <a:p>
            <a:pPr algn="ctr"/>
            <a:r>
              <a:rPr lang="en-US" sz="2000" dirty="0" smtClean="0">
                <a:solidFill>
                  <a:srgbClr val="00B050"/>
                </a:solidFill>
                <a:latin typeface="+mj-lt"/>
              </a:rPr>
              <a:t>Returns, Volume</a:t>
            </a:r>
            <a:endParaRPr lang="en-US" sz="2000" dirty="0">
              <a:solidFill>
                <a:srgbClr val="00B050"/>
              </a:solidFill>
              <a:latin typeface="+mj-lt"/>
            </a:endParaRPr>
          </a:p>
        </p:txBody>
      </p:sp>
      <p:sp>
        <p:nvSpPr>
          <p:cNvPr id="16" name="Rounded Rectangle 15"/>
          <p:cNvSpPr/>
          <p:nvPr/>
        </p:nvSpPr>
        <p:spPr>
          <a:xfrm>
            <a:off x="6152090" y="2293112"/>
            <a:ext cx="2077510" cy="70788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682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25463</TotalTime>
  <Words>1022</Words>
  <Application>Microsoft Office PowerPoint</Application>
  <PresentationFormat>On-screen Show (4:3)</PresentationFormat>
  <Paragraphs>181</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Default Design</vt:lpstr>
      <vt:lpstr>Discussion of  ‘Media Attention, Macroeconomic Fundamentals, and Stock Market Activity’ </vt:lpstr>
      <vt:lpstr>The Big Picture</vt:lpstr>
      <vt:lpstr>The Big Picture</vt:lpstr>
      <vt:lpstr>The Big Picture</vt:lpstr>
      <vt:lpstr>The Big Picture</vt:lpstr>
      <vt:lpstr>The Big Picture</vt:lpstr>
      <vt:lpstr>The Big Picture</vt:lpstr>
      <vt:lpstr>The Big Picture</vt:lpstr>
      <vt:lpstr>The Big Picture</vt:lpstr>
      <vt:lpstr>The Big Picture</vt:lpstr>
      <vt:lpstr>The Big Picture</vt:lpstr>
      <vt:lpstr>This Paper</vt:lpstr>
      <vt:lpstr>Media Attention, Examined</vt:lpstr>
      <vt:lpstr>An embarrassment of riches of variables</vt:lpstr>
      <vt:lpstr>Picking a Media Measure</vt:lpstr>
      <vt:lpstr>Expected vs Unexpected Attention</vt:lpstr>
      <vt:lpstr>How many announcements are there?</vt:lpstr>
      <vt:lpstr>How many announcements are there?</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Solomon</dc:creator>
  <cp:lastModifiedBy>Milton Friedman</cp:lastModifiedBy>
  <cp:revision>906</cp:revision>
  <dcterms:created xsi:type="dcterms:W3CDTF">2006-10-18T02:33:47Z</dcterms:created>
  <dcterms:modified xsi:type="dcterms:W3CDTF">2016-02-12T08:05:44Z</dcterms:modified>
</cp:coreProperties>
</file>