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19" r:id="rId3"/>
    <p:sldId id="459" r:id="rId4"/>
    <p:sldId id="466" r:id="rId5"/>
    <p:sldId id="465" r:id="rId6"/>
    <p:sldId id="461" r:id="rId7"/>
    <p:sldId id="468" r:id="rId8"/>
    <p:sldId id="481" r:id="rId9"/>
    <p:sldId id="485" r:id="rId10"/>
    <p:sldId id="484" r:id="rId11"/>
    <p:sldId id="482" r:id="rId12"/>
    <p:sldId id="492" r:id="rId13"/>
    <p:sldId id="498" r:id="rId14"/>
    <p:sldId id="497" r:id="rId15"/>
    <p:sldId id="496" r:id="rId16"/>
    <p:sldId id="495" r:id="rId17"/>
    <p:sldId id="467" r:id="rId18"/>
    <p:sldId id="463" r:id="rId19"/>
    <p:sldId id="479" r:id="rId20"/>
    <p:sldId id="478" r:id="rId21"/>
    <p:sldId id="502" r:id="rId22"/>
    <p:sldId id="499" r:id="rId23"/>
    <p:sldId id="500" r:id="rId24"/>
    <p:sldId id="501" r:id="rId25"/>
    <p:sldId id="460" r:id="rId26"/>
    <p:sldId id="503" r:id="rId27"/>
    <p:sldId id="504" r:id="rId28"/>
    <p:sldId id="505" r:id="rId29"/>
    <p:sldId id="506" r:id="rId30"/>
    <p:sldId id="45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AB6"/>
    <a:srgbClr val="E3B431"/>
    <a:srgbClr val="00CC00"/>
    <a:srgbClr val="CC0000"/>
    <a:srgbClr val="EAC12A"/>
    <a:srgbClr val="E3C131"/>
    <a:srgbClr val="B22C02"/>
    <a:srgbClr val="EBD429"/>
    <a:srgbClr val="BE2F0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2" autoAdjust="0"/>
    <p:restoredTop sz="90929"/>
  </p:normalViewPr>
  <p:slideViewPr>
    <p:cSldViewPr>
      <p:cViewPr varScale="1">
        <p:scale>
          <a:sx n="117" d="100"/>
          <a:sy n="117" d="100"/>
        </p:scale>
        <p:origin x="13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/>
            </a:lvl1pPr>
            <a:lvl2pPr>
              <a:lnSpc>
                <a:spcPct val="100000"/>
              </a:lnSpc>
              <a:spcAft>
                <a:spcPts val="800"/>
              </a:spcAft>
              <a:defRPr sz="2000" baseline="0"/>
            </a:lvl2pPr>
            <a:lvl3pPr>
              <a:lnSpc>
                <a:spcPct val="100000"/>
              </a:lnSpc>
              <a:spcAft>
                <a:spcPts val="800"/>
              </a:spcAft>
              <a:defRPr sz="1800" baseline="0"/>
            </a:lvl3pPr>
            <a:lvl4pPr>
              <a:lnSpc>
                <a:spcPct val="100000"/>
              </a:lnSpc>
              <a:spcAft>
                <a:spcPts val="800"/>
              </a:spcAft>
              <a:defRPr sz="1600" baseline="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07198"/>
            <a:ext cx="3657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Solomon on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aseline="0" dirty="0" err="1" smtClean="0">
                <a:solidFill>
                  <a:schemeClr val="bg1"/>
                </a:solidFill>
                <a:latin typeface="+mn-lt"/>
              </a:rPr>
              <a:t>Gargano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, Rossi &amp; Wermers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400800" y="6607198"/>
            <a:ext cx="2667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FOIA and Information Acquisition</a:t>
            </a:r>
            <a:endParaRPr lang="en-US" sz="14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algn="ctr"/>
            <a:r>
              <a:rPr lang="en-US" sz="2800" dirty="0" smtClean="0"/>
              <a:t>Discussion of </a:t>
            </a:r>
            <a:br>
              <a:rPr lang="en-US" sz="2800" dirty="0" smtClean="0"/>
            </a:br>
            <a:r>
              <a:rPr lang="en-US" sz="2800" dirty="0"/>
              <a:t>‘The Freedom of Information Act and the Race </a:t>
            </a:r>
            <a:r>
              <a:rPr lang="en-US" sz="2800" dirty="0" smtClean="0"/>
              <a:t>Towards Information </a:t>
            </a:r>
            <a:r>
              <a:rPr lang="en-US" sz="2800" dirty="0"/>
              <a:t>Acquisition’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20000" cy="1752600"/>
          </a:xfrm>
        </p:spPr>
        <p:txBody>
          <a:bodyPr/>
          <a:lstStyle/>
          <a:p>
            <a:r>
              <a:rPr lang="en-US" sz="2400" dirty="0" smtClean="0"/>
              <a:t>Paper by: </a:t>
            </a:r>
            <a:br>
              <a:rPr lang="en-US" sz="2400" dirty="0" smtClean="0"/>
            </a:br>
            <a:r>
              <a:rPr lang="en-US" sz="2400" dirty="0"/>
              <a:t>Antonio </a:t>
            </a:r>
            <a:r>
              <a:rPr lang="en-US" sz="2400" dirty="0" err="1" smtClean="0"/>
              <a:t>Gargano</a:t>
            </a:r>
            <a:r>
              <a:rPr lang="en-US" sz="2400" dirty="0" smtClean="0"/>
              <a:t> (University </a:t>
            </a:r>
            <a:r>
              <a:rPr lang="en-US" sz="2400" dirty="0"/>
              <a:t>of </a:t>
            </a:r>
            <a:r>
              <a:rPr lang="en-US" sz="2400" dirty="0" smtClean="0"/>
              <a:t>Melbourne)</a:t>
            </a:r>
            <a:endParaRPr lang="en-US" sz="2400" dirty="0"/>
          </a:p>
          <a:p>
            <a:r>
              <a:rPr lang="en-US" sz="2400" dirty="0"/>
              <a:t>Alberto G. </a:t>
            </a:r>
            <a:r>
              <a:rPr lang="en-US" sz="2400" dirty="0" smtClean="0"/>
              <a:t>Rossi (University </a:t>
            </a:r>
            <a:r>
              <a:rPr lang="en-US" sz="2400" dirty="0"/>
              <a:t>of </a:t>
            </a:r>
            <a:r>
              <a:rPr lang="en-US" sz="2400" dirty="0" smtClean="0"/>
              <a:t>Maryland)</a:t>
            </a:r>
            <a:endParaRPr lang="en-US" sz="2400" dirty="0"/>
          </a:p>
          <a:p>
            <a:r>
              <a:rPr lang="en-US" sz="2400" dirty="0"/>
              <a:t>Russ </a:t>
            </a:r>
            <a:r>
              <a:rPr lang="en-US" sz="2400" dirty="0" smtClean="0"/>
              <a:t>Wermers (University </a:t>
            </a:r>
            <a:r>
              <a:rPr lang="en-US" sz="2400" dirty="0"/>
              <a:t>of </a:t>
            </a:r>
            <a:r>
              <a:rPr lang="en-US" sz="2400" dirty="0" smtClean="0"/>
              <a:t>Maryland)</a:t>
            </a:r>
            <a:endParaRPr lang="en-US" sz="1800" dirty="0" smtClean="0"/>
          </a:p>
          <a:p>
            <a:endParaRPr lang="en-US" sz="500" dirty="0" smtClean="0"/>
          </a:p>
          <a:p>
            <a:endParaRPr lang="en-US" sz="2000" dirty="0" smtClean="0"/>
          </a:p>
          <a:p>
            <a:r>
              <a:rPr lang="en-US" sz="2400" dirty="0" smtClean="0"/>
              <a:t>Discussion by:</a:t>
            </a:r>
          </a:p>
          <a:p>
            <a:r>
              <a:rPr lang="en-US" sz="2400" dirty="0" smtClean="0"/>
              <a:t>David Solomon (USC)</a:t>
            </a:r>
          </a:p>
          <a:p>
            <a:endParaRPr lang="en-US" sz="1050" dirty="0"/>
          </a:p>
          <a:p>
            <a:endParaRPr lang="en-US" sz="1050" dirty="0" smtClean="0"/>
          </a:p>
          <a:p>
            <a:r>
              <a:rPr lang="en-US" sz="2000" dirty="0" smtClean="0"/>
              <a:t>UBC Winter Finance Conference, March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2015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 smtClean="0"/>
              <a:t>A financial printer trades based on information about a tender offer from a document he was hired to print</a:t>
            </a:r>
            <a:br>
              <a:rPr lang="en-US" sz="2000" dirty="0" smtClean="0"/>
            </a:br>
            <a:r>
              <a:rPr lang="en-US" sz="2000" i="1" dirty="0" err="1"/>
              <a:t>Chiarella</a:t>
            </a:r>
            <a:r>
              <a:rPr lang="en-US" sz="2000" i="1" dirty="0"/>
              <a:t> v. United </a:t>
            </a:r>
            <a:r>
              <a:rPr lang="en-US" sz="2000" i="1" dirty="0" smtClean="0"/>
              <a:t>States 1980</a:t>
            </a:r>
            <a:br>
              <a:rPr lang="en-US" sz="2000" i="1" dirty="0" smtClean="0"/>
            </a:br>
            <a:r>
              <a:rPr lang="en-US" sz="2000" dirty="0" smtClean="0"/>
              <a:t>Then? </a:t>
            </a:r>
            <a:r>
              <a:rPr lang="en-US" sz="2000" dirty="0" smtClean="0">
                <a:solidFill>
                  <a:srgbClr val="00B050"/>
                </a:solidFill>
              </a:rPr>
              <a:t>Legal. </a:t>
            </a:r>
            <a:r>
              <a:rPr lang="en-US" sz="2000" dirty="0" smtClean="0"/>
              <a:t>Printer owed no duty to shareholders</a:t>
            </a:r>
            <a:br>
              <a:rPr lang="en-US" sz="2000" dirty="0" smtClean="0"/>
            </a:br>
            <a:r>
              <a:rPr lang="en-US" sz="2000" dirty="0" smtClean="0"/>
              <a:t>Now? </a:t>
            </a:r>
            <a:r>
              <a:rPr lang="en-US" sz="2000" dirty="0" smtClean="0">
                <a:solidFill>
                  <a:srgbClr val="FF0000"/>
                </a:solidFill>
              </a:rPr>
              <a:t>Illegal under </a:t>
            </a:r>
            <a:r>
              <a:rPr lang="en-US" sz="2000" dirty="0" smtClean="0"/>
              <a:t>SEC Rule 14e-3, if known it was inside info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endParaRPr lang="en-US" sz="600" i="1" dirty="0" smtClean="0"/>
          </a:p>
          <a:p>
            <a:r>
              <a:rPr lang="en-US" sz="2000" dirty="0" smtClean="0"/>
              <a:t>A securities analyst learns of a company’s fraud from an insider whistleblower, tells his clients who trade.</a:t>
            </a:r>
            <a:br>
              <a:rPr lang="en-US" sz="2000" dirty="0" smtClean="0"/>
            </a:br>
            <a:r>
              <a:rPr lang="en-US" sz="2000" i="1" dirty="0"/>
              <a:t>Dirks v. </a:t>
            </a:r>
            <a:r>
              <a:rPr lang="en-US" sz="2000" i="1" dirty="0" smtClean="0"/>
              <a:t>SEC 1983</a:t>
            </a:r>
            <a:br>
              <a:rPr lang="en-US" sz="2000" i="1" dirty="0" smtClean="0"/>
            </a:br>
            <a:r>
              <a:rPr lang="en-US" sz="2000" dirty="0" smtClean="0">
                <a:solidFill>
                  <a:srgbClr val="00B050"/>
                </a:solidFill>
              </a:rPr>
              <a:t>Legal. </a:t>
            </a:r>
            <a:r>
              <a:rPr lang="en-US" sz="2000" dirty="0" smtClean="0"/>
              <a:t>Insider motivated by disclosing fraud, not financial gain</a:t>
            </a:r>
          </a:p>
          <a:p>
            <a:endParaRPr lang="en-US" sz="600" i="1" dirty="0" smtClean="0"/>
          </a:p>
          <a:p>
            <a:r>
              <a:rPr lang="en-US" sz="2000" dirty="0"/>
              <a:t>A hedge fund manager trades on a tip he heard third-hand from an insider, but didn’t know identity of original source</a:t>
            </a:r>
            <a:br>
              <a:rPr lang="en-US" sz="2000" dirty="0"/>
            </a:br>
            <a:r>
              <a:rPr lang="en-US" sz="2000" i="1" dirty="0">
                <a:solidFill>
                  <a:schemeClr val="bg1"/>
                </a:solidFill>
              </a:rPr>
              <a:t>United States v. Newman 2014</a:t>
            </a:r>
            <a:br>
              <a:rPr lang="en-US" sz="2000" i="1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Legal, but under appeal. Needed to reasonably know was from an insider, also needed to know whether insider received benefit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18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 smtClean="0"/>
              <a:t>A financial printer trades based on information about a tender offer from a document he was hired to print</a:t>
            </a:r>
            <a:br>
              <a:rPr lang="en-US" sz="2000" dirty="0" smtClean="0"/>
            </a:br>
            <a:r>
              <a:rPr lang="en-US" sz="2000" i="1" dirty="0" err="1"/>
              <a:t>Chiarella</a:t>
            </a:r>
            <a:r>
              <a:rPr lang="en-US" sz="2000" i="1" dirty="0"/>
              <a:t> v. United </a:t>
            </a:r>
            <a:r>
              <a:rPr lang="en-US" sz="2000" i="1" dirty="0" smtClean="0"/>
              <a:t>States 1980</a:t>
            </a:r>
            <a:br>
              <a:rPr lang="en-US" sz="2000" i="1" dirty="0" smtClean="0"/>
            </a:br>
            <a:r>
              <a:rPr lang="en-US" sz="2000" dirty="0" smtClean="0"/>
              <a:t>Then? </a:t>
            </a:r>
            <a:r>
              <a:rPr lang="en-US" sz="2000" dirty="0" smtClean="0">
                <a:solidFill>
                  <a:srgbClr val="00B050"/>
                </a:solidFill>
              </a:rPr>
              <a:t>Legal. </a:t>
            </a:r>
            <a:r>
              <a:rPr lang="en-US" sz="2000" dirty="0" smtClean="0"/>
              <a:t>Printer owed no duty to shareholders</a:t>
            </a:r>
            <a:br>
              <a:rPr lang="en-US" sz="2000" dirty="0" smtClean="0"/>
            </a:br>
            <a:r>
              <a:rPr lang="en-US" sz="2000" dirty="0" smtClean="0"/>
              <a:t>Now? </a:t>
            </a:r>
            <a:r>
              <a:rPr lang="en-US" sz="2000" dirty="0" smtClean="0">
                <a:solidFill>
                  <a:srgbClr val="FF0000"/>
                </a:solidFill>
              </a:rPr>
              <a:t>Illegal under </a:t>
            </a:r>
            <a:r>
              <a:rPr lang="en-US" sz="2000" dirty="0" smtClean="0"/>
              <a:t>SEC Rule 14e-3, if known it was inside info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endParaRPr lang="en-US" sz="600" i="1" dirty="0" smtClean="0"/>
          </a:p>
          <a:p>
            <a:r>
              <a:rPr lang="en-US" sz="2000" dirty="0" smtClean="0"/>
              <a:t>A securities analyst learns of a company’s fraud from an insider whistleblower, tells his clients who trade.</a:t>
            </a:r>
            <a:br>
              <a:rPr lang="en-US" sz="2000" dirty="0" smtClean="0"/>
            </a:br>
            <a:r>
              <a:rPr lang="en-US" sz="2000" i="1" dirty="0"/>
              <a:t>Dirks v. </a:t>
            </a:r>
            <a:r>
              <a:rPr lang="en-US" sz="2000" i="1" dirty="0" smtClean="0"/>
              <a:t>SEC 1983</a:t>
            </a:r>
            <a:br>
              <a:rPr lang="en-US" sz="2000" i="1" dirty="0" smtClean="0"/>
            </a:br>
            <a:r>
              <a:rPr lang="en-US" sz="2000" dirty="0" smtClean="0">
                <a:solidFill>
                  <a:srgbClr val="00B050"/>
                </a:solidFill>
              </a:rPr>
              <a:t>Legal. </a:t>
            </a:r>
            <a:r>
              <a:rPr lang="en-US" sz="2000" dirty="0" smtClean="0"/>
              <a:t>Insider motivated by disclosing fraud, not financial gain</a:t>
            </a:r>
          </a:p>
          <a:p>
            <a:endParaRPr lang="en-US" sz="600" i="1" dirty="0" smtClean="0"/>
          </a:p>
          <a:p>
            <a:r>
              <a:rPr lang="en-US" sz="2000" dirty="0"/>
              <a:t>A hedge fund manager trades on a tip he heard third-hand from an insider, but didn’t know identity of original source</a:t>
            </a:r>
            <a:br>
              <a:rPr lang="en-US" sz="2000" dirty="0"/>
            </a:br>
            <a:r>
              <a:rPr lang="en-US" sz="2000" i="1" dirty="0"/>
              <a:t>United States v. Newman 2014</a:t>
            </a:r>
            <a:br>
              <a:rPr lang="en-US" sz="2000" i="1" dirty="0"/>
            </a:br>
            <a:r>
              <a:rPr lang="en-US" sz="2000" dirty="0">
                <a:solidFill>
                  <a:srgbClr val="00B050"/>
                </a:solidFill>
              </a:rPr>
              <a:t>Legal, but </a:t>
            </a:r>
            <a:r>
              <a:rPr lang="en-US" sz="2000" dirty="0">
                <a:solidFill>
                  <a:srgbClr val="FFC000"/>
                </a:solidFill>
              </a:rPr>
              <a:t>under appeal.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Needed to reasonably know was from an insider, also needed to know whether insider received benefit</a:t>
            </a:r>
            <a:endParaRPr lang="en-US" sz="2000" i="1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474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/>
              <a:t>An influential WSJ columnist tips news of his columns to a broker who trades on it, they share the profits</a:t>
            </a:r>
            <a:br>
              <a:rPr lang="en-US" sz="2000" dirty="0"/>
            </a:br>
            <a:r>
              <a:rPr lang="en-US" sz="2000" i="1" dirty="0" smtClean="0">
                <a:solidFill>
                  <a:schemeClr val="bg1"/>
                </a:solidFill>
              </a:rPr>
              <a:t>United States v. Carpenter 1986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i="1" dirty="0" smtClean="0">
                <a:solidFill>
                  <a:schemeClr val="bg1"/>
                </a:solidFill>
              </a:rPr>
              <a:t>Probably Illegal</a:t>
            </a:r>
            <a:r>
              <a:rPr lang="en-US" sz="2000" dirty="0" smtClean="0">
                <a:solidFill>
                  <a:schemeClr val="bg1"/>
                </a:solidFill>
              </a:rPr>
              <a:t>. Definitely mail and wire fraud, court split on whether securities fraud (affirmed on split decision)</a:t>
            </a:r>
          </a:p>
          <a:p>
            <a:pPr lvl="1"/>
            <a:r>
              <a:rPr lang="en-US" sz="1800" dirty="0" smtClean="0"/>
              <a:t>Bonus question: What if I did it today with my personal blog?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Legal. Relied on policy that column text belongs to WSJ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2000" dirty="0" smtClean="0"/>
              <a:t>An </a:t>
            </a:r>
            <a:r>
              <a:rPr lang="en-US" sz="2000" dirty="0"/>
              <a:t>employee at Capital One uses transaction volume at Chipotle to buy options before Chipotle’s earnings </a:t>
            </a:r>
            <a:r>
              <a:rPr lang="en-US" sz="2000" dirty="0" smtClean="0"/>
              <a:t>announcement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bg1"/>
                </a:solidFill>
              </a:rPr>
              <a:t>SEC v Huang, 2015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i="1" dirty="0" smtClean="0">
                <a:solidFill>
                  <a:schemeClr val="bg1"/>
                </a:solidFill>
              </a:rPr>
              <a:t>Illegal</a:t>
            </a:r>
            <a:r>
              <a:rPr lang="en-US" sz="2000" dirty="0" smtClean="0">
                <a:solidFill>
                  <a:schemeClr val="bg1"/>
                </a:solidFill>
              </a:rPr>
              <a:t>. Under misappropriation theory, information was improperly obtained from Capital One, hence fraud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800" dirty="0" smtClean="0"/>
              <a:t>Bonus question: What if </a:t>
            </a:r>
            <a:r>
              <a:rPr lang="en-US" sz="1800" dirty="0"/>
              <a:t>Capital </a:t>
            </a:r>
            <a:r>
              <a:rPr lang="en-US" sz="1800" dirty="0" smtClean="0"/>
              <a:t>One itself were doing the trading?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Probably Legal. Would be hard to argue that Chipotle misappropriated its own information. Unless information deemed owned by someone else (customers? Chipotle? )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/>
              <a:t>An influential WSJ columnist tips news of his columns to a broker who trades on it, they share the profits</a:t>
            </a:r>
            <a:br>
              <a:rPr lang="en-US" sz="2000" dirty="0"/>
            </a:br>
            <a:r>
              <a:rPr lang="en-US" sz="2000" i="1" dirty="0" smtClean="0"/>
              <a:t>United States v. Carpenter 1986</a:t>
            </a:r>
            <a:br>
              <a:rPr lang="en-US" sz="2000" i="1" dirty="0" smtClean="0"/>
            </a:br>
            <a:r>
              <a:rPr lang="en-US" sz="2000" i="1" dirty="0" smtClean="0">
                <a:solidFill>
                  <a:srgbClr val="FFC000"/>
                </a:solidFill>
              </a:rPr>
              <a:t>Probably </a:t>
            </a:r>
            <a:r>
              <a:rPr lang="en-US" sz="2000" i="1" dirty="0" smtClean="0">
                <a:solidFill>
                  <a:srgbClr val="FF0000"/>
                </a:solidFill>
              </a:rPr>
              <a:t>Illegal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Definitely mail and wire fraud, court split on whether securities fraud (affirmed on split decision)</a:t>
            </a:r>
          </a:p>
          <a:p>
            <a:pPr lvl="1"/>
            <a:r>
              <a:rPr lang="en-US" sz="1800" dirty="0" smtClean="0"/>
              <a:t>Bonus question: What if I did it today with my personal blog?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Legal. Relied on policy that column text belongs to WSJ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2000" dirty="0" smtClean="0"/>
              <a:t>An </a:t>
            </a:r>
            <a:r>
              <a:rPr lang="en-US" sz="2000" dirty="0"/>
              <a:t>employee at Capital One uses transaction volume at Chipotle to buy options before Chipotle’s earnings </a:t>
            </a:r>
            <a:r>
              <a:rPr lang="en-US" sz="2000" dirty="0" smtClean="0"/>
              <a:t>announcement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bg1"/>
                </a:solidFill>
              </a:rPr>
              <a:t>SEC v Huang, 2015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i="1" dirty="0" smtClean="0">
                <a:solidFill>
                  <a:schemeClr val="bg1"/>
                </a:solidFill>
              </a:rPr>
              <a:t>Illegal</a:t>
            </a:r>
            <a:r>
              <a:rPr lang="en-US" sz="2000" dirty="0" smtClean="0">
                <a:solidFill>
                  <a:schemeClr val="bg1"/>
                </a:solidFill>
              </a:rPr>
              <a:t>. Under misappropriation theory, information was improperly obtained from Capital One, hence fraud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800" dirty="0" smtClean="0"/>
              <a:t>Bonus question: What if </a:t>
            </a:r>
            <a:r>
              <a:rPr lang="en-US" sz="1800" dirty="0"/>
              <a:t>Capital </a:t>
            </a:r>
            <a:r>
              <a:rPr lang="en-US" sz="1800" dirty="0" smtClean="0"/>
              <a:t>One itself were doing the trading?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Probably Legal. Would be hard to argue that Chipotle misappropriated its own information. Unless information deemed owned by someone else (customers? Chipotle? )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/>
              <a:t>An influential WSJ columnist tips news of his columns to a broker who trades on it, they share the profits</a:t>
            </a:r>
            <a:br>
              <a:rPr lang="en-US" sz="2000" dirty="0"/>
            </a:br>
            <a:r>
              <a:rPr lang="en-US" sz="2000" i="1" dirty="0" smtClean="0"/>
              <a:t>United States v. Carpenter 1986</a:t>
            </a:r>
            <a:br>
              <a:rPr lang="en-US" sz="2000" i="1" dirty="0" smtClean="0"/>
            </a:br>
            <a:r>
              <a:rPr lang="en-US" sz="2000" i="1" dirty="0" smtClean="0">
                <a:solidFill>
                  <a:srgbClr val="FFC000"/>
                </a:solidFill>
              </a:rPr>
              <a:t>Probably </a:t>
            </a:r>
            <a:r>
              <a:rPr lang="en-US" sz="2000" i="1" dirty="0" smtClean="0">
                <a:solidFill>
                  <a:srgbClr val="FF0000"/>
                </a:solidFill>
              </a:rPr>
              <a:t>Illegal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Definitely mail and wire fraud, court split on whether securities fraud (affirmed on split decision)</a:t>
            </a:r>
          </a:p>
          <a:p>
            <a:pPr lvl="1"/>
            <a:r>
              <a:rPr lang="en-US" sz="1800" dirty="0" smtClean="0"/>
              <a:t>Bonus question: What if I did it today with my personal blog?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Legal. </a:t>
            </a:r>
            <a:r>
              <a:rPr lang="en-US" sz="1800" dirty="0" smtClean="0"/>
              <a:t>Relied on policy that column text belongs to WSJ</a:t>
            </a:r>
            <a:endParaRPr lang="en-US" sz="1800" dirty="0"/>
          </a:p>
          <a:p>
            <a:r>
              <a:rPr lang="en-US" sz="2000" dirty="0" smtClean="0"/>
              <a:t>An </a:t>
            </a:r>
            <a:r>
              <a:rPr lang="en-US" sz="2000" dirty="0"/>
              <a:t>employee at Capital One uses transaction volume at Chipotle to buy options before Chipotle’s earnings </a:t>
            </a:r>
            <a:r>
              <a:rPr lang="en-US" sz="2000" dirty="0" smtClean="0"/>
              <a:t>announcement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bg1"/>
                </a:solidFill>
              </a:rPr>
              <a:t>SEC v Huang, 2015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i="1" dirty="0" smtClean="0">
                <a:solidFill>
                  <a:schemeClr val="bg1"/>
                </a:solidFill>
              </a:rPr>
              <a:t>Illegal</a:t>
            </a:r>
            <a:r>
              <a:rPr lang="en-US" sz="2000" dirty="0" smtClean="0">
                <a:solidFill>
                  <a:schemeClr val="bg1"/>
                </a:solidFill>
              </a:rPr>
              <a:t>. Under misappropriation theory, information was improperly obtained from Capital One, hence fraud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800" dirty="0" smtClean="0"/>
              <a:t>Bonus question: What if </a:t>
            </a:r>
            <a:r>
              <a:rPr lang="en-US" sz="1800" dirty="0"/>
              <a:t>Capital </a:t>
            </a:r>
            <a:r>
              <a:rPr lang="en-US" sz="1800" dirty="0" smtClean="0"/>
              <a:t>One itself were doing the trading?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Probably Legal. Would be hard to argue that Chipotle misappropriated its own information. Unless information deemed owned by someone else (customers? Chipotle? )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/>
              <a:t>An influential WSJ columnist tips news of his columns to a broker who trades on it, they share the profits</a:t>
            </a:r>
            <a:br>
              <a:rPr lang="en-US" sz="2000" dirty="0"/>
            </a:br>
            <a:r>
              <a:rPr lang="en-US" sz="2000" i="1" dirty="0" smtClean="0"/>
              <a:t>United States v. Carpenter 1986</a:t>
            </a:r>
            <a:br>
              <a:rPr lang="en-US" sz="2000" i="1" dirty="0" smtClean="0"/>
            </a:br>
            <a:r>
              <a:rPr lang="en-US" sz="2000" i="1" dirty="0" smtClean="0">
                <a:solidFill>
                  <a:srgbClr val="FFC000"/>
                </a:solidFill>
              </a:rPr>
              <a:t>Probably </a:t>
            </a:r>
            <a:r>
              <a:rPr lang="en-US" sz="2000" i="1" dirty="0" smtClean="0">
                <a:solidFill>
                  <a:srgbClr val="FF0000"/>
                </a:solidFill>
              </a:rPr>
              <a:t>Illegal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Definitely mail and wire fraud, court split on whether securities fraud (affirmed on split decision)</a:t>
            </a:r>
          </a:p>
          <a:p>
            <a:pPr lvl="1"/>
            <a:r>
              <a:rPr lang="en-US" sz="1800" dirty="0" smtClean="0"/>
              <a:t>Bonus question: What if I did it today with my personal blog?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Legal. </a:t>
            </a:r>
            <a:r>
              <a:rPr lang="en-US" sz="1800" dirty="0" smtClean="0"/>
              <a:t>Relied on policy that column text belongs to WSJ</a:t>
            </a:r>
            <a:endParaRPr lang="en-US" sz="1800" dirty="0"/>
          </a:p>
          <a:p>
            <a:r>
              <a:rPr lang="en-US" sz="2000" dirty="0" smtClean="0"/>
              <a:t>An </a:t>
            </a:r>
            <a:r>
              <a:rPr lang="en-US" sz="2000" dirty="0"/>
              <a:t>employee at Capital One uses transaction volume at Chipotle to buy options before Chipotle’s earnings </a:t>
            </a:r>
            <a:r>
              <a:rPr lang="en-US" sz="2000" dirty="0" smtClean="0"/>
              <a:t>announcement</a:t>
            </a:r>
            <a:br>
              <a:rPr lang="en-US" sz="2000" dirty="0" smtClean="0"/>
            </a:br>
            <a:r>
              <a:rPr lang="en-US" sz="2000" i="1" dirty="0" smtClean="0"/>
              <a:t>SEC v Huang, 2015</a:t>
            </a:r>
            <a:br>
              <a:rPr lang="en-US" sz="2000" i="1" dirty="0" smtClean="0"/>
            </a:br>
            <a:r>
              <a:rPr lang="en-US" sz="2000" i="1" dirty="0" smtClean="0">
                <a:solidFill>
                  <a:srgbClr val="FF0000"/>
                </a:solidFill>
              </a:rPr>
              <a:t>Illegal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r>
              <a:rPr lang="en-US" sz="2000" dirty="0" smtClean="0"/>
              <a:t>Under misappropriation theory, information was improperly obtained from Capital One, hence fraud</a:t>
            </a:r>
            <a:endParaRPr lang="en-US" sz="2000" dirty="0"/>
          </a:p>
          <a:p>
            <a:pPr lvl="1"/>
            <a:r>
              <a:rPr lang="en-US" sz="1800" dirty="0" smtClean="0"/>
              <a:t>Bonus question: What if </a:t>
            </a:r>
            <a:r>
              <a:rPr lang="en-US" sz="1800" dirty="0"/>
              <a:t>Capital </a:t>
            </a:r>
            <a:r>
              <a:rPr lang="en-US" sz="1800" dirty="0" smtClean="0"/>
              <a:t>One itself were doing the trading?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bg1"/>
                </a:solidFill>
              </a:rPr>
              <a:t>Probably Legal. Would be hard to argue that Chipotle misappropriated its own information. Unless information deemed owned by someone else (customers? Chipotle? )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/>
              <a:t>An influential WSJ columnist tips news of his columns to a broker who trades on it, they share the profits</a:t>
            </a:r>
            <a:br>
              <a:rPr lang="en-US" sz="2000" dirty="0"/>
            </a:br>
            <a:r>
              <a:rPr lang="en-US" sz="2000" i="1" dirty="0" smtClean="0"/>
              <a:t>United States v. Carpenter 1986</a:t>
            </a:r>
            <a:br>
              <a:rPr lang="en-US" sz="2000" i="1" dirty="0" smtClean="0"/>
            </a:br>
            <a:r>
              <a:rPr lang="en-US" sz="2000" i="1" dirty="0" smtClean="0">
                <a:solidFill>
                  <a:srgbClr val="FFC000"/>
                </a:solidFill>
              </a:rPr>
              <a:t>Probably </a:t>
            </a:r>
            <a:r>
              <a:rPr lang="en-US" sz="2000" i="1" dirty="0" smtClean="0">
                <a:solidFill>
                  <a:srgbClr val="FF0000"/>
                </a:solidFill>
              </a:rPr>
              <a:t>Illegal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Definitely mail and wire fraud, court split on whether securities fraud (affirmed on split decision)</a:t>
            </a:r>
          </a:p>
          <a:p>
            <a:pPr lvl="1"/>
            <a:r>
              <a:rPr lang="en-US" sz="1800" dirty="0" smtClean="0"/>
              <a:t>Bonus question: What if I did it today with my personal blog?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B050"/>
                </a:solidFill>
              </a:rPr>
              <a:t>Legal. </a:t>
            </a:r>
            <a:r>
              <a:rPr lang="en-US" sz="1800" dirty="0" smtClean="0"/>
              <a:t>Relied on policy that column text belongs to WSJ</a:t>
            </a:r>
            <a:endParaRPr lang="en-US" sz="1800" dirty="0"/>
          </a:p>
          <a:p>
            <a:r>
              <a:rPr lang="en-US" sz="2000" dirty="0" smtClean="0"/>
              <a:t>An </a:t>
            </a:r>
            <a:r>
              <a:rPr lang="en-US" sz="2000" dirty="0"/>
              <a:t>employee at Capital One uses transaction volume at Chipotle to buy options before Chipotle’s earnings </a:t>
            </a:r>
            <a:r>
              <a:rPr lang="en-US" sz="2000" dirty="0" smtClean="0"/>
              <a:t>announcement</a:t>
            </a:r>
            <a:br>
              <a:rPr lang="en-US" sz="2000" dirty="0" smtClean="0"/>
            </a:br>
            <a:r>
              <a:rPr lang="en-US" sz="2000" i="1" dirty="0" smtClean="0"/>
              <a:t>SEC v Huang, 2015</a:t>
            </a:r>
            <a:br>
              <a:rPr lang="en-US" sz="2000" i="1" dirty="0" smtClean="0"/>
            </a:br>
            <a:r>
              <a:rPr lang="en-US" sz="2000" i="1" dirty="0" smtClean="0">
                <a:solidFill>
                  <a:srgbClr val="FF0000"/>
                </a:solidFill>
              </a:rPr>
              <a:t>Illegal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r>
              <a:rPr lang="en-US" sz="2000" dirty="0" smtClean="0"/>
              <a:t>Under misappropriation theory, information was improperly obtained from Capital One, hence fraud</a:t>
            </a:r>
            <a:endParaRPr lang="en-US" sz="2000" dirty="0"/>
          </a:p>
          <a:p>
            <a:pPr lvl="1"/>
            <a:r>
              <a:rPr lang="en-US" sz="1800" dirty="0" smtClean="0"/>
              <a:t>Bonus question: What if </a:t>
            </a:r>
            <a:r>
              <a:rPr lang="en-US" sz="1800" dirty="0"/>
              <a:t>Capital </a:t>
            </a:r>
            <a:r>
              <a:rPr lang="en-US" sz="1800" dirty="0" smtClean="0"/>
              <a:t>One itself were doing the trading?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C000"/>
                </a:solidFill>
              </a:rPr>
              <a:t>Probably </a:t>
            </a:r>
            <a:r>
              <a:rPr lang="en-US" sz="1800" dirty="0" smtClean="0">
                <a:solidFill>
                  <a:srgbClr val="00B050"/>
                </a:solidFill>
              </a:rPr>
              <a:t>Legal.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/>
              <a:t>Would be hard to argue that Chipotle misappropriated its own information. Unless information deemed owned by someone else (customers? Chipotle? 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27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Illegality is only loosely related to public or private status of information as economists think about it</a:t>
            </a:r>
          </a:p>
          <a:p>
            <a:endParaRPr lang="en-US" sz="500" dirty="0"/>
          </a:p>
          <a:p>
            <a:r>
              <a:rPr lang="en-US" sz="2000" dirty="0" smtClean="0"/>
              <a:t>More tied to whether information was </a:t>
            </a:r>
            <a:r>
              <a:rPr lang="en-US" sz="2000" i="1" dirty="0" smtClean="0"/>
              <a:t>fraudulently obtained</a:t>
            </a:r>
            <a:endParaRPr lang="en-US" sz="2000" dirty="0" smtClean="0"/>
          </a:p>
          <a:p>
            <a:pPr lvl="1"/>
            <a:endParaRPr lang="en-US" sz="600" dirty="0" smtClean="0"/>
          </a:p>
          <a:p>
            <a:r>
              <a:rPr lang="en-US" sz="2000" dirty="0" smtClean="0"/>
              <a:t>If the person is a company insider with a fiduciary duty, fraud is easy to show</a:t>
            </a:r>
          </a:p>
          <a:p>
            <a:pPr lvl="1"/>
            <a:r>
              <a:rPr lang="en-US" sz="1800" dirty="0" smtClean="0"/>
              <a:t>Insider needs to be obtaining a benefit from the transaction</a:t>
            </a:r>
          </a:p>
          <a:p>
            <a:pPr lvl="1"/>
            <a:endParaRPr lang="en-US" sz="600" dirty="0" smtClean="0"/>
          </a:p>
          <a:p>
            <a:r>
              <a:rPr lang="en-US" sz="2000" dirty="0" smtClean="0"/>
              <a:t>If an outsider obtains information from an insider in breached of fiduciary duty, they become a temporary insider</a:t>
            </a:r>
          </a:p>
          <a:p>
            <a:pPr lvl="1"/>
            <a:r>
              <a:rPr lang="en-US" sz="1600" dirty="0" smtClean="0"/>
              <a:t>Commit ‘fraud on the market’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000" dirty="0" smtClean="0"/>
              <a:t>If information is ‘misappropriated’, even if not from an insider directly, can still constitute fraud</a:t>
            </a:r>
          </a:p>
        </p:txBody>
      </p:sp>
    </p:spTree>
    <p:extLst>
      <p:ext uri="{BB962C8B-B14F-4D97-AF65-F5344CB8AC3E}">
        <p14:creationId xmlns:p14="http://schemas.microsoft.com/office/powerpoint/2010/main" val="201166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Documents how some institutional investors are able to obtain information about FDA decisions and communications via FOIA </a:t>
            </a:r>
            <a:br>
              <a:rPr lang="en-US" sz="2000" dirty="0" smtClean="0"/>
            </a:br>
            <a:endParaRPr lang="en-US" sz="600" dirty="0" smtClean="0"/>
          </a:p>
          <a:p>
            <a:r>
              <a:rPr lang="en-US" sz="2000" dirty="0" smtClean="0"/>
              <a:t>Obtain value-relevant information about public firms</a:t>
            </a:r>
          </a:p>
          <a:p>
            <a:pPr lvl="1"/>
            <a:r>
              <a:rPr lang="en-US" sz="1600" dirty="0" smtClean="0"/>
              <a:t>Focus on large cap </a:t>
            </a:r>
            <a:r>
              <a:rPr lang="en-US" sz="1600" dirty="0" err="1" smtClean="0"/>
              <a:t>pharma</a:t>
            </a:r>
            <a:r>
              <a:rPr lang="en-US" sz="1600" dirty="0" smtClean="0"/>
              <a:t> </a:t>
            </a:r>
            <a:r>
              <a:rPr lang="en-US" sz="1600" dirty="0" smtClean="0"/>
              <a:t>firms with high volatility and turnover, but low </a:t>
            </a:r>
            <a:r>
              <a:rPr lang="en-US" sz="1600" dirty="0" smtClean="0"/>
              <a:t>profitability</a:t>
            </a:r>
            <a:endParaRPr lang="en-US" sz="1600" dirty="0" smtClean="0"/>
          </a:p>
          <a:p>
            <a:r>
              <a:rPr lang="en-US" sz="2000" dirty="0" smtClean="0"/>
              <a:t>Trades by FOIA investors are profitable</a:t>
            </a:r>
          </a:p>
          <a:p>
            <a:pPr lvl="1"/>
            <a:r>
              <a:rPr lang="en-US" dirty="0" smtClean="0"/>
              <a:t>Buys -&gt; alpha of 5.26%, Sells -&gt; alpha of -3.09%</a:t>
            </a:r>
          </a:p>
          <a:p>
            <a:pPr lvl="1"/>
            <a:r>
              <a:rPr lang="en-US" dirty="0" smtClean="0"/>
              <a:t>Better than manager’s trades in that stock at other times</a:t>
            </a:r>
          </a:p>
          <a:p>
            <a:pPr lvl="1"/>
            <a:r>
              <a:rPr lang="en-US" dirty="0" smtClean="0"/>
              <a:t>Better than manager’s other stock trades at same time</a:t>
            </a:r>
          </a:p>
          <a:p>
            <a:r>
              <a:rPr lang="en-US" sz="2000" dirty="0" smtClean="0"/>
              <a:t>FOIA trades not well-explained by other investors trades or analyst recommendation changes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4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Neat results! </a:t>
            </a:r>
          </a:p>
          <a:p>
            <a:endParaRPr lang="en-US" sz="2000" dirty="0" smtClean="0"/>
          </a:p>
          <a:p>
            <a:r>
              <a:rPr lang="en-US" sz="2000" dirty="0" smtClean="0"/>
              <a:t>Main result fairly well-established and believable</a:t>
            </a:r>
          </a:p>
          <a:p>
            <a:endParaRPr lang="en-US" sz="2000" dirty="0" smtClean="0"/>
          </a:p>
          <a:p>
            <a:r>
              <a:rPr lang="en-US" sz="2000" dirty="0" smtClean="0"/>
              <a:t>Big data collection effort, very interesting data set</a:t>
            </a:r>
          </a:p>
          <a:p>
            <a:endParaRPr lang="en-US" sz="2000" dirty="0" smtClean="0"/>
          </a:p>
          <a:p>
            <a:r>
              <a:rPr lang="en-US" sz="2000" dirty="0" smtClean="0"/>
              <a:t>Important regulatory implications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2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Different Types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029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distinction between public and private information is both a legal and an economic question</a:t>
            </a:r>
            <a:endParaRPr lang="en-US" sz="900" dirty="0"/>
          </a:p>
          <a:p>
            <a:endParaRPr lang="en-US" sz="600" dirty="0"/>
          </a:p>
          <a:p>
            <a:r>
              <a:rPr lang="en-US" dirty="0" smtClean="0"/>
              <a:t>Economic Question: Fama </a:t>
            </a:r>
            <a:r>
              <a:rPr lang="en-US" dirty="0"/>
              <a:t>(1970</a:t>
            </a:r>
            <a:r>
              <a:rPr lang="en-US" dirty="0" smtClean="0"/>
              <a:t>) Forms of Efficiency</a:t>
            </a:r>
          </a:p>
          <a:p>
            <a:endParaRPr lang="en-US" sz="600" dirty="0" smtClean="0"/>
          </a:p>
          <a:p>
            <a:pPr lvl="1"/>
            <a:r>
              <a:rPr lang="en-US" dirty="0" smtClean="0"/>
              <a:t>Market information (Weak)</a:t>
            </a:r>
          </a:p>
          <a:p>
            <a:endParaRPr lang="en-US" sz="600" dirty="0" smtClean="0"/>
          </a:p>
          <a:p>
            <a:pPr lvl="1"/>
            <a:r>
              <a:rPr lang="en-US" dirty="0" smtClean="0"/>
              <a:t>Public information (Semi-strong)</a:t>
            </a:r>
            <a:br>
              <a:rPr lang="en-US" dirty="0" smtClean="0"/>
            </a:br>
            <a:r>
              <a:rPr lang="en-US" dirty="0" smtClean="0"/>
              <a:t>“information that is obviously publicly</a:t>
            </a:r>
            <a:br>
              <a:rPr lang="en-US" dirty="0" smtClean="0"/>
            </a:br>
            <a:r>
              <a:rPr lang="en-US" dirty="0" smtClean="0"/>
              <a:t>available”</a:t>
            </a:r>
          </a:p>
          <a:p>
            <a:pPr lvl="1"/>
            <a:r>
              <a:rPr lang="en-US" sz="600" dirty="0" smtClean="0"/>
              <a:t/>
            </a:r>
            <a:br>
              <a:rPr lang="en-US" sz="600" dirty="0" smtClean="0"/>
            </a:br>
            <a:endParaRPr lang="en-US" sz="600" dirty="0" smtClean="0"/>
          </a:p>
          <a:p>
            <a:pPr lvl="1"/>
            <a:r>
              <a:rPr lang="en-US" dirty="0" smtClean="0"/>
              <a:t>Private information (Strong)</a:t>
            </a:r>
            <a:br>
              <a:rPr lang="en-US" dirty="0" smtClean="0"/>
            </a:br>
            <a:r>
              <a:rPr lang="en-US" dirty="0" smtClean="0"/>
              <a:t>“If investors or groups have monopolistic</a:t>
            </a:r>
            <a:br>
              <a:rPr lang="en-US" dirty="0" smtClean="0"/>
            </a:br>
            <a:r>
              <a:rPr lang="en-US" dirty="0" smtClean="0"/>
              <a:t>access to any information relevant for price formation”</a:t>
            </a:r>
          </a:p>
          <a:p>
            <a:endParaRPr lang="en-US" dirty="0" smtClean="0"/>
          </a:p>
          <a:p>
            <a:endParaRPr lang="en-US" sz="10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0" y="3124200"/>
            <a:ext cx="3276600" cy="2286000"/>
            <a:chOff x="2928" y="2544"/>
            <a:chExt cx="2832" cy="1776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928" y="2544"/>
              <a:ext cx="2832" cy="1776"/>
              <a:chOff x="2928" y="2544"/>
              <a:chExt cx="2832" cy="1776"/>
            </a:xfrm>
          </p:grpSpPr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2928" y="2544"/>
                <a:ext cx="2832" cy="1776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fr-FR" altLang="en-US" sz="1600"/>
              </a:p>
            </p:txBody>
          </p:sp>
          <p:sp>
            <p:nvSpPr>
              <p:cNvPr id="8" name="Oval 8"/>
              <p:cNvSpPr>
                <a:spLocks noChangeArrowheads="1"/>
              </p:cNvSpPr>
              <p:nvPr/>
            </p:nvSpPr>
            <p:spPr bwMode="auto">
              <a:xfrm>
                <a:off x="2928" y="2976"/>
                <a:ext cx="2112" cy="960"/>
              </a:xfrm>
              <a:prstGeom prst="ellipse">
                <a:avLst/>
              </a:prstGeom>
              <a:solidFill>
                <a:schemeClr val="accent2">
                  <a:alpha val="50195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" name="Oval 9"/>
              <p:cNvSpPr>
                <a:spLocks noChangeArrowheads="1"/>
              </p:cNvSpPr>
              <p:nvPr/>
            </p:nvSpPr>
            <p:spPr bwMode="auto">
              <a:xfrm>
                <a:off x="2928" y="3216"/>
                <a:ext cx="1392" cy="480"/>
              </a:xfrm>
              <a:prstGeom prst="ellipse">
                <a:avLst/>
              </a:prstGeom>
              <a:solidFill>
                <a:srgbClr val="FFFF00">
                  <a:alpha val="50195"/>
                </a:srgb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3660" y="2664"/>
                <a:ext cx="189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All Public &amp; Private Info</a:t>
                </a: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676" y="3663"/>
                <a:ext cx="1169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All Public Info</a:t>
                </a:r>
              </a:p>
            </p:txBody>
          </p:sp>
        </p:grp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2996" y="3336"/>
              <a:ext cx="138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Past Market Info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8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information </a:t>
            </a:r>
            <a:r>
              <a:rPr lang="en-US" i="1" dirty="0" smtClean="0"/>
              <a:t>is </a:t>
            </a:r>
            <a:r>
              <a:rPr lang="en-US" dirty="0" smtClean="0"/>
              <a:t>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before: two questions</a:t>
            </a:r>
          </a:p>
          <a:p>
            <a:pPr lvl="1"/>
            <a:r>
              <a:rPr lang="en-US" sz="1800" dirty="0" smtClean="0"/>
              <a:t>Is this practice legal?</a:t>
            </a:r>
          </a:p>
          <a:p>
            <a:pPr lvl="1"/>
            <a:r>
              <a:rPr lang="en-US" sz="1800" dirty="0" smtClean="0"/>
              <a:t>Is this information public?</a:t>
            </a:r>
          </a:p>
          <a:p>
            <a:endParaRPr lang="en-US" sz="2000" i="1" dirty="0"/>
          </a:p>
          <a:p>
            <a:r>
              <a:rPr lang="en-US" sz="2000" dirty="0" smtClean="0"/>
              <a:t>Legal? Very likely. </a:t>
            </a:r>
          </a:p>
          <a:p>
            <a:pPr lvl="1"/>
            <a:r>
              <a:rPr lang="en-US" sz="1800" dirty="0" smtClean="0"/>
              <a:t>No fraud by government officials – complying with FOIA</a:t>
            </a:r>
          </a:p>
          <a:p>
            <a:pPr lvl="1"/>
            <a:r>
              <a:rPr lang="en-US" sz="1800" dirty="0" smtClean="0"/>
              <a:t>No fraud by investors either, as this is legal channel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Public? </a:t>
            </a:r>
            <a:endParaRPr lang="en-US" sz="2000" dirty="0" smtClean="0"/>
          </a:p>
          <a:p>
            <a:pPr lvl="1"/>
            <a:r>
              <a:rPr lang="en-US" sz="1800" dirty="0" smtClean="0"/>
              <a:t>Much less clear</a:t>
            </a:r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941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information </a:t>
            </a:r>
            <a:r>
              <a:rPr lang="en-US" i="1" dirty="0" smtClean="0"/>
              <a:t>is </a:t>
            </a:r>
            <a:r>
              <a:rPr lang="en-US" dirty="0" smtClean="0"/>
              <a:t>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opening quote of the </a:t>
            </a:r>
            <a:r>
              <a:rPr lang="en-US" sz="2000" dirty="0"/>
              <a:t>paper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“</a:t>
            </a:r>
            <a:r>
              <a:rPr lang="en-US" sz="2000" i="1" dirty="0" smtClean="0"/>
              <a:t>When </a:t>
            </a:r>
            <a:r>
              <a:rPr lang="en-US" sz="2000" i="1" dirty="0"/>
              <a:t>SAC Capital Advisors LP was weighing an </a:t>
            </a:r>
            <a:r>
              <a:rPr lang="en-US" sz="2000" i="1" dirty="0" smtClean="0"/>
              <a:t>investment </a:t>
            </a:r>
            <a:r>
              <a:rPr lang="en-US" sz="2000" i="1" dirty="0"/>
              <a:t>in Vertex Pharmaceuticals Inc., </a:t>
            </a:r>
            <a:r>
              <a:rPr lang="en-US" sz="2000" i="1" dirty="0" smtClean="0"/>
              <a:t>the hedge-fund </a:t>
            </a:r>
            <a:r>
              <a:rPr lang="en-US" sz="2000" i="1" dirty="0"/>
              <a:t>firm contacted a source it knew would </a:t>
            </a:r>
            <a:r>
              <a:rPr lang="en-US" sz="2000" b="1" i="1" dirty="0"/>
              <a:t>provide nonpublic information</a:t>
            </a:r>
            <a:r>
              <a:rPr lang="en-US" sz="2000" i="1" dirty="0"/>
              <a:t> without blinking: </a:t>
            </a:r>
            <a:r>
              <a:rPr lang="en-US" sz="2000" i="1" dirty="0" smtClean="0"/>
              <a:t>the federal </a:t>
            </a:r>
            <a:r>
              <a:rPr lang="en-US" sz="2000" i="1" dirty="0"/>
              <a:t>government.”</a:t>
            </a:r>
            <a:br>
              <a:rPr lang="en-US" sz="2000" i="1" dirty="0"/>
            </a:br>
            <a:r>
              <a:rPr lang="en-US" sz="2000" i="1" dirty="0"/>
              <a:t>Wall Street Journal, Sept. 23, 2013</a:t>
            </a:r>
            <a:endParaRPr lang="en-US" sz="2000" i="1" dirty="0" smtClean="0"/>
          </a:p>
          <a:p>
            <a:endParaRPr lang="en-US" sz="2000" dirty="0" smtClean="0"/>
          </a:p>
          <a:p>
            <a:r>
              <a:rPr lang="en-US" sz="2000" dirty="0" smtClean="0"/>
              <a:t>The authors, two paragraphs later: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“</a:t>
            </a:r>
            <a:r>
              <a:rPr lang="en-US" sz="2000" i="1" dirty="0"/>
              <a:t>This information can be particularly important because, while </a:t>
            </a:r>
            <a:r>
              <a:rPr lang="en-US" sz="2000" b="1" i="1" dirty="0"/>
              <a:t>it is public </a:t>
            </a:r>
            <a:r>
              <a:rPr lang="en-US" sz="2000" i="1" dirty="0"/>
              <a:t>and legal to trade on, </a:t>
            </a:r>
            <a:r>
              <a:rPr lang="en-US" sz="2000" b="1" i="1" dirty="0"/>
              <a:t>it is not always publicly disseminated</a:t>
            </a:r>
            <a:r>
              <a:rPr lang="en-US" sz="2000" i="1" dirty="0"/>
              <a:t> and, therefore, is not always available to the rest of the marketplace.”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049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information </a:t>
            </a:r>
            <a:r>
              <a:rPr lang="en-US" i="1" dirty="0" smtClean="0"/>
              <a:t>is </a:t>
            </a:r>
            <a:r>
              <a:rPr lang="en-US" dirty="0" smtClean="0"/>
              <a:t>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Is the relevant aspect of ‘public information’ that the public </a:t>
            </a:r>
            <a:r>
              <a:rPr lang="en-US" sz="2000" i="1" dirty="0" smtClean="0"/>
              <a:t>could </a:t>
            </a:r>
            <a:r>
              <a:rPr lang="en-US" sz="2000" dirty="0" smtClean="0"/>
              <a:t>get it, or that the public </a:t>
            </a:r>
            <a:r>
              <a:rPr lang="en-US" sz="2000" i="1" dirty="0" smtClean="0"/>
              <a:t>actually has it</a:t>
            </a:r>
            <a:r>
              <a:rPr lang="en-US" sz="2000" dirty="0" smtClean="0"/>
              <a:t>?</a:t>
            </a:r>
          </a:p>
          <a:p>
            <a:endParaRPr lang="en-US" sz="500" dirty="0" smtClean="0"/>
          </a:p>
          <a:p>
            <a:r>
              <a:rPr lang="en-US" sz="2000" dirty="0" smtClean="0"/>
              <a:t>Publicly could get access, in theory: </a:t>
            </a:r>
          </a:p>
          <a:p>
            <a:pPr lvl="1"/>
            <a:r>
              <a:rPr lang="en-US" sz="1600" dirty="0" smtClean="0"/>
              <a:t>Anybody can file a FOIA request, as long as they know what to ask for</a:t>
            </a:r>
          </a:p>
          <a:p>
            <a:pPr lvl="1"/>
            <a:r>
              <a:rPr lang="en-US" sz="1600" dirty="0" smtClean="0"/>
              <a:t>Some cost involved</a:t>
            </a:r>
          </a:p>
          <a:p>
            <a:endParaRPr lang="en-US" sz="600" dirty="0" smtClean="0"/>
          </a:p>
          <a:p>
            <a:r>
              <a:rPr lang="en-US" sz="2000" dirty="0" smtClean="0"/>
              <a:t>But is </a:t>
            </a:r>
            <a:r>
              <a:rPr lang="en-US" sz="2000" dirty="0" smtClean="0"/>
              <a:t>this better described as compelling the </a:t>
            </a:r>
            <a:r>
              <a:rPr lang="en-US" sz="2000" dirty="0" smtClean="0"/>
              <a:t>release </a:t>
            </a:r>
            <a:r>
              <a:rPr lang="en-US" sz="2000" dirty="0" smtClean="0"/>
              <a:t>of </a:t>
            </a:r>
            <a:r>
              <a:rPr lang="en-US" sz="2000" i="1" dirty="0" smtClean="0"/>
              <a:t>private </a:t>
            </a:r>
            <a:r>
              <a:rPr lang="en-US" sz="2000" dirty="0" smtClean="0"/>
              <a:t>information to a small set of individuals? </a:t>
            </a:r>
            <a:endParaRPr lang="en-US" sz="2000" dirty="0" smtClean="0"/>
          </a:p>
          <a:p>
            <a:endParaRPr lang="en-US" sz="600" dirty="0" smtClean="0"/>
          </a:p>
          <a:p>
            <a:r>
              <a:rPr lang="en-US" sz="2000" dirty="0" smtClean="0"/>
              <a:t>In practical terms, </a:t>
            </a:r>
            <a:r>
              <a:rPr lang="en-US" sz="2000" dirty="0" smtClean="0"/>
              <a:t>information isn’t </a:t>
            </a:r>
            <a:r>
              <a:rPr lang="en-US" sz="2000" dirty="0" smtClean="0"/>
              <a:t>actually widely known</a:t>
            </a:r>
          </a:p>
          <a:p>
            <a:pPr lvl="1"/>
            <a:r>
              <a:rPr lang="en-US" sz="1600" dirty="0" smtClean="0"/>
              <a:t>If I’m the first one to file a FOIA request, I’m literally the only market participant who can trade on it</a:t>
            </a:r>
          </a:p>
        </p:txBody>
      </p:sp>
    </p:spTree>
    <p:extLst>
      <p:ext uri="{BB962C8B-B14F-4D97-AF65-F5344CB8AC3E}">
        <p14:creationId xmlns:p14="http://schemas.microsoft.com/office/powerpoint/2010/main" val="326087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information </a:t>
            </a:r>
            <a:r>
              <a:rPr lang="en-US" i="1" dirty="0" smtClean="0"/>
              <a:t>is </a:t>
            </a:r>
            <a:r>
              <a:rPr lang="en-US" dirty="0" smtClean="0"/>
              <a:t>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Analogy to private meetings with </a:t>
            </a:r>
            <a:r>
              <a:rPr lang="en-US" sz="2000" dirty="0" smtClean="0"/>
              <a:t>managers</a:t>
            </a:r>
          </a:p>
          <a:p>
            <a:pPr lvl="1"/>
            <a:r>
              <a:rPr lang="en-US" sz="1600" dirty="0" smtClean="0"/>
              <a:t>Solomon </a:t>
            </a:r>
            <a:r>
              <a:rPr lang="en-US" sz="1600" dirty="0"/>
              <a:t>and Soltes (2015</a:t>
            </a:r>
            <a:r>
              <a:rPr lang="en-US" sz="1600" dirty="0" smtClean="0"/>
              <a:t>), </a:t>
            </a:r>
            <a:r>
              <a:rPr lang="en-US" sz="1600" dirty="0" err="1" smtClean="0"/>
              <a:t>Bushee</a:t>
            </a:r>
            <a:r>
              <a:rPr lang="en-US" sz="1600" dirty="0" smtClean="0"/>
              <a:t>, Jung and Miller (2011, 2013), Green, </a:t>
            </a:r>
            <a:r>
              <a:rPr lang="en-US" sz="1600" dirty="0" err="1" smtClean="0"/>
              <a:t>Jame</a:t>
            </a:r>
            <a:r>
              <a:rPr lang="en-US" sz="1600" dirty="0" smtClean="0"/>
              <a:t>, Markov and </a:t>
            </a:r>
            <a:r>
              <a:rPr lang="en-US" sz="1600" dirty="0" err="1" smtClean="0"/>
              <a:t>Subasi</a:t>
            </a:r>
            <a:r>
              <a:rPr lang="en-US" sz="1600" dirty="0" smtClean="0"/>
              <a:t> (2013)</a:t>
            </a:r>
            <a:endParaRPr lang="en-US" sz="1600" dirty="0"/>
          </a:p>
          <a:p>
            <a:pPr lvl="1"/>
            <a:r>
              <a:rPr lang="en-US" sz="1800" dirty="0"/>
              <a:t>Company has a policy of being willing to meet with </a:t>
            </a:r>
            <a:r>
              <a:rPr lang="en-US" sz="1800" dirty="0" smtClean="0"/>
              <a:t>any investor</a:t>
            </a:r>
          </a:p>
          <a:p>
            <a:pPr lvl="1"/>
            <a:r>
              <a:rPr lang="en-US" sz="1800" dirty="0" smtClean="0"/>
              <a:t>Does this mean that the contents of every discussion are ‘publicly available’? </a:t>
            </a:r>
          </a:p>
          <a:p>
            <a:pPr lvl="1"/>
            <a:r>
              <a:rPr lang="en-US" sz="1800" dirty="0" smtClean="0"/>
              <a:t>I could arrange a meeting and ask the same questions, if I knew what questions to ask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Highlights the inherent ambiguity in notions of public vs. private information. </a:t>
            </a:r>
          </a:p>
          <a:p>
            <a:pPr lvl="1"/>
            <a:r>
              <a:rPr lang="en-US" sz="1600" dirty="0" smtClean="0"/>
              <a:t>Would be nice to see more discussion on this point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36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these disclosures be regulated?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Important question on whether current regulatory regime satisfies questions of fairness and public interest</a:t>
            </a:r>
          </a:p>
          <a:p>
            <a:endParaRPr lang="en-US" sz="600" dirty="0"/>
          </a:p>
          <a:p>
            <a:r>
              <a:rPr lang="en-US" sz="2000" dirty="0" err="1" smtClean="0"/>
              <a:t>Analagous</a:t>
            </a:r>
            <a:r>
              <a:rPr lang="en-US" sz="2000" dirty="0" smtClean="0"/>
              <a:t> to situation prior to </a:t>
            </a:r>
            <a:r>
              <a:rPr lang="en-US" sz="2000" dirty="0" err="1" smtClean="0"/>
              <a:t>Reg</a:t>
            </a:r>
            <a:r>
              <a:rPr lang="en-US" sz="2000" dirty="0" smtClean="0"/>
              <a:t> FD – material information being only disclosed to some market participants</a:t>
            </a:r>
          </a:p>
          <a:p>
            <a:endParaRPr lang="en-US" sz="600" dirty="0"/>
          </a:p>
          <a:p>
            <a:r>
              <a:rPr lang="en-US" sz="2000" dirty="0" smtClean="0"/>
              <a:t>Proposed reform: Any potentially value-relevant information released under a FOIA request also be released publicly on FDA website</a:t>
            </a:r>
          </a:p>
          <a:p>
            <a:pPr lvl="1"/>
            <a:r>
              <a:rPr lang="en-US" sz="1800" dirty="0" err="1" smtClean="0"/>
              <a:t>Reg</a:t>
            </a:r>
            <a:r>
              <a:rPr lang="en-US" sz="1800" dirty="0" smtClean="0"/>
              <a:t> FD for the government</a:t>
            </a:r>
          </a:p>
          <a:p>
            <a:pPr lvl="1"/>
            <a:endParaRPr lang="en-US" sz="600" dirty="0"/>
          </a:p>
          <a:p>
            <a:r>
              <a:rPr lang="en-US" sz="2000" dirty="0" smtClean="0"/>
              <a:t>Increased fairness (or is current regime already fair?)</a:t>
            </a:r>
          </a:p>
          <a:p>
            <a:endParaRPr lang="en-US" sz="600" dirty="0" smtClean="0"/>
          </a:p>
          <a:p>
            <a:r>
              <a:rPr lang="en-US" sz="2000" dirty="0" smtClean="0"/>
              <a:t>Reduced incentives for FOIA requests (but get a timing advantage)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undertakes FOIA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Large institutions</a:t>
            </a:r>
          </a:p>
          <a:p>
            <a:r>
              <a:rPr lang="en-US" sz="2000" dirty="0" smtClean="0"/>
              <a:t>Hedge funds</a:t>
            </a:r>
          </a:p>
          <a:p>
            <a:r>
              <a:rPr lang="en-US" sz="2000" dirty="0" smtClean="0"/>
              <a:t>High portfolio </a:t>
            </a:r>
            <a:r>
              <a:rPr lang="en-US" sz="2000" dirty="0"/>
              <a:t>turnover </a:t>
            </a:r>
            <a:r>
              <a:rPr lang="en-US" sz="2000" dirty="0" smtClean="0"/>
              <a:t>funds</a:t>
            </a:r>
          </a:p>
          <a:p>
            <a:r>
              <a:rPr lang="en-US" sz="2000" dirty="0" smtClean="0"/>
              <a:t>High idiosyncratic </a:t>
            </a:r>
            <a:r>
              <a:rPr lang="en-US" sz="2000" dirty="0"/>
              <a:t>risk </a:t>
            </a:r>
            <a:r>
              <a:rPr lang="en-US" sz="2000" dirty="0" smtClean="0"/>
              <a:t>funds</a:t>
            </a:r>
          </a:p>
          <a:p>
            <a:r>
              <a:rPr lang="en-US" sz="2000" dirty="0" smtClean="0"/>
              <a:t>High recent inflows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First three also positively predict likelihood of attending private meetings with management (Solomon and Soltes (2015))</a:t>
            </a:r>
          </a:p>
          <a:p>
            <a:endParaRPr lang="en-US" sz="2000" dirty="0"/>
          </a:p>
          <a:p>
            <a:r>
              <a:rPr lang="en-US" sz="2000" dirty="0" smtClean="0"/>
              <a:t>General correlation in efforts to obtain pseudo-private information</a:t>
            </a:r>
          </a:p>
        </p:txBody>
      </p:sp>
    </p:spTree>
    <p:extLst>
      <p:ext uri="{BB962C8B-B14F-4D97-AF65-F5344CB8AC3E}">
        <p14:creationId xmlns:p14="http://schemas.microsoft.com/office/powerpoint/2010/main" val="35735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 smtClean="0"/>
              <a:t>gets targeted by FOIA requests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Focus on </a:t>
            </a:r>
            <a:endParaRPr lang="en-US" sz="2000" dirty="0" smtClean="0"/>
          </a:p>
          <a:p>
            <a:pPr lvl="1"/>
            <a:r>
              <a:rPr lang="en-US" sz="1600" dirty="0" smtClean="0"/>
              <a:t>Large caps</a:t>
            </a:r>
          </a:p>
          <a:p>
            <a:pPr lvl="1"/>
            <a:r>
              <a:rPr lang="en-US" sz="1600" dirty="0" err="1" smtClean="0"/>
              <a:t>Pharma</a:t>
            </a:r>
            <a:r>
              <a:rPr lang="en-US" sz="1600" dirty="0" smtClean="0"/>
              <a:t> </a:t>
            </a:r>
            <a:r>
              <a:rPr lang="en-US" sz="1600" dirty="0"/>
              <a:t>firms </a:t>
            </a:r>
            <a:endParaRPr lang="en-US" sz="1600" dirty="0" smtClean="0"/>
          </a:p>
          <a:p>
            <a:pPr lvl="1"/>
            <a:r>
              <a:rPr lang="en-US" sz="1600" dirty="0" smtClean="0"/>
              <a:t>High </a:t>
            </a:r>
            <a:r>
              <a:rPr lang="en-US" sz="1600" dirty="0"/>
              <a:t>volatility </a:t>
            </a:r>
            <a:endParaRPr lang="en-US" sz="1600" dirty="0" smtClean="0"/>
          </a:p>
          <a:p>
            <a:pPr lvl="1"/>
            <a:r>
              <a:rPr lang="en-US" sz="1600" dirty="0" smtClean="0"/>
              <a:t>High turnover</a:t>
            </a:r>
          </a:p>
          <a:p>
            <a:pPr lvl="1"/>
            <a:r>
              <a:rPr lang="en-US" sz="1600" dirty="0"/>
              <a:t>L</a:t>
            </a:r>
            <a:r>
              <a:rPr lang="en-US" sz="1600" dirty="0" smtClean="0"/>
              <a:t>ow profitability</a:t>
            </a:r>
            <a:endParaRPr lang="en-US" sz="1600" dirty="0"/>
          </a:p>
          <a:p>
            <a:endParaRPr lang="en-US" sz="600" dirty="0" smtClean="0"/>
          </a:p>
          <a:p>
            <a:r>
              <a:rPr lang="en-US" sz="2000" dirty="0" smtClean="0"/>
              <a:t>Is this just because these firms are more likely to have FDA information in th</a:t>
            </a:r>
            <a:r>
              <a:rPr lang="en-US" sz="2000" dirty="0" smtClean="0"/>
              <a:t>e first place, or funds prefer to target them for a given likelihood of information?</a:t>
            </a:r>
          </a:p>
          <a:p>
            <a:endParaRPr lang="en-US" sz="600" dirty="0"/>
          </a:p>
          <a:p>
            <a:r>
              <a:rPr lang="en-US" sz="2000" dirty="0" smtClean="0"/>
              <a:t>Can possibly test if you know the overall probability of FDA enforcement across the whole sample: add in a variable for actual FDA enforcement rate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193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 of FOIA Requests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Trades by FOIA investors are profitable</a:t>
            </a:r>
          </a:p>
          <a:p>
            <a:pPr lvl="1"/>
            <a:r>
              <a:rPr lang="en-US" dirty="0"/>
              <a:t>Buys -&gt; alpha of 5.26%, Sells -&gt; alpha of -3.09%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Compare returns to several comparison groups:</a:t>
            </a:r>
          </a:p>
          <a:p>
            <a:pPr lvl="1"/>
            <a:r>
              <a:rPr lang="en-US" sz="1800" dirty="0" smtClean="0"/>
              <a:t>Better </a:t>
            </a:r>
            <a:r>
              <a:rPr lang="en-US" sz="1800" dirty="0"/>
              <a:t>than manager’s trades in that stock at other times</a:t>
            </a:r>
            <a:endParaRPr lang="en-US" sz="1600" dirty="0"/>
          </a:p>
          <a:p>
            <a:pPr lvl="1"/>
            <a:r>
              <a:rPr lang="en-US" sz="1800" dirty="0"/>
              <a:t>Better than </a:t>
            </a:r>
            <a:r>
              <a:rPr lang="en-US" sz="1800" dirty="0" smtClean="0"/>
              <a:t>manager’s </a:t>
            </a:r>
            <a:r>
              <a:rPr lang="en-US" sz="1800" dirty="0"/>
              <a:t>other stock trades at same </a:t>
            </a:r>
            <a:r>
              <a:rPr lang="en-US" sz="1800" dirty="0" smtClean="0"/>
              <a:t>time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Misses interesting comparison: predictive ability of trades by non-FOIA investors for the </a:t>
            </a:r>
            <a:r>
              <a:rPr lang="en-US" sz="2000" i="1" dirty="0" smtClean="0"/>
              <a:t>same stock at the same time</a:t>
            </a:r>
            <a:r>
              <a:rPr lang="en-US" sz="2000" dirty="0" smtClean="0"/>
              <a:t>. </a:t>
            </a:r>
          </a:p>
          <a:p>
            <a:endParaRPr lang="en-US" sz="600" dirty="0" smtClean="0"/>
          </a:p>
          <a:p>
            <a:r>
              <a:rPr lang="en-US" sz="2000" dirty="0" smtClean="0"/>
              <a:t>Instead of Fama-French, run as a panel of characteristic-adjusted returns for FOIA stocks. Two variables: average position change for FOIA funds, and for non-FOIA funds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4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 of FOIA Requests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315200" cy="5029200"/>
          </a:xfrm>
        </p:spPr>
        <p:txBody>
          <a:bodyPr/>
          <a:lstStyle/>
          <a:p>
            <a:r>
              <a:rPr lang="en-US" sz="2000" dirty="0" smtClean="0"/>
              <a:t>Paper tests whether FOIA trades can be explained by non-FOIA trades, finds they can’t </a:t>
            </a:r>
          </a:p>
          <a:p>
            <a:endParaRPr lang="en-US" sz="600" dirty="0" smtClean="0"/>
          </a:p>
          <a:p>
            <a:r>
              <a:rPr lang="en-US" sz="2000" dirty="0" smtClean="0"/>
              <a:t>Tests also impose </a:t>
            </a:r>
            <a:r>
              <a:rPr lang="en-US" sz="2000" dirty="0" err="1" smtClean="0"/>
              <a:t>orthogonality</a:t>
            </a:r>
            <a:r>
              <a:rPr lang="en-US" sz="2000" dirty="0" smtClean="0"/>
              <a:t> as the null</a:t>
            </a:r>
          </a:p>
          <a:p>
            <a:pPr lvl="1"/>
            <a:r>
              <a:rPr lang="en-US" sz="1600" dirty="0" smtClean="0"/>
              <a:t>Any lack of power then supports the authors conclusion</a:t>
            </a:r>
          </a:p>
          <a:p>
            <a:endParaRPr lang="en-US" sz="600" dirty="0"/>
          </a:p>
          <a:p>
            <a:r>
              <a:rPr lang="en-US" sz="2000" dirty="0" smtClean="0"/>
              <a:t>Better test: are FOIA trades significantly different from non-FOIA?</a:t>
            </a:r>
          </a:p>
          <a:p>
            <a:pPr lvl="1"/>
            <a:r>
              <a:rPr lang="en-US" sz="1600" dirty="0" smtClean="0"/>
              <a:t>Each month, take the cross section of trades, add in a dummy for FOIA requests, evaluate joint </a:t>
            </a:r>
            <a:r>
              <a:rPr lang="en-US" sz="1600" dirty="0" err="1" smtClean="0"/>
              <a:t>sigificance</a:t>
            </a:r>
            <a:endParaRPr lang="en-US" sz="1600" dirty="0" smtClean="0"/>
          </a:p>
          <a:p>
            <a:pPr lvl="1"/>
            <a:r>
              <a:rPr lang="en-US" sz="1600" dirty="0" smtClean="0"/>
              <a:t>Combine p-values into Chi-squared test a la </a:t>
            </a:r>
            <a:r>
              <a:rPr lang="en-US" sz="1600" dirty="0" err="1" smtClean="0"/>
              <a:t>Maddala</a:t>
            </a:r>
            <a:r>
              <a:rPr lang="en-US" sz="1600" dirty="0" smtClean="0"/>
              <a:t> and Wu (1999)</a:t>
            </a:r>
            <a:endParaRPr lang="en-US" sz="1600" dirty="0"/>
          </a:p>
          <a:p>
            <a:endParaRPr lang="en-US" sz="600" dirty="0" smtClean="0"/>
          </a:p>
          <a:p>
            <a:r>
              <a:rPr lang="en-US" sz="2000" dirty="0"/>
              <a:t>But more important question is whether </a:t>
            </a:r>
            <a:r>
              <a:rPr lang="en-US" sz="2000" i="1" dirty="0"/>
              <a:t>stock returns </a:t>
            </a:r>
            <a:r>
              <a:rPr lang="en-US" sz="2000" dirty="0"/>
              <a:t>can be better explained by non-FOIA trades</a:t>
            </a:r>
          </a:p>
          <a:p>
            <a:pPr lvl="1"/>
            <a:r>
              <a:rPr lang="en-US" sz="1600" dirty="0"/>
              <a:t>Panel regressions above give the answer to this</a:t>
            </a:r>
          </a:p>
          <a:p>
            <a:pPr lvl="1"/>
            <a:r>
              <a:rPr lang="en-US" sz="1600" dirty="0"/>
              <a:t>What matters is marginal informativeness, not just </a:t>
            </a:r>
            <a:r>
              <a:rPr lang="en-US" sz="1600" dirty="0" err="1"/>
              <a:t>orthogonality</a:t>
            </a: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11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benefits from FOIA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315200" cy="5029200"/>
          </a:xfrm>
        </p:spPr>
        <p:txBody>
          <a:bodyPr/>
          <a:lstStyle/>
          <a:p>
            <a:r>
              <a:rPr lang="en-US" sz="2000" dirty="0" smtClean="0"/>
              <a:t>Panel setting would allow you to answer other questions: which investors benefit more from FOIA information?</a:t>
            </a:r>
          </a:p>
          <a:p>
            <a:endParaRPr lang="en-US" sz="2000" dirty="0"/>
          </a:p>
          <a:p>
            <a:r>
              <a:rPr lang="en-US" sz="2000" dirty="0" smtClean="0"/>
              <a:t>Split </a:t>
            </a:r>
            <a:r>
              <a:rPr lang="en-US" sz="2000" i="1" dirty="0" smtClean="0"/>
              <a:t>FOIA Trades </a:t>
            </a:r>
            <a:r>
              <a:rPr lang="en-US" sz="2000" dirty="0" smtClean="0"/>
              <a:t>variable up into multiple variables according to the type of investor making the trade</a:t>
            </a:r>
          </a:p>
          <a:p>
            <a:endParaRPr lang="en-US" sz="2000" i="1" dirty="0"/>
          </a:p>
          <a:p>
            <a:r>
              <a:rPr lang="en-US" sz="2000" dirty="0" smtClean="0"/>
              <a:t>Solomon and Soltes (2015) – private meetings mostly benefit hedge funds, little impact for mutual funds or pension funds</a:t>
            </a:r>
          </a:p>
          <a:p>
            <a:pPr lvl="1"/>
            <a:r>
              <a:rPr lang="en-US" sz="1600" dirty="0" smtClean="0"/>
              <a:t>Does this hold here?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32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89" y="1143000"/>
            <a:ext cx="2895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Public Information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37179" y="1143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Private Information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06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Neat </a:t>
            </a:r>
            <a:r>
              <a:rPr lang="en-US" sz="2000" dirty="0" smtClean="0"/>
              <a:t>Paper! Cool results, great data set</a:t>
            </a:r>
          </a:p>
          <a:p>
            <a:endParaRPr lang="en-US" sz="2000" dirty="0"/>
          </a:p>
          <a:p>
            <a:r>
              <a:rPr lang="en-US" sz="2000" dirty="0" smtClean="0"/>
              <a:t>Would be nice to see more discussion of policy implications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Panel regression setting would help distinguish FOIA information from others, and see impact of trades across investor types.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989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89" y="1143000"/>
            <a:ext cx="2895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Public Information</a:t>
            </a:r>
            <a:endParaRPr lang="en-US" dirty="0"/>
          </a:p>
        </p:txBody>
      </p:sp>
      <p:pic>
        <p:nvPicPr>
          <p:cNvPr id="1026" name="Picture 2" descr="https://thenypost.files.wordpress.com/2013/08/raj_rajaratnam-300x3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2847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37179" y="1143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Private Information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02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89" y="1143000"/>
            <a:ext cx="2895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Public Information</a:t>
            </a:r>
            <a:endParaRPr lang="en-US" dirty="0"/>
          </a:p>
        </p:txBody>
      </p:sp>
      <p:pic>
        <p:nvPicPr>
          <p:cNvPr id="1026" name="Picture 2" descr="https://thenypost.files.wordpress.com/2013/08/raj_rajaratnam-300x3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2847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37179" y="1143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Private Information</a:t>
            </a:r>
            <a:endParaRPr lang="en-US" kern="0" dirty="0"/>
          </a:p>
        </p:txBody>
      </p:sp>
      <p:pic>
        <p:nvPicPr>
          <p:cNvPr id="6" name="Picture 5" descr="Raj Rajaratnam arrested by federal marshals after being accused by the SEC for insider trading involving mortgage-backed derivatives sold to him by Goldman Sac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24025"/>
            <a:ext cx="41148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0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77200" cy="5029200"/>
          </a:xfrm>
        </p:spPr>
        <p:txBody>
          <a:bodyPr/>
          <a:lstStyle/>
          <a:p>
            <a:r>
              <a:rPr lang="en-US" dirty="0" smtClean="0"/>
              <a:t>Legal definitions of insider trading are </a:t>
            </a:r>
            <a:r>
              <a:rPr lang="en-US" i="1" dirty="0" smtClean="0"/>
              <a:t>shockingly vague</a:t>
            </a:r>
            <a:endParaRPr lang="en-US" dirty="0"/>
          </a:p>
          <a:p>
            <a:r>
              <a:rPr lang="en-US" dirty="0" smtClean="0"/>
              <a:t>SEC Rule 10b-5</a:t>
            </a:r>
          </a:p>
          <a:p>
            <a:pPr marL="0" indent="0">
              <a:buNone/>
            </a:pPr>
            <a:r>
              <a:rPr lang="en-US" sz="2000" i="1" dirty="0"/>
              <a:t>It shall be unlawful for any person, directly or indirectly . . .,</a:t>
            </a:r>
          </a:p>
          <a:p>
            <a:pPr marL="0" indent="0">
              <a:buNone/>
            </a:pPr>
            <a:r>
              <a:rPr lang="en-US" sz="2000" i="1" dirty="0"/>
              <a:t>(a) to employ any device, scheme, or artifice to defraud,</a:t>
            </a:r>
          </a:p>
          <a:p>
            <a:pPr marL="0" indent="0">
              <a:buNone/>
            </a:pPr>
            <a:r>
              <a:rPr lang="en-US" sz="2000" i="1" dirty="0"/>
              <a:t>(b) to make any untrue statement of a material fact or omit to state a material fact necessary in order to make the statements made, in light of the circumstances under which they were made, not misleading, or</a:t>
            </a:r>
          </a:p>
          <a:p>
            <a:pPr marL="0" indent="0">
              <a:buNone/>
            </a:pPr>
            <a:r>
              <a:rPr lang="en-US" sz="2000" i="1" dirty="0"/>
              <a:t>(c) </a:t>
            </a:r>
            <a:r>
              <a:rPr lang="en-US" sz="2000" b="1" i="1" dirty="0"/>
              <a:t>to engage in any act, practice, or course of business which operates or would operate as a fraud or deceit upon any person</a:t>
            </a:r>
            <a:r>
              <a:rPr lang="en-US" sz="2000" b="1" i="1" dirty="0" smtClean="0"/>
              <a:t>, </a:t>
            </a:r>
            <a:r>
              <a:rPr lang="en-US" sz="2000" b="1" i="1" dirty="0"/>
              <a:t>in connection with the purchase or sale of a security</a:t>
            </a:r>
            <a:r>
              <a:rPr lang="en-US" sz="2000" b="1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Got that?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858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 smtClean="0"/>
              <a:t>A financial printer trades based on information about a tender offer from a document he was hired to print</a:t>
            </a:r>
            <a:br>
              <a:rPr lang="en-US" sz="2000" dirty="0" smtClean="0"/>
            </a:br>
            <a:r>
              <a:rPr lang="en-US" sz="2000" i="1" dirty="0" err="1">
                <a:solidFill>
                  <a:schemeClr val="bg1"/>
                </a:solidFill>
              </a:rPr>
              <a:t>Chiarella</a:t>
            </a:r>
            <a:r>
              <a:rPr lang="en-US" sz="2000" i="1" dirty="0">
                <a:solidFill>
                  <a:schemeClr val="bg1"/>
                </a:solidFill>
              </a:rPr>
              <a:t> v. United </a:t>
            </a:r>
            <a:r>
              <a:rPr lang="en-US" sz="2000" i="1" dirty="0" smtClean="0">
                <a:solidFill>
                  <a:schemeClr val="bg1"/>
                </a:solidFill>
              </a:rPr>
              <a:t>States 1980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Then? Legal. Printer owed no duty to shareholders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Now? Illegal under SEC Rule 14e-3, if known it was inside info </a:t>
            </a:r>
            <a:endParaRPr lang="en-US" sz="2000" i="1" dirty="0" smtClean="0">
              <a:solidFill>
                <a:schemeClr val="bg1"/>
              </a:solidFill>
            </a:endParaRPr>
          </a:p>
          <a:p>
            <a:endParaRPr lang="en-US" sz="600" i="1" dirty="0" smtClean="0"/>
          </a:p>
          <a:p>
            <a:r>
              <a:rPr lang="en-US" sz="2000" dirty="0" smtClean="0"/>
              <a:t>A securities analyst learns of a company’s fraud from an insider whistleblower, tells his clients who trade.</a:t>
            </a:r>
            <a:br>
              <a:rPr lang="en-US" sz="2000" dirty="0" smtClean="0"/>
            </a:br>
            <a:r>
              <a:rPr lang="en-US" sz="2000" i="1" dirty="0">
                <a:solidFill>
                  <a:schemeClr val="bg1"/>
                </a:solidFill>
              </a:rPr>
              <a:t>Dirks v. </a:t>
            </a:r>
            <a:r>
              <a:rPr lang="en-US" sz="2000" i="1" dirty="0" smtClean="0">
                <a:solidFill>
                  <a:schemeClr val="bg1"/>
                </a:solidFill>
              </a:rPr>
              <a:t>SEC 1983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Legal. Insider motivated by disclosing fraud, not financial gain</a:t>
            </a:r>
          </a:p>
          <a:p>
            <a:endParaRPr lang="en-US" sz="600" i="1" dirty="0" smtClean="0"/>
          </a:p>
          <a:p>
            <a:r>
              <a:rPr lang="en-US" sz="2000" dirty="0"/>
              <a:t>A hedge fund manager trades on a tip he heard third-hand from an insider, but didn’t know identity of original source</a:t>
            </a:r>
            <a:br>
              <a:rPr lang="en-US" sz="2000" dirty="0"/>
            </a:br>
            <a:r>
              <a:rPr lang="en-US" sz="2000" i="1" dirty="0">
                <a:solidFill>
                  <a:schemeClr val="bg1"/>
                </a:solidFill>
              </a:rPr>
              <a:t>United States v. Newman 2014</a:t>
            </a:r>
            <a:br>
              <a:rPr lang="en-US" sz="2000" i="1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Legal, but under appeal. Needed to reasonably know was from an insider, also needed to know whether insider received benefit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64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Insider Trading?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029200"/>
          </a:xfrm>
        </p:spPr>
        <p:txBody>
          <a:bodyPr/>
          <a:lstStyle/>
          <a:p>
            <a:r>
              <a:rPr lang="en-US" sz="2000" dirty="0" smtClean="0"/>
              <a:t>A financial printer trades based on information about a tender offer from a document he was hired to print</a:t>
            </a:r>
            <a:br>
              <a:rPr lang="en-US" sz="2000" dirty="0" smtClean="0"/>
            </a:br>
            <a:r>
              <a:rPr lang="en-US" sz="2000" i="1" dirty="0" err="1"/>
              <a:t>Chiarella</a:t>
            </a:r>
            <a:r>
              <a:rPr lang="en-US" sz="2000" i="1" dirty="0"/>
              <a:t> v. United </a:t>
            </a:r>
            <a:r>
              <a:rPr lang="en-US" sz="2000" i="1" dirty="0" smtClean="0"/>
              <a:t>States 1980</a:t>
            </a:r>
            <a:br>
              <a:rPr lang="en-US" sz="2000" i="1" dirty="0" smtClean="0"/>
            </a:br>
            <a:r>
              <a:rPr lang="en-US" sz="2000" dirty="0" smtClean="0"/>
              <a:t>Then? </a:t>
            </a:r>
            <a:r>
              <a:rPr lang="en-US" sz="2000" dirty="0" smtClean="0">
                <a:solidFill>
                  <a:srgbClr val="00B050"/>
                </a:solidFill>
              </a:rPr>
              <a:t>Legal. </a:t>
            </a:r>
            <a:r>
              <a:rPr lang="en-US" sz="2000" dirty="0" smtClean="0"/>
              <a:t>Printer owed no duty to shareholders</a:t>
            </a:r>
            <a:br>
              <a:rPr lang="en-US" sz="2000" dirty="0" smtClean="0"/>
            </a:br>
            <a:r>
              <a:rPr lang="en-US" sz="2000" dirty="0" smtClean="0"/>
              <a:t>Now? </a:t>
            </a:r>
            <a:r>
              <a:rPr lang="en-US" sz="2000" dirty="0" smtClean="0">
                <a:solidFill>
                  <a:srgbClr val="FF0000"/>
                </a:solidFill>
              </a:rPr>
              <a:t>Illegal under </a:t>
            </a:r>
            <a:r>
              <a:rPr lang="en-US" sz="2000" dirty="0" smtClean="0"/>
              <a:t>SEC Rule 14e-3, if known it was inside info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i="1" dirty="0" smtClean="0">
              <a:solidFill>
                <a:srgbClr val="00B050"/>
              </a:solidFill>
            </a:endParaRPr>
          </a:p>
          <a:p>
            <a:endParaRPr lang="en-US" sz="600" i="1" dirty="0" smtClean="0"/>
          </a:p>
          <a:p>
            <a:r>
              <a:rPr lang="en-US" sz="2000" dirty="0" smtClean="0"/>
              <a:t>A securities analyst learns of a company’s fraud from an insider whistleblower, tells his clients who trade.</a:t>
            </a:r>
            <a:br>
              <a:rPr lang="en-US" sz="2000" dirty="0" smtClean="0"/>
            </a:br>
            <a:r>
              <a:rPr lang="en-US" sz="2000" i="1" dirty="0">
                <a:solidFill>
                  <a:schemeClr val="bg1"/>
                </a:solidFill>
              </a:rPr>
              <a:t>Dirks v. </a:t>
            </a:r>
            <a:r>
              <a:rPr lang="en-US" sz="2000" i="1" dirty="0" smtClean="0">
                <a:solidFill>
                  <a:schemeClr val="bg1"/>
                </a:solidFill>
              </a:rPr>
              <a:t>SEC 1983</a:t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Legal. Insider motivated by disclosing fraud, not financial gain</a:t>
            </a:r>
          </a:p>
          <a:p>
            <a:endParaRPr lang="en-US" sz="600" i="1" dirty="0" smtClean="0"/>
          </a:p>
          <a:p>
            <a:r>
              <a:rPr lang="en-US" sz="2000" dirty="0"/>
              <a:t>A hedge fund manager trades on a tip he heard third-hand from an insider, but didn’t know identity of original source</a:t>
            </a:r>
            <a:br>
              <a:rPr lang="en-US" sz="2000" dirty="0"/>
            </a:br>
            <a:r>
              <a:rPr lang="en-US" sz="2000" i="1" dirty="0">
                <a:solidFill>
                  <a:schemeClr val="bg1"/>
                </a:solidFill>
              </a:rPr>
              <a:t>United States v. Newman 2014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dirty="0">
                <a:solidFill>
                  <a:schemeClr val="bg1"/>
                </a:solidFill>
              </a:rPr>
              <a:t>Legal, but under appeal. Needed to reasonably know was from an insider, also needed to know whether insider received benefit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126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26362</TotalTime>
  <Words>1365</Words>
  <Application>Microsoft Office PowerPoint</Application>
  <PresentationFormat>On-screen Show (4:3)</PresentationFormat>
  <Paragraphs>228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Default Design</vt:lpstr>
      <vt:lpstr>Discussion of  ‘The Freedom of Information Act and the Race Towards Information Acquisition’</vt:lpstr>
      <vt:lpstr>On Different Types of Information</vt:lpstr>
      <vt:lpstr>The Legal Question</vt:lpstr>
      <vt:lpstr>The Legal Question</vt:lpstr>
      <vt:lpstr>The Legal Question</vt:lpstr>
      <vt:lpstr>Public vs. Private</vt:lpstr>
      <vt:lpstr>Is It Insider Trading?</vt:lpstr>
      <vt:lpstr>Is It Insider Trading?</vt:lpstr>
      <vt:lpstr>Is It Insider Trading?</vt:lpstr>
      <vt:lpstr>Is It Insider Trading?</vt:lpstr>
      <vt:lpstr>Is It Insider Trading?</vt:lpstr>
      <vt:lpstr>Is It Insider Trading?</vt:lpstr>
      <vt:lpstr>Is It Insider Trading?</vt:lpstr>
      <vt:lpstr>Is It Insider Trading?</vt:lpstr>
      <vt:lpstr>Is It Insider Trading?</vt:lpstr>
      <vt:lpstr>Is It Insider Trading?</vt:lpstr>
      <vt:lpstr>The Bottom Line?</vt:lpstr>
      <vt:lpstr>The Current Paper</vt:lpstr>
      <vt:lpstr>The Current Paper</vt:lpstr>
      <vt:lpstr>What kind of information is this?</vt:lpstr>
      <vt:lpstr>What kind of information is this?</vt:lpstr>
      <vt:lpstr>What kind of information is this?</vt:lpstr>
      <vt:lpstr>What kind of information is this?</vt:lpstr>
      <vt:lpstr>How should these disclosures be regulated?</vt:lpstr>
      <vt:lpstr>Who undertakes FOIA</vt:lpstr>
      <vt:lpstr>Who gets targeted by FOIA requests</vt:lpstr>
      <vt:lpstr>Profitability of FOIA Requests</vt:lpstr>
      <vt:lpstr>Profitability of FOIA Requests</vt:lpstr>
      <vt:lpstr>Who benefits from FOIA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Windows User</cp:lastModifiedBy>
  <cp:revision>866</cp:revision>
  <dcterms:created xsi:type="dcterms:W3CDTF">2006-10-18T02:33:47Z</dcterms:created>
  <dcterms:modified xsi:type="dcterms:W3CDTF">2015-02-26T10:07:22Z</dcterms:modified>
</cp:coreProperties>
</file>