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03" r:id="rId2"/>
    <p:sldId id="544" r:id="rId3"/>
    <p:sldId id="545" r:id="rId4"/>
    <p:sldId id="555" r:id="rId5"/>
    <p:sldId id="576" r:id="rId6"/>
    <p:sldId id="608" r:id="rId7"/>
    <p:sldId id="618" r:id="rId8"/>
    <p:sldId id="616" r:id="rId9"/>
    <p:sldId id="547" r:id="rId10"/>
    <p:sldId id="610" r:id="rId11"/>
    <p:sldId id="609" r:id="rId12"/>
    <p:sldId id="548" r:id="rId13"/>
    <p:sldId id="611" r:id="rId14"/>
    <p:sldId id="612" r:id="rId15"/>
    <p:sldId id="613" r:id="rId16"/>
    <p:sldId id="549" r:id="rId17"/>
    <p:sldId id="614" r:id="rId18"/>
    <p:sldId id="606" r:id="rId19"/>
    <p:sldId id="617" r:id="rId20"/>
    <p:sldId id="61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D1E"/>
    <a:srgbClr val="F79A2D"/>
    <a:srgbClr val="98012E"/>
    <a:srgbClr val="9E2240"/>
    <a:srgbClr val="E7BC03"/>
    <a:srgbClr val="9D2323"/>
    <a:srgbClr val="FCBB04"/>
    <a:srgbClr val="A11F28"/>
    <a:srgbClr val="A9172F"/>
    <a:srgbClr val="B50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0929"/>
  </p:normalViewPr>
  <p:slideViewPr>
    <p:cSldViewPr>
      <p:cViewPr varScale="1">
        <p:scale>
          <a:sx n="88" d="100"/>
          <a:sy n="88" d="100"/>
        </p:scale>
        <p:origin x="109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9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1D379-538E-4D59-A3E4-E1A8A10BB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5EDB4-B5B8-411F-A6F2-BC84A61B3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C798-4922-4FC5-ABF2-BEF3C3257AFB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F9B6-FB32-455F-ABF1-B8B323348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06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45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100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605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6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12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53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20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4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77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66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19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80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78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050" name="Picture 2" descr="Image result for Boston College carroll school of management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74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4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spcAft>
                <a:spcPts val="800"/>
              </a:spcAft>
              <a:defRPr sz="20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spcAft>
                <a:spcPts val="800"/>
              </a:spcAft>
              <a:defRPr sz="18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spcAft>
                <a:spcPts val="800"/>
              </a:spcAft>
              <a:defRPr sz="16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00000"/>
              </a:lnSpc>
              <a:spcAft>
                <a:spcPts val="800"/>
              </a:spcAft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58779" y="6571861"/>
            <a:ext cx="299085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aseline="0" dirty="0">
                <a:solidFill>
                  <a:schemeClr val="bg1"/>
                </a:solidFill>
                <a:latin typeface="Calibri Light" panose="020F0302020204030204" pitchFamily="34" charset="0"/>
              </a:rPr>
              <a:t>Solomon on </a:t>
            </a:r>
            <a:r>
              <a:rPr lang="en-US" sz="1600" baseline="0" dirty="0" err="1" smtClean="0">
                <a:solidFill>
                  <a:schemeClr val="bg1"/>
                </a:solidFill>
                <a:latin typeface="Calibri Light" panose="020F0302020204030204" pitchFamily="34" charset="0"/>
              </a:rPr>
              <a:t>Linnainmaa</a:t>
            </a:r>
            <a:r>
              <a:rPr lang="en-US" sz="1600" baseline="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 &amp; Zhang</a:t>
            </a:r>
            <a:endParaRPr lang="en-US" sz="1600" baseline="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410200" y="6581001"/>
            <a:ext cx="37018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600" baseline="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Earnings Announcement Return Cycle</a:t>
            </a:r>
            <a:endParaRPr lang="en-US" sz="1600" baseline="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endParaRPr lang="en-US" sz="1600" baseline="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562724"/>
            <a:ext cx="9144000" cy="295275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31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755552"/>
            <a:ext cx="9144000" cy="50800"/>
          </a:xfrm>
          <a:prstGeom prst="rect">
            <a:avLst/>
          </a:prstGeom>
          <a:solidFill>
            <a:srgbClr val="F38D1E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4" descr="Related image"/>
          <p:cNvSpPr>
            <a:spLocks noChangeAspect="1" noChangeArrowheads="1"/>
          </p:cNvSpPr>
          <p:nvPr userDrawn="1"/>
        </p:nvSpPr>
        <p:spPr bwMode="auto">
          <a:xfrm>
            <a:off x="11582400" y="-2611120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Relate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910" y="254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2" descr="Image result for Boston College logo"/>
          <p:cNvSpPr>
            <a:spLocks noChangeAspect="1" noChangeArrowheads="1"/>
          </p:cNvSpPr>
          <p:nvPr userDrawn="1"/>
        </p:nvSpPr>
        <p:spPr bwMode="auto">
          <a:xfrm>
            <a:off x="4943475" y="4894383"/>
            <a:ext cx="271973" cy="2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Image result for Boston College carroll school of management logo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7" t="16565" r="2560" b="54203"/>
          <a:stretch/>
        </p:blipFill>
        <p:spPr bwMode="auto">
          <a:xfrm>
            <a:off x="3371849" y="6625408"/>
            <a:ext cx="2095501" cy="16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763000" cy="1470025"/>
          </a:xfrm>
        </p:spPr>
        <p:txBody>
          <a:bodyPr/>
          <a:lstStyle/>
          <a:p>
            <a:pPr algn="ctr"/>
            <a:r>
              <a:rPr lang="en-US" sz="2400" dirty="0"/>
              <a:t>Discussion of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/>
              <a:t>“The Earnings Announcement Return Cycle”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64183"/>
            <a:ext cx="7772400" cy="1752600"/>
          </a:xfrm>
        </p:spPr>
        <p:txBody>
          <a:bodyPr/>
          <a:lstStyle/>
          <a:p>
            <a:r>
              <a:rPr lang="en-US" sz="2400" dirty="0"/>
              <a:t>Paper by:</a:t>
            </a:r>
          </a:p>
          <a:p>
            <a:r>
              <a:rPr lang="en-US" sz="2400" dirty="0"/>
              <a:t>Juhani Linnainmaa (USC) and </a:t>
            </a:r>
            <a:r>
              <a:rPr lang="en-US" sz="2400" dirty="0" err="1"/>
              <a:t>Conson</a:t>
            </a:r>
            <a:r>
              <a:rPr lang="en-US" sz="2400" dirty="0"/>
              <a:t> Zhang (USC)</a:t>
            </a:r>
          </a:p>
          <a:p>
            <a:endParaRPr lang="en-US" sz="2400" dirty="0"/>
          </a:p>
          <a:p>
            <a:r>
              <a:rPr lang="en-US" sz="2400" dirty="0"/>
              <a:t>Discussion by:</a:t>
            </a:r>
            <a:endParaRPr lang="en-US" sz="900" dirty="0"/>
          </a:p>
          <a:p>
            <a:endParaRPr lang="en-US" sz="600" dirty="0"/>
          </a:p>
          <a:p>
            <a:r>
              <a:rPr lang="en-US" sz="2400" dirty="0"/>
              <a:t>David Solomon </a:t>
            </a:r>
            <a:r>
              <a:rPr lang="en-US" sz="2000" dirty="0"/>
              <a:t>(Boston College)</a:t>
            </a:r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r>
              <a:rPr lang="en-US" sz="2400" dirty="0"/>
              <a:t>SFS Cavalcade</a:t>
            </a:r>
          </a:p>
          <a:p>
            <a:r>
              <a:rPr lang="en-US" sz="2400" dirty="0"/>
              <a:t>May 24</a:t>
            </a:r>
            <a:r>
              <a:rPr lang="en-US" sz="2400" baseline="30000" dirty="0"/>
              <a:t>th</a:t>
            </a:r>
            <a:r>
              <a:rPr lang="en-US" sz="2400" dirty="0"/>
              <a:t>, 2018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401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Phased (Fazed) by the EAP Definition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479" y="1676400"/>
            <a:ext cx="7563439" cy="481902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2057400" y="1676400"/>
            <a:ext cx="1143000" cy="0"/>
          </a:xfrm>
          <a:prstGeom prst="straightConnector1">
            <a:avLst/>
          </a:prstGeom>
          <a:ln w="317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62200" y="1214735"/>
            <a:ext cx="109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EAP</a:t>
            </a:r>
            <a:endParaRPr lang="en-US" sz="1800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189194" y="1658739"/>
            <a:ext cx="1143000" cy="0"/>
          </a:xfrm>
          <a:prstGeom prst="straightConnector1">
            <a:avLst/>
          </a:prstGeom>
          <a:ln w="317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53956" y="1214735"/>
            <a:ext cx="109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Short</a:t>
            </a:r>
            <a:endParaRPr lang="en-US" sz="180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486400" y="1676400"/>
            <a:ext cx="1143000" cy="0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77453" y="1218696"/>
            <a:ext cx="109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Long</a:t>
            </a:r>
            <a:endParaRPr lang="en-US" sz="1800" dirty="0">
              <a:solidFill>
                <a:srgbClr val="00B05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0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152400"/>
            <a:ext cx="8229600" cy="5334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kern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Lots of the monthly EAP happens in Phase 1</a:t>
            </a:r>
            <a:endParaRPr lang="en-US" kern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5AB643-BAD4-4237-80F3-4818C73F84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90600"/>
            <a:ext cx="6096851" cy="4572638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838200" y="1905000"/>
            <a:ext cx="5486400" cy="0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838200" y="1676400"/>
            <a:ext cx="3581400" cy="1"/>
          </a:xfrm>
          <a:prstGeom prst="straightConnector1">
            <a:avLst/>
          </a:prstGeom>
          <a:ln w="317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329082" y="1735723"/>
            <a:ext cx="2652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Frazzini</a:t>
            </a:r>
            <a:r>
              <a:rPr lang="en-US" sz="1800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&amp; Lamont (2006)</a:t>
            </a:r>
            <a:endParaRPr lang="en-US" sz="180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9082" y="1453335"/>
            <a:ext cx="2814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Linnainmaa</a:t>
            </a:r>
            <a:r>
              <a:rPr lang="en-US" sz="1800" dirty="0" smtClean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&amp; Zhang (2018)</a:t>
            </a:r>
            <a:endParaRPr lang="en-US" sz="1800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08802" y="2819400"/>
            <a:ext cx="24729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Result definitely related to monthly EAP as </a:t>
            </a:r>
            <a:r>
              <a:rPr lang="en-US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Frazzini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&amp; Lamont (2006) define it</a:t>
            </a:r>
            <a:endParaRPr lang="en-US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14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“We ought to think about the pattern of returns over the whole earnings cycle”</a:t>
            </a:r>
          </a:p>
          <a:p>
            <a:pPr lvl="1"/>
            <a:r>
              <a:rPr lang="en-US" dirty="0" smtClean="0"/>
              <a:t>Lots of the returns patterns aren’t close to the announcement</a:t>
            </a:r>
          </a:p>
          <a:p>
            <a:pPr lvl="1"/>
            <a:r>
              <a:rPr lang="en-US" dirty="0" smtClean="0"/>
              <a:t>Does it make sense to keep extending out our definition of “announcements”?</a:t>
            </a:r>
          </a:p>
          <a:p>
            <a:pPr lvl="1"/>
            <a:r>
              <a:rPr lang="en-US" dirty="0" smtClean="0"/>
              <a:t>High returns after the announcement (Phase 1) aren’t plausibly related to announcement risk (a la Savor and Wilson (2017))</a:t>
            </a:r>
          </a:p>
          <a:p>
            <a:pPr lvl="1"/>
            <a:r>
              <a:rPr lang="en-US" dirty="0" smtClean="0"/>
              <a:t>What if the high Phase 1 returns </a:t>
            </a:r>
            <a:r>
              <a:rPr lang="en-US" i="1" dirty="0" smtClean="0"/>
              <a:t>are </a:t>
            </a:r>
            <a:r>
              <a:rPr lang="en-US" dirty="0" smtClean="0"/>
              <a:t>related to the announcement returns?</a:t>
            </a:r>
          </a:p>
          <a:p>
            <a:pPr lvl="1"/>
            <a:r>
              <a:rPr lang="en-US" dirty="0" smtClean="0"/>
              <a:t>We don’t know why the EAP exists in the first place!</a:t>
            </a:r>
          </a:p>
          <a:p>
            <a:pPr lvl="1"/>
            <a:endParaRPr lang="en-US" sz="200" dirty="0"/>
          </a:p>
        </p:txBody>
      </p:sp>
    </p:spTree>
    <p:extLst>
      <p:ext uri="{BB962C8B-B14F-4D97-AF65-F5344CB8AC3E}">
        <p14:creationId xmlns:p14="http://schemas.microsoft.com/office/powerpoint/2010/main" val="1529929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Analysts and Optimism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between analysts and returns is interesting</a:t>
            </a:r>
          </a:p>
          <a:p>
            <a:pPr lvl="1"/>
            <a:r>
              <a:rPr lang="en-US" dirty="0" smtClean="0"/>
              <a:t>Time series correspondence between forecast revisions and returns is persuasive that timing matters</a:t>
            </a:r>
          </a:p>
          <a:p>
            <a:pPr lvl="1"/>
            <a:endParaRPr lang="en-US" dirty="0"/>
          </a:p>
          <a:p>
            <a:r>
              <a:rPr lang="en-US" dirty="0" smtClean="0"/>
              <a:t>Big question: what are analysts forecast revisions </a:t>
            </a:r>
            <a:r>
              <a:rPr lang="en-US" i="1" dirty="0" smtClean="0"/>
              <a:t>measuring?</a:t>
            </a:r>
          </a:p>
          <a:p>
            <a:pPr lvl="1"/>
            <a:r>
              <a:rPr lang="en-US" dirty="0" smtClean="0"/>
              <a:t>Equivalently: why do analysts change their mind around these times?</a:t>
            </a:r>
          </a:p>
          <a:p>
            <a:endParaRPr lang="en-US" dirty="0"/>
          </a:p>
          <a:p>
            <a:r>
              <a:rPr lang="en-US" dirty="0" smtClean="0"/>
              <a:t>Paper doesn’t shed any light on this	</a:t>
            </a:r>
          </a:p>
          <a:p>
            <a:pPr lvl="1"/>
            <a:r>
              <a:rPr lang="en-US" dirty="0" smtClean="0"/>
              <a:t>Without this, not really an explanation</a:t>
            </a:r>
            <a:endParaRPr lang="en-US" dirty="0"/>
          </a:p>
          <a:p>
            <a:pPr lvl="1"/>
            <a:endParaRPr lang="en-US" sz="100" dirty="0"/>
          </a:p>
        </p:txBody>
      </p:sp>
    </p:spTree>
    <p:extLst>
      <p:ext uri="{BB962C8B-B14F-4D97-AF65-F5344CB8AC3E}">
        <p14:creationId xmlns:p14="http://schemas.microsoft.com/office/powerpoint/2010/main" val="3384570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Analysts as Cause, or Analysts as Proxy?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Tests removing analyst upgrades show that analyst </a:t>
            </a:r>
            <a:r>
              <a:rPr lang="en-US" i="1" dirty="0" smtClean="0"/>
              <a:t>timing</a:t>
            </a:r>
            <a:r>
              <a:rPr lang="en-US" dirty="0" smtClean="0"/>
              <a:t> matters, not that analysts </a:t>
            </a:r>
            <a:r>
              <a:rPr lang="en-US" i="1" dirty="0" smtClean="0"/>
              <a:t>themselves</a:t>
            </a:r>
            <a:r>
              <a:rPr lang="en-US" dirty="0" smtClean="0"/>
              <a:t> matter</a:t>
            </a:r>
          </a:p>
          <a:p>
            <a:pPr lvl="1"/>
            <a:r>
              <a:rPr lang="en-US" dirty="0" smtClean="0"/>
              <a:t>If analysts upgrade mechanically on good news, expect the same result of lower returns due to taking out good news</a:t>
            </a:r>
          </a:p>
          <a:p>
            <a:endParaRPr lang="en-US" sz="800" dirty="0" smtClean="0"/>
          </a:p>
          <a:p>
            <a:r>
              <a:rPr lang="en-US" dirty="0" smtClean="0"/>
              <a:t>Important placebo test if analysts matter directly: what are ERC returns for firms with </a:t>
            </a:r>
            <a:r>
              <a:rPr lang="en-US" i="1" dirty="0" smtClean="0"/>
              <a:t>no </a:t>
            </a:r>
            <a:r>
              <a:rPr lang="en-US" dirty="0" smtClean="0"/>
              <a:t>analyst coverage?</a:t>
            </a:r>
          </a:p>
          <a:p>
            <a:pPr lvl="1"/>
            <a:r>
              <a:rPr lang="en-US" dirty="0" smtClean="0"/>
              <a:t>Authors story: returns should be zero, or maybe half of normal</a:t>
            </a:r>
          </a:p>
          <a:p>
            <a:pPr lvl="1"/>
            <a:r>
              <a:rPr lang="en-US" dirty="0" smtClean="0"/>
              <a:t>My bet: they’re higher (prove me wrong!)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Even if analysts matter directly, why do they make errors at certain times?</a:t>
            </a:r>
          </a:p>
          <a:p>
            <a:pPr lvl="1"/>
            <a:r>
              <a:rPr lang="en-US" dirty="0" smtClean="0"/>
              <a:t>More news flows at certain times? Better news?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00" dirty="0"/>
          </a:p>
        </p:txBody>
      </p:sp>
    </p:spTree>
    <p:extLst>
      <p:ext uri="{BB962C8B-B14F-4D97-AF65-F5344CB8AC3E}">
        <p14:creationId xmlns:p14="http://schemas.microsoft.com/office/powerpoint/2010/main" val="1145804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Analysts as Cause, or Analysts as Proxy?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 smtClean="0"/>
              <a:t>Alternative: Firms are managing investor expectations at these times, particularly to beat earnings targets</a:t>
            </a:r>
          </a:p>
          <a:p>
            <a:endParaRPr lang="en-US" sz="300" dirty="0"/>
          </a:p>
          <a:p>
            <a:r>
              <a:rPr lang="en-US" dirty="0" smtClean="0"/>
              <a:t>Prediction: Returns should be cross-</a:t>
            </a:r>
            <a:r>
              <a:rPr lang="en-US" dirty="0" err="1" smtClean="0"/>
              <a:t>sectionally</a:t>
            </a:r>
            <a:r>
              <a:rPr lang="en-US" dirty="0" smtClean="0"/>
              <a:t> higher for firms with greater incentives to manage earnings</a:t>
            </a:r>
          </a:p>
          <a:p>
            <a:pPr lvl="1"/>
            <a:r>
              <a:rPr lang="en-US" dirty="0" smtClean="0"/>
              <a:t>Good news: They are!</a:t>
            </a:r>
          </a:p>
          <a:p>
            <a:pPr lvl="1"/>
            <a:r>
              <a:rPr lang="en-US" dirty="0" smtClean="0"/>
              <a:t>Bad news: This is already shown in Kim and So (2016)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Prediction: ERC returns should be higher for large earnings announcements that firms care about more</a:t>
            </a:r>
          </a:p>
          <a:p>
            <a:pPr lvl="1"/>
            <a:r>
              <a:rPr lang="en-US" dirty="0" smtClean="0"/>
              <a:t>Seasonal Earnings: Chang, </a:t>
            </a:r>
            <a:r>
              <a:rPr lang="en-US" dirty="0" err="1" smtClean="0"/>
              <a:t>Hartzmark</a:t>
            </a:r>
            <a:r>
              <a:rPr lang="en-US" dirty="0" smtClean="0"/>
              <a:t>, Solomon, &amp; </a:t>
            </a:r>
            <a:r>
              <a:rPr lang="en-US" dirty="0" err="1" smtClean="0"/>
              <a:t>Soltes</a:t>
            </a:r>
            <a:r>
              <a:rPr lang="en-US" dirty="0" smtClean="0"/>
              <a:t> (2017)</a:t>
            </a:r>
          </a:p>
          <a:p>
            <a:pPr lvl="1"/>
            <a:r>
              <a:rPr lang="en-US" dirty="0" smtClean="0"/>
              <a:t>Good news: They are!</a:t>
            </a:r>
          </a:p>
          <a:p>
            <a:pPr lvl="1"/>
            <a:r>
              <a:rPr lang="en-US" dirty="0" smtClean="0"/>
              <a:t>Bad News: This is also in Kim and So (2016)</a:t>
            </a:r>
          </a:p>
          <a:p>
            <a:endParaRPr lang="en-US" dirty="0" smtClean="0"/>
          </a:p>
          <a:p>
            <a:endParaRPr lang="en-US" sz="100" dirty="0"/>
          </a:p>
        </p:txBody>
      </p:sp>
    </p:spTree>
    <p:extLst>
      <p:ext uri="{BB962C8B-B14F-4D97-AF65-F5344CB8AC3E}">
        <p14:creationId xmlns:p14="http://schemas.microsoft.com/office/powerpoint/2010/main" val="694994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Kim and So (2016) More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Lame. This work already exists, and is 2 years old. Cite it properly!</a:t>
            </a:r>
          </a:p>
          <a:p>
            <a:endParaRPr lang="en-US" dirty="0" smtClean="0"/>
          </a:p>
          <a:p>
            <a:endParaRPr lang="en-US" sz="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45" y="1066800"/>
            <a:ext cx="8545095" cy="30480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04800" y="2514600"/>
            <a:ext cx="4953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95800" y="2133600"/>
            <a:ext cx="4038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0" y="3276600"/>
            <a:ext cx="243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504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 differentiating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better way to distinguish: Kim and So (2016) story is more about months M-1 and M </a:t>
            </a:r>
          </a:p>
          <a:p>
            <a:endParaRPr lang="en-US" sz="800" dirty="0" smtClean="0"/>
          </a:p>
          <a:p>
            <a:r>
              <a:rPr lang="en-US" dirty="0" smtClean="0"/>
              <a:t>No strong predictions about why there should be upgrades in month M+1 (e.g. Phase 1)</a:t>
            </a:r>
          </a:p>
          <a:p>
            <a:endParaRPr lang="en-US" sz="700" dirty="0" smtClean="0"/>
          </a:p>
          <a:p>
            <a:r>
              <a:rPr lang="en-US" dirty="0" smtClean="0"/>
              <a:t>This is the real mystery that the paper has uncovered</a:t>
            </a:r>
          </a:p>
          <a:p>
            <a:pPr lvl="1"/>
            <a:r>
              <a:rPr lang="en-US" dirty="0" smtClean="0"/>
              <a:t>What’s going on in these months?</a:t>
            </a:r>
          </a:p>
          <a:p>
            <a:pPr lvl="1"/>
            <a:r>
              <a:rPr lang="en-US" dirty="0" smtClean="0"/>
              <a:t>Other firm events? Dividends? </a:t>
            </a:r>
          </a:p>
          <a:p>
            <a:endParaRPr lang="en-US" dirty="0" smtClean="0"/>
          </a:p>
          <a:p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1558778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Magnitudes and Compound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 smtClean="0"/>
              <a:t>A puzzle: magnitudes of long/short returns very different in graph vs calendar time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38107"/>
            <a:ext cx="6394218" cy="41388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5294" y="3813352"/>
            <a:ext cx="2598277" cy="17478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1831" y="2537563"/>
            <a:ext cx="2495550" cy="6293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0479" y="3144464"/>
            <a:ext cx="2295525" cy="5866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28800" y="2107274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Short bigger than Long</a:t>
            </a:r>
            <a:endParaRPr lang="en-US" sz="180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2107274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Long bigger than Short</a:t>
            </a:r>
            <a:endParaRPr lang="en-US" sz="180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317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 Compounder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467600" cy="5029200"/>
          </a:xfrm>
        </p:spPr>
        <p:txBody>
          <a:bodyPr/>
          <a:lstStyle/>
          <a:p>
            <a:r>
              <a:rPr lang="en-US" dirty="0" smtClean="0"/>
              <a:t>Possible resolution: Short leg returns (or both) screwed up in cumulative graph due to bias in compounding equal-weighted market portfolio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86000"/>
            <a:ext cx="6396038" cy="10516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3337619"/>
            <a:ext cx="4591050" cy="5905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659" y="3901275"/>
            <a:ext cx="73152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144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Pricing: Time-Series </a:t>
            </a:r>
            <a:r>
              <a:rPr lang="en-US" dirty="0"/>
              <a:t>vs Cross-Section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Academic asset pricing usually splits returns into ‘time-series’ and ‘cross-section’</a:t>
            </a:r>
          </a:p>
          <a:p>
            <a:pPr lvl="1"/>
            <a:r>
              <a:rPr lang="en-US" dirty="0"/>
              <a:t>Time-Series: Movements in aggregate market returns</a:t>
            </a:r>
          </a:p>
          <a:p>
            <a:pPr lvl="1"/>
            <a:r>
              <a:rPr lang="en-US" dirty="0"/>
              <a:t>Cross-Section: Which stocks have higher returns</a:t>
            </a:r>
          </a:p>
          <a:p>
            <a:pPr lvl="1"/>
            <a:endParaRPr lang="en-US" sz="1000" dirty="0"/>
          </a:p>
          <a:p>
            <a:r>
              <a:rPr lang="en-US" dirty="0"/>
              <a:t>Cross-section is not of </a:t>
            </a:r>
            <a:r>
              <a:rPr lang="en-US" i="1" dirty="0"/>
              <a:t>firms</a:t>
            </a:r>
            <a:r>
              <a:rPr lang="en-US" dirty="0"/>
              <a:t>, but firm </a:t>
            </a:r>
            <a:r>
              <a:rPr lang="en-US" i="1" dirty="0"/>
              <a:t>traits</a:t>
            </a:r>
          </a:p>
          <a:p>
            <a:pPr lvl="1"/>
            <a:endParaRPr lang="en-US" sz="1000" dirty="0"/>
          </a:p>
          <a:p>
            <a:r>
              <a:rPr lang="en-US" dirty="0"/>
              <a:t>E.g. Value vs Growth</a:t>
            </a:r>
          </a:p>
          <a:p>
            <a:pPr lvl="1"/>
            <a:r>
              <a:rPr lang="en-US" dirty="0"/>
              <a:t>Split firms into high book-to-market (B/M) and low B/M</a:t>
            </a:r>
          </a:p>
          <a:p>
            <a:pPr lvl="1"/>
            <a:r>
              <a:rPr lang="en-US" dirty="0"/>
              <a:t>Form portfolios of each, analyze properties of portfolio</a:t>
            </a:r>
          </a:p>
          <a:p>
            <a:pPr lvl="1"/>
            <a:r>
              <a:rPr lang="en-US" dirty="0"/>
              <a:t>Firms switch between portfolios as traits change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 smtClean="0"/>
              <a:t>Interesting results, worth exploring further</a:t>
            </a:r>
          </a:p>
          <a:p>
            <a:endParaRPr lang="en-US" dirty="0"/>
          </a:p>
          <a:p>
            <a:r>
              <a:rPr lang="en-US" dirty="0" smtClean="0"/>
              <a:t>Dig deeper into why analysts might matter</a:t>
            </a:r>
          </a:p>
          <a:p>
            <a:pPr lvl="1"/>
            <a:r>
              <a:rPr lang="en-US" dirty="0" smtClean="0"/>
              <a:t>Do they matter directly?</a:t>
            </a:r>
          </a:p>
          <a:p>
            <a:pPr lvl="1"/>
            <a:r>
              <a:rPr lang="en-US" dirty="0" smtClean="0"/>
              <a:t>Why do they screw up when they do?</a:t>
            </a:r>
          </a:p>
          <a:p>
            <a:pPr lvl="1"/>
            <a:r>
              <a:rPr lang="en-US" dirty="0" smtClean="0"/>
              <a:t>What’s going on in Phase 1?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235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Better: A </a:t>
            </a:r>
            <a:r>
              <a:rPr lang="en-US" dirty="0"/>
              <a:t>Cross-Section of </a:t>
            </a:r>
            <a:r>
              <a:rPr lang="en-US" dirty="0" smtClean="0"/>
              <a:t>Firms, Not Firm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/>
              <a:t>Alternative is to think about individual firms</a:t>
            </a:r>
          </a:p>
          <a:p>
            <a:endParaRPr lang="en-US" sz="700" dirty="0"/>
          </a:p>
          <a:p>
            <a:r>
              <a:rPr lang="en-US" dirty="0"/>
              <a:t>AP “Cross-sectional” combines several parts:</a:t>
            </a:r>
          </a:p>
          <a:p>
            <a:pPr lvl="1"/>
            <a:r>
              <a:rPr lang="en-US" dirty="0"/>
              <a:t>Fixed or quasi-fixed attributes – size, B/M</a:t>
            </a:r>
          </a:p>
          <a:p>
            <a:pPr lvl="1"/>
            <a:r>
              <a:rPr lang="en-US" dirty="0"/>
              <a:t>One-off </a:t>
            </a:r>
            <a:r>
              <a:rPr lang="en-US" dirty="0" smtClean="0"/>
              <a:t>events: </a:t>
            </a:r>
            <a:r>
              <a:rPr lang="en-US" dirty="0"/>
              <a:t>momentum, post-earnings announcement drift</a:t>
            </a:r>
          </a:p>
          <a:p>
            <a:pPr lvl="1"/>
            <a:r>
              <a:rPr lang="en-US" dirty="0"/>
              <a:t>Recurring events:  </a:t>
            </a:r>
            <a:r>
              <a:rPr lang="en-US" i="1" dirty="0"/>
              <a:t>this paper</a:t>
            </a:r>
          </a:p>
          <a:p>
            <a:pPr lvl="1"/>
            <a:endParaRPr lang="en-US" sz="600" i="1" dirty="0"/>
          </a:p>
          <a:p>
            <a:r>
              <a:rPr lang="en-US" dirty="0"/>
              <a:t>A surprising amount of recurring firm events are associated with abnormal returns</a:t>
            </a:r>
          </a:p>
          <a:p>
            <a:pPr lvl="1"/>
            <a:r>
              <a:rPr lang="en-US" dirty="0"/>
              <a:t>Dividends, earnings, stock splits, 12 month returns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No unified explanation</a:t>
            </a:r>
            <a:endParaRPr lang="en-US" dirty="0"/>
          </a:p>
          <a:p>
            <a:endParaRPr lang="en-US" sz="700" dirty="0" smtClean="0"/>
          </a:p>
          <a:p>
            <a:r>
              <a:rPr lang="en-US" dirty="0" smtClean="0"/>
              <a:t>Risk tends to be more stable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3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Dividend Month Premium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58128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78785"/>
            <a:ext cx="89916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itchFamily="34" charset="0"/>
                <a:cs typeface="Calibri Light" panose="020F0302020204030204" pitchFamily="34" charset="0"/>
              </a:rPr>
              <a:t>Abnormal </a:t>
            </a:r>
            <a:r>
              <a:rPr kumimoji="0" 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itchFamily="34" charset="0"/>
                <a:cs typeface="Calibri Light" panose="020F0302020204030204" pitchFamily="34" charset="0"/>
              </a:rPr>
              <a:t>Returns for Portfolios at</a:t>
            </a:r>
            <a:r>
              <a:rPr kumimoji="0" lang="en-US" sz="17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itchFamily="34" charset="0"/>
                <a:cs typeface="Calibri Light" panose="020F0302020204030204" pitchFamily="34" charset="0"/>
              </a:rPr>
              <a:t> Different Horizons Since Dividend Payment</a:t>
            </a:r>
            <a:endParaRPr kumimoji="0" lang="en-US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25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2E3C7F0-EC28-45DC-A089-196CDCBC69E2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838200" y="838200"/>
            <a:ext cx="7772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Abnormal returns to portfolio of companies with an earnings announcement </a:t>
            </a:r>
            <a:r>
              <a:rPr lang="en-US" altLang="en-US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n </a:t>
            </a: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months ago</a:t>
            </a:r>
            <a:r>
              <a:rPr lang="en-US" altLang="en-US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US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813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28775"/>
            <a:ext cx="7229475" cy="485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04800" y="152400"/>
            <a:ext cx="8229600" cy="5334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Calibri Light" panose="020F0302020204030204" pitchFamily="34" charset="0"/>
                <a:cs typeface="Calibri Light" panose="020F0302020204030204" pitchFamily="34" charset="0"/>
              </a:rPr>
              <a:t>Earnings Announcement Premium</a:t>
            </a:r>
          </a:p>
        </p:txBody>
      </p:sp>
    </p:spTree>
    <p:extLst>
      <p:ext uri="{BB962C8B-B14F-4D97-AF65-F5344CB8AC3E}">
        <p14:creationId xmlns:p14="http://schemas.microsoft.com/office/powerpoint/2010/main" val="241332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Paper in One Picture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6D1D6B-712B-4372-85AC-8961CE71BB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73860"/>
            <a:ext cx="9144000" cy="531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4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“We could turn that into a trading strategy”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479" y="1676400"/>
            <a:ext cx="7563439" cy="481902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3189194" y="1658739"/>
            <a:ext cx="1143000" cy="0"/>
          </a:xfrm>
          <a:prstGeom prst="straightConnector1">
            <a:avLst/>
          </a:prstGeom>
          <a:ln w="317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53956" y="1214735"/>
            <a:ext cx="109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Short</a:t>
            </a:r>
            <a:endParaRPr lang="en-US" sz="180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486400" y="1676400"/>
            <a:ext cx="1143000" cy="0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77453" y="1218696"/>
            <a:ext cx="109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Long</a:t>
            </a:r>
            <a:endParaRPr lang="en-US" sz="1800" dirty="0">
              <a:solidFill>
                <a:srgbClr val="00B05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11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 difference a day(</a:t>
            </a:r>
            <a:r>
              <a:rPr lang="en-US" dirty="0" err="1" smtClean="0"/>
              <a:t>ly</a:t>
            </a:r>
            <a:r>
              <a:rPr lang="en-US" dirty="0" smtClean="0"/>
              <a:t> return) makes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Picture looks very different in daily event time!</a:t>
            </a:r>
          </a:p>
          <a:p>
            <a:endParaRPr lang="en-US" dirty="0"/>
          </a:p>
          <a:p>
            <a:r>
              <a:rPr lang="en-US" dirty="0" smtClean="0"/>
              <a:t>Neat result worth exploring further</a:t>
            </a:r>
          </a:p>
          <a:p>
            <a:endParaRPr lang="en-US" dirty="0"/>
          </a:p>
          <a:p>
            <a:r>
              <a:rPr lang="en-US" dirty="0" smtClean="0"/>
              <a:t>High returns in Phase 0 explored a great deal</a:t>
            </a:r>
          </a:p>
          <a:p>
            <a:endParaRPr lang="en-US" dirty="0"/>
          </a:p>
          <a:p>
            <a:r>
              <a:rPr lang="en-US" dirty="0" smtClean="0"/>
              <a:t>High returns in Phase 1 and low returns in Phase 3 much less remarked upon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sz="10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745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31 days add up to a month?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reconcile </a:t>
            </a:r>
            <a:r>
              <a:rPr lang="en-US" dirty="0" err="1" smtClean="0"/>
              <a:t>Frazzini</a:t>
            </a:r>
            <a:r>
              <a:rPr lang="en-US" dirty="0" smtClean="0"/>
              <a:t> and Lamont (2006) with </a:t>
            </a:r>
            <a:r>
              <a:rPr lang="en-US" dirty="0" err="1" smtClean="0"/>
              <a:t>Linnainmaa</a:t>
            </a:r>
            <a:r>
              <a:rPr lang="en-US" dirty="0" smtClean="0"/>
              <a:t> and Zhang (2018)?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/>
              <a:t>Seems like a stretch. </a:t>
            </a:r>
          </a:p>
          <a:p>
            <a:r>
              <a:rPr lang="en-US" dirty="0" smtClean="0"/>
              <a:t>Only holds under the narrow definition in the paper that the EAP covers only t-10 to t+5.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86000"/>
            <a:ext cx="7739063" cy="19271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895600" y="3810000"/>
            <a:ext cx="4953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04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29673</TotalTime>
  <Words>930</Words>
  <Application>Microsoft Office PowerPoint</Application>
  <PresentationFormat>On-screen Show (4:3)</PresentationFormat>
  <Paragraphs>155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Default Design</vt:lpstr>
      <vt:lpstr>Discussion of “The Earnings Announcement Return Cycle”</vt:lpstr>
      <vt:lpstr>Asset Pricing: Time-Series vs Cross-Section</vt:lpstr>
      <vt:lpstr>Better: A Cross-Section of Firms, Not Firm Traits</vt:lpstr>
      <vt:lpstr>Dividend Month Premium</vt:lpstr>
      <vt:lpstr>PowerPoint Presentation</vt:lpstr>
      <vt:lpstr>The Paper in One Picture</vt:lpstr>
      <vt:lpstr>“We could turn that into a trading strategy”</vt:lpstr>
      <vt:lpstr>What a difference a day(ly return) makes</vt:lpstr>
      <vt:lpstr>Do 31 days add up to a month?</vt:lpstr>
      <vt:lpstr>Phased (Fazed) by the EAP Definition</vt:lpstr>
      <vt:lpstr>PowerPoint Presentation</vt:lpstr>
      <vt:lpstr>A Better Pitch</vt:lpstr>
      <vt:lpstr>Analysts and Optimism</vt:lpstr>
      <vt:lpstr>Analysts as Cause, or Analysts as Proxy?</vt:lpstr>
      <vt:lpstr>Analysts as Cause, or Analysts as Proxy?</vt:lpstr>
      <vt:lpstr>Give Kim and So (2016) More Credit</vt:lpstr>
      <vt:lpstr>An alternative differentiating factor</vt:lpstr>
      <vt:lpstr>Magnitudes and Compound Returns</vt:lpstr>
      <vt:lpstr>Caveat Compounder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Solomon</dc:creator>
  <cp:lastModifiedBy>Milton Friedman</cp:lastModifiedBy>
  <cp:revision>989</cp:revision>
  <dcterms:created xsi:type="dcterms:W3CDTF">2006-10-18T02:33:47Z</dcterms:created>
  <dcterms:modified xsi:type="dcterms:W3CDTF">2018-05-24T01:46:15Z</dcterms:modified>
</cp:coreProperties>
</file>