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503" r:id="rId2"/>
    <p:sldId id="544" r:id="rId3"/>
    <p:sldId id="634" r:id="rId4"/>
    <p:sldId id="636" r:id="rId5"/>
    <p:sldId id="635" r:id="rId6"/>
    <p:sldId id="638" r:id="rId7"/>
    <p:sldId id="637" r:id="rId8"/>
    <p:sldId id="639" r:id="rId9"/>
    <p:sldId id="640" r:id="rId10"/>
    <p:sldId id="642" r:id="rId11"/>
    <p:sldId id="641" r:id="rId12"/>
    <p:sldId id="615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D1E"/>
    <a:srgbClr val="F79A2D"/>
    <a:srgbClr val="98012E"/>
    <a:srgbClr val="9E2240"/>
    <a:srgbClr val="E7BC03"/>
    <a:srgbClr val="9D2323"/>
    <a:srgbClr val="FCBB04"/>
    <a:srgbClr val="A11F28"/>
    <a:srgbClr val="A9172F"/>
    <a:srgbClr val="B50B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0929"/>
  </p:normalViewPr>
  <p:slideViewPr>
    <p:cSldViewPr>
      <p:cViewPr varScale="1">
        <p:scale>
          <a:sx n="79" d="100"/>
          <a:sy n="79" d="100"/>
        </p:scale>
        <p:origin x="36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6" d="100"/>
          <a:sy n="76" d="100"/>
        </p:scale>
        <p:origin x="-2916" y="-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7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1D379-538E-4D59-A3E4-E1A8A10BB2FF}" type="datetimeFigureOut">
              <a:rPr lang="en-US" smtClean="0"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F5EDB4-B5B8-411F-A6F2-BC84A61B3E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354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C798-4922-4FC5-ABF2-BEF3C3257AFB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FF9B6-FB32-455F-ABF1-B8B32334808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04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5065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382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266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53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533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126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9134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3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2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50563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FF9B6-FB32-455F-ABF1-B8B323348082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1913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2050" name="Picture 2" descr="Image result for Boston College carroll school of management 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895600" cy="742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152400"/>
            <a:ext cx="2057400" cy="5943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019800" cy="5943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lnSpc>
                <a:spcPct val="100000"/>
              </a:lnSpc>
              <a:spcAft>
                <a:spcPts val="800"/>
              </a:spcAft>
              <a:defRPr sz="24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>
              <a:lnSpc>
                <a:spcPct val="100000"/>
              </a:lnSpc>
              <a:spcAft>
                <a:spcPts val="800"/>
              </a:spcAft>
              <a:defRPr sz="20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lnSpc>
                <a:spcPct val="100000"/>
              </a:lnSpc>
              <a:spcAft>
                <a:spcPts val="800"/>
              </a:spcAft>
              <a:defRPr sz="18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>
              <a:lnSpc>
                <a:spcPct val="100000"/>
              </a:lnSpc>
              <a:spcAft>
                <a:spcPts val="800"/>
              </a:spcAft>
              <a:defRPr sz="1600" baseline="0"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>
              <a:lnSpc>
                <a:spcPct val="100000"/>
              </a:lnSpc>
              <a:spcAft>
                <a:spcPts val="800"/>
              </a:spcAft>
              <a:defRPr sz="1400"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0" y="6611778"/>
            <a:ext cx="342900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aseline="0" dirty="0">
                <a:solidFill>
                  <a:schemeClr val="bg1"/>
                </a:solidFill>
                <a:latin typeface="Calibri Light" panose="020F0302020204030204" pitchFamily="34" charset="0"/>
              </a:rPr>
              <a:t>Solomon on </a:t>
            </a:r>
            <a:r>
              <a:rPr lang="en-US" sz="1400" baseline="0" dirty="0" err="1" smtClean="0">
                <a:solidFill>
                  <a:schemeClr val="bg1"/>
                </a:solidFill>
                <a:latin typeface="Calibri Light" panose="020F0302020204030204" pitchFamily="34" charset="0"/>
              </a:rPr>
              <a:t>Engelberg</a:t>
            </a:r>
            <a:r>
              <a:rPr lang="en-US" sz="1400" baseline="0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, </a:t>
            </a:r>
            <a:r>
              <a:rPr lang="en-US" sz="1400" baseline="0" dirty="0" err="1" smtClean="0">
                <a:solidFill>
                  <a:schemeClr val="bg1"/>
                </a:solidFill>
                <a:latin typeface="Calibri Light" panose="020F0302020204030204" pitchFamily="34" charset="0"/>
              </a:rPr>
              <a:t>Henriksson</a:t>
            </a:r>
            <a:r>
              <a:rPr lang="en-US" sz="1400" baseline="0" dirty="0" smtClean="0">
                <a:solidFill>
                  <a:schemeClr val="bg1"/>
                </a:solidFill>
                <a:latin typeface="Calibri Light" panose="020F0302020204030204" pitchFamily="34" charset="0"/>
              </a:rPr>
              <a:t> &amp; Williams</a:t>
            </a:r>
            <a:endParaRPr lang="en-US" sz="1400" baseline="0" dirty="0">
              <a:solidFill>
                <a:schemeClr val="bg1"/>
              </a:solidFill>
              <a:latin typeface="Calibri Light" panose="020F0302020204030204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334000" y="6611778"/>
            <a:ext cx="370189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/>
            <a:r>
              <a:rPr lang="en-US" sz="1400" baseline="0" dirty="0" smtClean="0">
                <a:solidFill>
                  <a:schemeClr val="bg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The Portfolio-Driven Disposition Effect</a:t>
            </a:r>
            <a:endParaRPr lang="en-US" sz="1400" baseline="0" dirty="0">
              <a:solidFill>
                <a:schemeClr val="bg1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0" y="1066800"/>
            <a:ext cx="35814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0" y="6562724"/>
            <a:ext cx="9144000" cy="295275"/>
          </a:xfrm>
          <a:prstGeom prst="rect">
            <a:avLst/>
          </a:prstGeom>
          <a:solidFill>
            <a:srgbClr val="98012E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 userDrawn="1"/>
        </p:nvSpPr>
        <p:spPr>
          <a:xfrm>
            <a:off x="0" y="0"/>
            <a:ext cx="9144000" cy="762000"/>
          </a:xfrm>
          <a:prstGeom prst="rect">
            <a:avLst/>
          </a:prstGeom>
          <a:solidFill>
            <a:srgbClr val="98012E"/>
          </a:solidFill>
          <a:ln w="9525" cap="flat" cmpd="sng" algn="ctr">
            <a:noFill/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229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7315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 flipV="1">
            <a:off x="0" y="755552"/>
            <a:ext cx="9144000" cy="50800"/>
          </a:xfrm>
          <a:prstGeom prst="rect">
            <a:avLst/>
          </a:prstGeom>
          <a:solidFill>
            <a:srgbClr val="F38D1E"/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AutoShape 4" descr="Related image"/>
          <p:cNvSpPr>
            <a:spLocks noChangeAspect="1" noChangeArrowheads="1"/>
          </p:cNvSpPr>
          <p:nvPr userDrawn="1"/>
        </p:nvSpPr>
        <p:spPr bwMode="auto">
          <a:xfrm>
            <a:off x="11582400" y="-2611120"/>
            <a:ext cx="4571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0" name="Picture 6" descr="Related image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3910" y="25400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12" descr="Image result for Boston College logo"/>
          <p:cNvSpPr>
            <a:spLocks noChangeAspect="1" noChangeArrowheads="1"/>
          </p:cNvSpPr>
          <p:nvPr userDrawn="1"/>
        </p:nvSpPr>
        <p:spPr bwMode="auto">
          <a:xfrm>
            <a:off x="4943475" y="4894383"/>
            <a:ext cx="271973" cy="2719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8" name="Picture 14" descr="Image result for Boston College carroll school of management logo"/>
          <p:cNvPicPr>
            <a:picLocks noChangeAspect="1" noChangeArrowheads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97" t="16565" r="2560" b="54203"/>
          <a:stretch/>
        </p:blipFill>
        <p:spPr bwMode="auto">
          <a:xfrm>
            <a:off x="3371849" y="6625408"/>
            <a:ext cx="2095501" cy="169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200" baseline="0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762000"/>
            <a:ext cx="8763000" cy="1470025"/>
          </a:xfrm>
        </p:spPr>
        <p:txBody>
          <a:bodyPr/>
          <a:lstStyle/>
          <a:p>
            <a:pPr algn="ctr"/>
            <a:r>
              <a:rPr lang="en-US" sz="2400" dirty="0"/>
              <a:t>Discussion of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2800" dirty="0"/>
              <a:t>“The Portfolio-Driven Disposition Effect”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264183"/>
            <a:ext cx="7772400" cy="1752600"/>
          </a:xfrm>
        </p:spPr>
        <p:txBody>
          <a:bodyPr/>
          <a:lstStyle/>
          <a:p>
            <a:r>
              <a:rPr lang="en-US" sz="2400" dirty="0"/>
              <a:t>Paper by:</a:t>
            </a:r>
          </a:p>
          <a:p>
            <a:r>
              <a:rPr lang="en-US" sz="2400" dirty="0"/>
              <a:t>Joseph </a:t>
            </a:r>
            <a:r>
              <a:rPr lang="en-US" sz="2400" dirty="0" err="1" smtClean="0"/>
              <a:t>Engelberg</a:t>
            </a:r>
            <a:r>
              <a:rPr lang="en-US" sz="2400" dirty="0" smtClean="0"/>
              <a:t> (UCSD)</a:t>
            </a:r>
            <a:br>
              <a:rPr lang="en-US" sz="2400" dirty="0" smtClean="0"/>
            </a:br>
            <a:r>
              <a:rPr lang="en-US" sz="2400" dirty="0" smtClean="0"/>
              <a:t>Matthew </a:t>
            </a:r>
            <a:r>
              <a:rPr lang="en-US" sz="2400" dirty="0" err="1" smtClean="0"/>
              <a:t>Henriksson</a:t>
            </a:r>
            <a:r>
              <a:rPr lang="en-US" sz="2400" dirty="0" smtClean="0"/>
              <a:t> (USF)</a:t>
            </a:r>
            <a:br>
              <a:rPr lang="en-US" sz="2400" dirty="0" smtClean="0"/>
            </a:br>
            <a:r>
              <a:rPr lang="en-US" sz="2400" dirty="0" smtClean="0"/>
              <a:t>Jared Williams (USF)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Discussion by:</a:t>
            </a:r>
            <a:endParaRPr lang="en-US" sz="900" dirty="0"/>
          </a:p>
          <a:p>
            <a:endParaRPr lang="en-US" sz="600" dirty="0"/>
          </a:p>
          <a:p>
            <a:r>
              <a:rPr lang="en-US" sz="2400" dirty="0"/>
              <a:t>David Solomon </a:t>
            </a:r>
            <a:r>
              <a:rPr lang="en-US" sz="2000" dirty="0"/>
              <a:t>(Boston College)</a:t>
            </a:r>
          </a:p>
          <a:p>
            <a:endParaRPr lang="en-US" sz="1050" dirty="0"/>
          </a:p>
          <a:p>
            <a:endParaRPr lang="en-US" sz="1050" dirty="0"/>
          </a:p>
          <a:p>
            <a:r>
              <a:rPr lang="en-US" sz="2400" dirty="0" smtClean="0"/>
              <a:t>American Finance Association Meetings</a:t>
            </a:r>
            <a:endParaRPr lang="en-US" sz="2400" dirty="0"/>
          </a:p>
          <a:p>
            <a:r>
              <a:rPr lang="en-US" sz="2400" dirty="0" smtClean="0"/>
              <a:t>January 4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2019</a:t>
            </a:r>
            <a:endParaRPr lang="en-US" sz="2400" dirty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4012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Testing Mental Accounting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924800" cy="5029200"/>
          </a:xfrm>
        </p:spPr>
        <p:txBody>
          <a:bodyPr/>
          <a:lstStyle/>
          <a:p>
            <a:r>
              <a:rPr lang="en-US" dirty="0"/>
              <a:t>Additional Prediction: What matters is not portfolio value-weighted returns, but </a:t>
            </a:r>
            <a:r>
              <a:rPr lang="en-US" i="1" dirty="0"/>
              <a:t>number of wins and losses</a:t>
            </a:r>
          </a:p>
          <a:p>
            <a:pPr lvl="1"/>
            <a:r>
              <a:rPr lang="en-US" dirty="0"/>
              <a:t>Effect also likely stronger if made up entirely of losses vs a mixture of wins and losses, holding constant portfolio returns</a:t>
            </a:r>
          </a:p>
          <a:p>
            <a:pPr lvl="1"/>
            <a:endParaRPr lang="en-US" sz="800" dirty="0" smtClean="0"/>
          </a:p>
          <a:p>
            <a:r>
              <a:rPr lang="en-US" dirty="0" smtClean="0"/>
              <a:t>Would </a:t>
            </a:r>
            <a:r>
              <a:rPr lang="en-US" dirty="0" smtClean="0"/>
              <a:t>rule </a:t>
            </a:r>
            <a:r>
              <a:rPr lang="en-US" dirty="0" smtClean="0"/>
              <a:t>out hedonic editing </a:t>
            </a:r>
            <a:r>
              <a:rPr lang="en-US" dirty="0" smtClean="0"/>
              <a:t>from </a:t>
            </a:r>
            <a:r>
              <a:rPr lang="en-US" dirty="0" smtClean="0"/>
              <a:t>An &amp; Wang (2018)</a:t>
            </a:r>
          </a:p>
          <a:p>
            <a:pPr lvl="1"/>
            <a:r>
              <a:rPr lang="en-US" dirty="0" smtClean="0"/>
              <a:t>If investors </a:t>
            </a:r>
            <a:r>
              <a:rPr lang="en-US" dirty="0" smtClean="0"/>
              <a:t>switch </a:t>
            </a:r>
            <a:r>
              <a:rPr lang="en-US" dirty="0" smtClean="0"/>
              <a:t>to </a:t>
            </a:r>
            <a:r>
              <a:rPr lang="en-US" dirty="0" smtClean="0"/>
              <a:t>portfolio </a:t>
            </a:r>
            <a:r>
              <a:rPr lang="en-US" dirty="0" smtClean="0"/>
              <a:t>view, </a:t>
            </a:r>
            <a:r>
              <a:rPr lang="en-US" dirty="0" smtClean="0"/>
              <a:t>portfolio </a:t>
            </a:r>
            <a:r>
              <a:rPr lang="en-US" dirty="0" smtClean="0"/>
              <a:t>returns should </a:t>
            </a:r>
            <a:r>
              <a:rPr lang="en-US" dirty="0" smtClean="0"/>
              <a:t>matter</a:t>
            </a:r>
          </a:p>
          <a:p>
            <a:pPr lvl="1"/>
            <a:r>
              <a:rPr lang="en-US" dirty="0" smtClean="0"/>
              <a:t>Counting wins and losses is narrow framing, not broad framing</a:t>
            </a:r>
            <a:endParaRPr lang="en-US" dirty="0" smtClean="0"/>
          </a:p>
          <a:p>
            <a:pPr lvl="1"/>
            <a:endParaRPr lang="en-US" sz="700" dirty="0"/>
          </a:p>
          <a:p>
            <a:r>
              <a:rPr lang="en-US" dirty="0" smtClean="0"/>
              <a:t>Do other portfolio gains affect the repurchase effect – people more likely to re-buy old stocks when they’ve gone down in price since sale </a:t>
            </a:r>
            <a:r>
              <a:rPr lang="en-US" sz="1600" dirty="0" smtClean="0"/>
              <a:t>(</a:t>
            </a:r>
            <a:r>
              <a:rPr lang="en-US" sz="1600" dirty="0" err="1" smtClean="0"/>
              <a:t>Strahilevitz</a:t>
            </a:r>
            <a:r>
              <a:rPr lang="en-US" sz="1600" dirty="0" smtClean="0"/>
              <a:t>, </a:t>
            </a:r>
            <a:r>
              <a:rPr lang="en-US" sz="1600" dirty="0" err="1" smtClean="0"/>
              <a:t>Odean</a:t>
            </a:r>
            <a:r>
              <a:rPr lang="en-US" sz="1600" dirty="0" smtClean="0"/>
              <a:t> &amp; Barber (2011)</a:t>
            </a:r>
          </a:p>
          <a:p>
            <a:pPr lvl="1"/>
            <a:r>
              <a:rPr lang="en-US" dirty="0" smtClean="0"/>
              <a:t>Fits in motivation theory, but not prospect theory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00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Unexplained Findings Consistent with this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924800" cy="5029200"/>
          </a:xfrm>
        </p:spPr>
        <p:txBody>
          <a:bodyPr/>
          <a:lstStyle/>
          <a:p>
            <a:r>
              <a:rPr lang="en-US" dirty="0" smtClean="0"/>
              <a:t>Might explain why professionals have a higher portfolio DE</a:t>
            </a:r>
          </a:p>
          <a:p>
            <a:pPr lvl="1"/>
            <a:r>
              <a:rPr lang="en-US" dirty="0" smtClean="0"/>
              <a:t>Even if other reasons to sell losers, may have a stronger self-conception as a clever trader</a:t>
            </a:r>
          </a:p>
          <a:p>
            <a:pPr lvl="1"/>
            <a:endParaRPr lang="en-US" sz="600" dirty="0"/>
          </a:p>
          <a:p>
            <a:r>
              <a:rPr lang="en-US" dirty="0" smtClean="0"/>
              <a:t>Would explain why no difference in portfolio DE based on luck vs skill returns</a:t>
            </a:r>
          </a:p>
          <a:p>
            <a:pPr lvl="1"/>
            <a:r>
              <a:rPr lang="en-US" dirty="0" smtClean="0"/>
              <a:t>Biased self-attribution means that investors generally want to take credit for wins, and blame others (e.g. fund managers) for losses</a:t>
            </a:r>
          </a:p>
          <a:p>
            <a:pPr lvl="1"/>
            <a:endParaRPr lang="en-US" sz="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3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066800"/>
            <a:ext cx="7467600" cy="5029200"/>
          </a:xfrm>
        </p:spPr>
        <p:txBody>
          <a:bodyPr/>
          <a:lstStyle/>
          <a:p>
            <a:pPr lvl="1"/>
            <a:endParaRPr lang="en-US" dirty="0"/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1219200" y="1219200"/>
            <a:ext cx="7467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2400" baseline="0">
                <a:solidFill>
                  <a:schemeClr val="tx1"/>
                </a:solidFill>
                <a:latin typeface="Calibri Light" panose="020F0302020204030204" pitchFamily="34" charset="0"/>
                <a:ea typeface="+mn-ea"/>
                <a:cs typeface="Calibri Light" panose="020F0302020204030204" pitchFamily="34" charset="0"/>
              </a:defRPr>
            </a:lvl1pPr>
            <a:lvl2pPr marL="742950" indent="-28575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20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 marL="11430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•"/>
              <a:defRPr sz="18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  <a:lvl4pPr marL="16002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–"/>
              <a:defRPr sz="160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4pPr>
            <a:lvl5pPr marL="2057400" indent="-228600" algn="l" rtl="0" fontAlgn="base">
              <a:lnSpc>
                <a:spcPct val="100000"/>
              </a:lnSpc>
              <a:spcBef>
                <a:spcPct val="20000"/>
              </a:spcBef>
              <a:spcAft>
                <a:spcPts val="800"/>
              </a:spcAft>
              <a:buChar char="»"/>
              <a:defRPr sz="140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Interesting and thought-provoking finding</a:t>
            </a:r>
          </a:p>
          <a:p>
            <a:endParaRPr lang="en-US" kern="0" dirty="0"/>
          </a:p>
          <a:p>
            <a:r>
              <a:rPr lang="en-US" kern="0" dirty="0" smtClean="0"/>
              <a:t>Better theory of what’s going on will improve impact</a:t>
            </a:r>
          </a:p>
          <a:p>
            <a:endParaRPr lang="en-US" kern="0" dirty="0"/>
          </a:p>
          <a:p>
            <a:r>
              <a:rPr lang="en-US" kern="0" dirty="0" smtClean="0"/>
              <a:t>Relate more to broader DE literature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456235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The Disposition Effect &amp; The Many-Handed Economist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Rational Asset Pricing: Many facts, one theory</a:t>
            </a:r>
            <a:br>
              <a:rPr lang="en-US" dirty="0" smtClean="0"/>
            </a:br>
            <a:r>
              <a:rPr lang="en-US" dirty="0" smtClean="0"/>
              <a:t>(except the facts don’t get well explained)</a:t>
            </a:r>
          </a:p>
          <a:p>
            <a:endParaRPr lang="en-US" sz="1200" dirty="0"/>
          </a:p>
          <a:p>
            <a:r>
              <a:rPr lang="en-US" dirty="0" smtClean="0"/>
              <a:t>Behavioral Asset Pricing: One fact, one theory</a:t>
            </a:r>
          </a:p>
          <a:p>
            <a:endParaRPr lang="en-US" sz="1100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16082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The Disposition Effect &amp; The Many-Handed Economist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Rational Asset Pricing: Many facts, one theory</a:t>
            </a:r>
            <a:br>
              <a:rPr lang="en-US" dirty="0" smtClean="0"/>
            </a:br>
            <a:r>
              <a:rPr lang="en-US" dirty="0" smtClean="0"/>
              <a:t>(except the facts don’t get well explained)</a:t>
            </a:r>
          </a:p>
          <a:p>
            <a:endParaRPr lang="en-US" sz="1200" dirty="0"/>
          </a:p>
          <a:p>
            <a:r>
              <a:rPr lang="en-US" dirty="0" smtClean="0"/>
              <a:t>Behavioral Asset Pricing: One fact, one theory</a:t>
            </a:r>
          </a:p>
          <a:p>
            <a:endParaRPr lang="en-US" sz="1100" dirty="0"/>
          </a:p>
          <a:p>
            <a:r>
              <a:rPr lang="en-US" dirty="0" smtClean="0"/>
              <a:t>The Disposition Effect: One fact, many theories</a:t>
            </a:r>
          </a:p>
          <a:p>
            <a:pPr lvl="1"/>
            <a:r>
              <a:rPr lang="en-US" dirty="0" smtClean="0"/>
              <a:t>Portfolio Rebalancing</a:t>
            </a:r>
          </a:p>
          <a:p>
            <a:pPr lvl="1"/>
            <a:r>
              <a:rPr lang="en-US" dirty="0" smtClean="0"/>
              <a:t>Taxes</a:t>
            </a:r>
          </a:p>
          <a:p>
            <a:pPr lvl="1"/>
            <a:r>
              <a:rPr lang="en-US" dirty="0" smtClean="0"/>
              <a:t>Prospect Theory</a:t>
            </a:r>
          </a:p>
          <a:p>
            <a:pPr lvl="1"/>
            <a:r>
              <a:rPr lang="en-US" dirty="0" smtClean="0"/>
              <a:t>Realization Utility</a:t>
            </a:r>
          </a:p>
          <a:p>
            <a:pPr lvl="1"/>
            <a:r>
              <a:rPr lang="en-US" dirty="0" smtClean="0"/>
              <a:t>Cognitive Dissonance</a:t>
            </a:r>
          </a:p>
          <a:p>
            <a:pPr lvl="1"/>
            <a:r>
              <a:rPr lang="en-US" dirty="0" smtClean="0"/>
              <a:t>Regret…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407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The facts to be explained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924800" cy="5029200"/>
          </a:xfrm>
        </p:spPr>
        <p:txBody>
          <a:bodyPr/>
          <a:lstStyle/>
          <a:p>
            <a:r>
              <a:rPr lang="en-US" dirty="0" smtClean="0"/>
              <a:t>Investors more likely to sell gains than losses </a:t>
            </a:r>
            <a:r>
              <a:rPr lang="en-US" sz="1600" dirty="0" smtClean="0"/>
              <a:t>(</a:t>
            </a:r>
            <a:r>
              <a:rPr lang="en-US" sz="1600" dirty="0" err="1" smtClean="0"/>
              <a:t>Shefrin</a:t>
            </a:r>
            <a:r>
              <a:rPr lang="en-US" sz="1600" dirty="0" smtClean="0"/>
              <a:t> &amp; </a:t>
            </a:r>
            <a:r>
              <a:rPr lang="en-US" sz="1600" dirty="0" err="1" smtClean="0"/>
              <a:t>Statman</a:t>
            </a:r>
            <a:r>
              <a:rPr lang="en-US" sz="1600" dirty="0" smtClean="0"/>
              <a:t> 84)</a:t>
            </a:r>
            <a:endParaRPr lang="en-US" dirty="0" smtClean="0"/>
          </a:p>
          <a:p>
            <a:r>
              <a:rPr lang="en-US" dirty="0" smtClean="0"/>
              <a:t>Version #1: Condition on a sale day 	</a:t>
            </a:r>
            <a:r>
              <a:rPr lang="en-US" sz="1600" dirty="0" smtClean="0"/>
              <a:t>(</a:t>
            </a:r>
            <a:r>
              <a:rPr lang="en-US" sz="1600" dirty="0" err="1" smtClean="0"/>
              <a:t>Odean</a:t>
            </a:r>
            <a:r>
              <a:rPr lang="en-US" sz="1600" dirty="0" smtClean="0"/>
              <a:t> (1998))</a:t>
            </a:r>
            <a:endParaRPr lang="en-US" dirty="0" smtClean="0"/>
          </a:p>
          <a:p>
            <a:pPr lvl="1"/>
            <a:r>
              <a:rPr lang="en-US" dirty="0" smtClean="0"/>
              <a:t>Theory of </a:t>
            </a:r>
            <a:r>
              <a:rPr lang="en-US" i="1" dirty="0" smtClean="0"/>
              <a:t>what</a:t>
            </a:r>
            <a:r>
              <a:rPr lang="en-US" dirty="0" smtClean="0"/>
              <a:t> you sell, given you sell for some reason</a:t>
            </a:r>
          </a:p>
          <a:p>
            <a:r>
              <a:rPr lang="en-US" dirty="0" smtClean="0"/>
              <a:t>Version #2: Unconditional on all days </a:t>
            </a:r>
            <a:r>
              <a:rPr lang="en-US" sz="1600" dirty="0" smtClean="0"/>
              <a:t>(Ben-David &amp; </a:t>
            </a:r>
            <a:r>
              <a:rPr lang="en-US" sz="1600" dirty="0" err="1" smtClean="0"/>
              <a:t>Hirshleifer</a:t>
            </a:r>
            <a:r>
              <a:rPr lang="en-US" sz="1600" dirty="0" smtClean="0"/>
              <a:t> (2012)</a:t>
            </a:r>
            <a:endParaRPr lang="en-US" dirty="0" smtClean="0"/>
          </a:p>
          <a:p>
            <a:pPr lvl="1"/>
            <a:r>
              <a:rPr lang="en-US" dirty="0" smtClean="0"/>
              <a:t>Theory of </a:t>
            </a:r>
            <a:r>
              <a:rPr lang="en-US" i="1" dirty="0" smtClean="0"/>
              <a:t>when </a:t>
            </a:r>
            <a:r>
              <a:rPr lang="en-US" dirty="0" smtClean="0"/>
              <a:t>you sell</a:t>
            </a:r>
          </a:p>
          <a:p>
            <a:pPr lvl="1"/>
            <a:endParaRPr lang="en-US" sz="1000" dirty="0"/>
          </a:p>
          <a:p>
            <a:r>
              <a:rPr lang="en-US" dirty="0" smtClean="0"/>
              <a:t>Holds for lots of different asset classes, skill levels</a:t>
            </a:r>
          </a:p>
          <a:p>
            <a:endParaRPr lang="en-US" sz="1000" dirty="0"/>
          </a:p>
          <a:p>
            <a:r>
              <a:rPr lang="en-US" dirty="0" smtClean="0"/>
              <a:t>New Fact: Only holds on days when the rest of the portfolio is at a gain</a:t>
            </a:r>
          </a:p>
          <a:p>
            <a:pPr lvl="1"/>
            <a:r>
              <a:rPr lang="en-US" dirty="0" smtClean="0"/>
              <a:t>Replicated in An &amp; Wang (being merged)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9577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/>
              <a:t>Why might you sell gains more than losses?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924800" cy="5029200"/>
          </a:xfrm>
        </p:spPr>
        <p:txBody>
          <a:bodyPr/>
          <a:lstStyle/>
          <a:p>
            <a:r>
              <a:rPr lang="en-US" dirty="0" smtClean="0"/>
              <a:t>Portfolio Rebalancing?</a:t>
            </a:r>
          </a:p>
          <a:p>
            <a:pPr lvl="1"/>
            <a:r>
              <a:rPr lang="en-US" dirty="0" smtClean="0"/>
              <a:t>No: Effect holds when only considering complete liquidations, which aren’t rebalancing. </a:t>
            </a:r>
            <a:r>
              <a:rPr lang="en-US" sz="1600" dirty="0" err="1"/>
              <a:t>Odean</a:t>
            </a:r>
            <a:r>
              <a:rPr lang="en-US" sz="1600" dirty="0"/>
              <a:t> (1998). </a:t>
            </a:r>
            <a:endParaRPr lang="en-US" sz="1600" dirty="0" smtClean="0"/>
          </a:p>
          <a:p>
            <a:pPr lvl="1"/>
            <a:endParaRPr lang="en-US" sz="800" dirty="0" smtClean="0"/>
          </a:p>
          <a:p>
            <a:r>
              <a:rPr lang="en-US" dirty="0" smtClean="0"/>
              <a:t>Tax Loss Selling?</a:t>
            </a:r>
          </a:p>
          <a:p>
            <a:pPr lvl="1"/>
            <a:r>
              <a:rPr lang="en-US" dirty="0" smtClean="0"/>
              <a:t>No: Holds for both taxable and tax-free accounts. </a:t>
            </a:r>
            <a:r>
              <a:rPr lang="en-US" sz="1600" dirty="0" err="1"/>
              <a:t>Odean</a:t>
            </a:r>
            <a:r>
              <a:rPr lang="en-US" sz="1600" dirty="0"/>
              <a:t> (1998). </a:t>
            </a:r>
            <a:endParaRPr lang="en-US" sz="1600" dirty="0" smtClean="0"/>
          </a:p>
          <a:p>
            <a:pPr lvl="1"/>
            <a:endParaRPr lang="en-US" sz="800" dirty="0" smtClean="0"/>
          </a:p>
          <a:p>
            <a:r>
              <a:rPr lang="en-US" dirty="0" smtClean="0"/>
              <a:t>Skill?</a:t>
            </a:r>
          </a:p>
          <a:p>
            <a:pPr lvl="1"/>
            <a:r>
              <a:rPr lang="en-US" dirty="0" smtClean="0"/>
              <a:t>No. Investors lose money on average by selling high momentum winners. </a:t>
            </a:r>
            <a:r>
              <a:rPr lang="en-US" sz="1600" dirty="0" err="1" smtClean="0"/>
              <a:t>Odean</a:t>
            </a:r>
            <a:r>
              <a:rPr lang="en-US" sz="1600" dirty="0" smtClean="0"/>
              <a:t> </a:t>
            </a:r>
            <a:r>
              <a:rPr lang="en-US" sz="1600" dirty="0"/>
              <a:t>(1998). </a:t>
            </a:r>
          </a:p>
          <a:p>
            <a:pPr lvl="1"/>
            <a:r>
              <a:rPr lang="en-US" dirty="0" smtClean="0"/>
              <a:t>No. Richer, white collar &amp; high IQ investors less likely to exhibit it </a:t>
            </a:r>
            <a:br>
              <a:rPr lang="en-US" dirty="0" smtClean="0"/>
            </a:br>
            <a:r>
              <a:rPr lang="en-US" sz="1600" dirty="0" err="1" smtClean="0"/>
              <a:t>Grinblatt</a:t>
            </a:r>
            <a:r>
              <a:rPr lang="en-US" sz="1600" dirty="0"/>
              <a:t>, </a:t>
            </a:r>
            <a:r>
              <a:rPr lang="en-US" sz="1600" dirty="0" err="1"/>
              <a:t>Keloharju</a:t>
            </a:r>
            <a:r>
              <a:rPr lang="en-US" sz="1600" dirty="0"/>
              <a:t>, and </a:t>
            </a:r>
            <a:r>
              <a:rPr lang="en-US" sz="1600" dirty="0" err="1"/>
              <a:t>Linnainmaa</a:t>
            </a:r>
            <a:r>
              <a:rPr lang="en-US" sz="1600" dirty="0"/>
              <a:t> (2012), </a:t>
            </a:r>
            <a:r>
              <a:rPr lang="en-US" sz="1600" dirty="0" err="1"/>
              <a:t>Dhar</a:t>
            </a:r>
            <a:r>
              <a:rPr lang="en-US" sz="1600" dirty="0"/>
              <a:t> and Zhu (2006</a:t>
            </a:r>
            <a:r>
              <a:rPr lang="en-US" sz="1600" dirty="0" smtClean="0"/>
              <a:t>)</a:t>
            </a:r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25883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/>
              <a:t>Why might you sell gains more than losses?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924800" cy="5029200"/>
          </a:xfrm>
        </p:spPr>
        <p:txBody>
          <a:bodyPr/>
          <a:lstStyle/>
          <a:p>
            <a:r>
              <a:rPr lang="en-US" dirty="0" smtClean="0"/>
              <a:t>Prospect Theory? </a:t>
            </a:r>
          </a:p>
          <a:p>
            <a:pPr lvl="1"/>
            <a:r>
              <a:rPr lang="en-US" dirty="0" smtClean="0"/>
              <a:t>Basic intuition: Investors are risk-seeking when at a loss, risk-averse when at a gain</a:t>
            </a:r>
          </a:p>
          <a:p>
            <a:pPr lvl="1"/>
            <a:r>
              <a:rPr lang="en-US" dirty="0" smtClean="0"/>
              <a:t>BUT Prospect theory originally about one-shot gambles. In multi-period versions, is it about paper losses or realized losses?</a:t>
            </a:r>
          </a:p>
          <a:p>
            <a:pPr lvl="1"/>
            <a:endParaRPr lang="en-US" sz="800" dirty="0"/>
          </a:p>
          <a:p>
            <a:r>
              <a:rPr lang="en-US" dirty="0" smtClean="0"/>
              <a:t>Paper losses cited as original motivation</a:t>
            </a:r>
          </a:p>
          <a:p>
            <a:pPr lvl="1"/>
            <a:r>
              <a:rPr lang="en-US" dirty="0" smtClean="0"/>
              <a:t>BUT When you take into account the decision to enter the market in the first place, hard to get a DE </a:t>
            </a:r>
            <a:r>
              <a:rPr lang="en-US" sz="1600" dirty="0" smtClean="0"/>
              <a:t>(</a:t>
            </a:r>
            <a:r>
              <a:rPr lang="en-US" sz="1600" dirty="0" err="1" smtClean="0"/>
              <a:t>Barberis</a:t>
            </a:r>
            <a:r>
              <a:rPr lang="en-US" sz="1600" dirty="0" smtClean="0"/>
              <a:t> and </a:t>
            </a:r>
            <a:r>
              <a:rPr lang="en-US" sz="1600" dirty="0" err="1" smtClean="0"/>
              <a:t>Xiong</a:t>
            </a:r>
            <a:r>
              <a:rPr lang="en-US" sz="1600" dirty="0" smtClean="0"/>
              <a:t> (2006))</a:t>
            </a:r>
          </a:p>
          <a:p>
            <a:pPr lvl="1"/>
            <a:r>
              <a:rPr lang="en-US" dirty="0" smtClean="0"/>
              <a:t>Can get a DE if investors are time-inconsistent </a:t>
            </a:r>
            <a:r>
              <a:rPr lang="en-US" sz="1600" dirty="0" smtClean="0"/>
              <a:t>(</a:t>
            </a:r>
            <a:r>
              <a:rPr lang="en-US" sz="1600" dirty="0" err="1" smtClean="0"/>
              <a:t>Barberis</a:t>
            </a:r>
            <a:r>
              <a:rPr lang="en-US" sz="1600" dirty="0" smtClean="0"/>
              <a:t> (2012)</a:t>
            </a:r>
          </a:p>
          <a:p>
            <a:pPr lvl="1"/>
            <a:endParaRPr lang="en-US" sz="700" dirty="0" smtClean="0"/>
          </a:p>
          <a:p>
            <a:r>
              <a:rPr lang="en-US" dirty="0" smtClean="0"/>
              <a:t>Realized losses more reliably produce a </a:t>
            </a:r>
            <a:r>
              <a:rPr lang="en-US" dirty="0"/>
              <a:t>DE </a:t>
            </a:r>
            <a:r>
              <a:rPr lang="en-US" sz="1600" dirty="0" err="1" smtClean="0"/>
              <a:t>Barberis</a:t>
            </a:r>
            <a:r>
              <a:rPr lang="en-US" sz="1600" dirty="0" smtClean="0"/>
              <a:t> </a:t>
            </a:r>
            <a:r>
              <a:rPr lang="en-US" sz="1600" dirty="0"/>
              <a:t>and </a:t>
            </a:r>
            <a:r>
              <a:rPr lang="en-US" sz="1600" dirty="0" err="1"/>
              <a:t>Xiong</a:t>
            </a:r>
            <a:r>
              <a:rPr lang="en-US" sz="1600" dirty="0"/>
              <a:t> (</a:t>
            </a:r>
            <a:r>
              <a:rPr lang="en-US" sz="1600" dirty="0" smtClean="0"/>
              <a:t>2012)</a:t>
            </a:r>
          </a:p>
          <a:p>
            <a:pPr lvl="1"/>
            <a:r>
              <a:rPr lang="en-US" dirty="0" smtClean="0"/>
              <a:t>Direct fMRI evidence for realization utility </a:t>
            </a:r>
            <a:r>
              <a:rPr lang="en-US" sz="1600" dirty="0" smtClean="0"/>
              <a:t>(</a:t>
            </a:r>
            <a:r>
              <a:rPr lang="en-US" sz="1600" dirty="0" err="1" smtClean="0"/>
              <a:t>Frydman</a:t>
            </a:r>
            <a:r>
              <a:rPr lang="en-US" sz="1600" dirty="0" smtClean="0"/>
              <a:t> et al (2014)</a:t>
            </a:r>
            <a:r>
              <a:rPr lang="en-US" sz="1200" dirty="0" smtClean="0"/>
              <a:t/>
            </a:r>
            <a:br>
              <a:rPr lang="en-US" sz="1200" dirty="0" smtClean="0"/>
            </a:br>
            <a:endParaRPr lang="en-US" dirty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63258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What Drives the Pattern?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343400"/>
            <a:ext cx="7924800" cy="1752600"/>
          </a:xfrm>
        </p:spPr>
        <p:txBody>
          <a:bodyPr/>
          <a:lstStyle/>
          <a:p>
            <a:r>
              <a:rPr lang="en-US" dirty="0" smtClean="0"/>
              <a:t>In other words, paper losses may you feel crappy, so you seek out the pleasure of realizing a gain</a:t>
            </a:r>
          </a:p>
          <a:p>
            <a:r>
              <a:rPr lang="en-US" dirty="0" smtClean="0"/>
              <a:t>Sales more likely to stay in cash – want to close the mental account, not roll it into another </a:t>
            </a:r>
            <a:r>
              <a:rPr lang="en-US" dirty="0" smtClean="0"/>
              <a:t>asset</a:t>
            </a:r>
            <a:br>
              <a:rPr lang="en-US" dirty="0" smtClean="0"/>
            </a:br>
            <a:r>
              <a:rPr lang="en-US" sz="1600" dirty="0" err="1" smtClean="0"/>
              <a:t>Frydman</a:t>
            </a:r>
            <a:r>
              <a:rPr lang="en-US" sz="1600" dirty="0" smtClean="0"/>
              <a:t>, </a:t>
            </a:r>
            <a:r>
              <a:rPr lang="en-US" sz="1600" dirty="0" err="1" smtClean="0"/>
              <a:t>Hartzmark</a:t>
            </a:r>
            <a:r>
              <a:rPr lang="en-US" sz="1600" dirty="0" smtClean="0"/>
              <a:t> and Solomon (2018)</a:t>
            </a: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sz="1600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1143000"/>
            <a:ext cx="6788378" cy="23646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26578" y="1143000"/>
            <a:ext cx="1136422" cy="24543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1524000"/>
            <a:ext cx="7553528" cy="2627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9854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Multiplying sources of utility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924800" cy="5029200"/>
          </a:xfrm>
        </p:spPr>
        <p:txBody>
          <a:bodyPr/>
          <a:lstStyle/>
          <a:p>
            <a:r>
              <a:rPr lang="en-US" dirty="0" smtClean="0"/>
              <a:t>Is it parsimonious to combine paper and realized gain/loss?</a:t>
            </a:r>
          </a:p>
          <a:p>
            <a:pPr lvl="1"/>
            <a:r>
              <a:rPr lang="en-US" dirty="0" smtClean="0"/>
              <a:t>Fits evidence in </a:t>
            </a:r>
            <a:r>
              <a:rPr lang="en-US" dirty="0" err="1" smtClean="0"/>
              <a:t>Frydman</a:t>
            </a:r>
            <a:r>
              <a:rPr lang="en-US" dirty="0" smtClean="0"/>
              <a:t> et al. (2014), but</a:t>
            </a:r>
          </a:p>
          <a:p>
            <a:pPr lvl="1"/>
            <a:r>
              <a:rPr lang="en-US" dirty="0" smtClean="0"/>
              <a:t>Not clear how </a:t>
            </a:r>
            <a:r>
              <a:rPr lang="en-US" dirty="0" smtClean="0"/>
              <a:t>prospect theory </a:t>
            </a:r>
            <a:r>
              <a:rPr lang="en-US" dirty="0" smtClean="0"/>
              <a:t>works with </a:t>
            </a:r>
            <a:r>
              <a:rPr lang="en-US" dirty="0" smtClean="0"/>
              <a:t>both, nor how it generates a disposition effect</a:t>
            </a:r>
          </a:p>
          <a:p>
            <a:pPr lvl="1"/>
            <a:endParaRPr lang="en-US" sz="600" dirty="0" smtClean="0"/>
          </a:p>
          <a:p>
            <a:r>
              <a:rPr lang="en-US" dirty="0" smtClean="0"/>
              <a:t>Is saying “people like it” really an explanation under RE?</a:t>
            </a:r>
          </a:p>
          <a:p>
            <a:pPr lvl="1"/>
            <a:r>
              <a:rPr lang="en-US" dirty="0" smtClean="0"/>
              <a:t>What exactly is the source of utility?</a:t>
            </a:r>
          </a:p>
          <a:p>
            <a:pPr lvl="1"/>
            <a:r>
              <a:rPr lang="en-US" dirty="0" smtClean="0"/>
              <a:t>Expectation of future wealth </a:t>
            </a:r>
            <a:r>
              <a:rPr lang="en-US" dirty="0" smtClean="0"/>
              <a:t>comes with </a:t>
            </a:r>
            <a:r>
              <a:rPr lang="en-US" dirty="0" smtClean="0"/>
              <a:t>information, not </a:t>
            </a:r>
            <a:r>
              <a:rPr lang="en-US" dirty="0" smtClean="0"/>
              <a:t>realization</a:t>
            </a:r>
            <a:endParaRPr lang="en-US" dirty="0" smtClean="0"/>
          </a:p>
          <a:p>
            <a:endParaRPr lang="en-US" sz="500" dirty="0" smtClean="0"/>
          </a:p>
          <a:p>
            <a:r>
              <a:rPr lang="en-US" dirty="0" smtClean="0"/>
              <a:t>What drives the link between feeling bad about paper losses and seeking out the utility of realized gains?</a:t>
            </a:r>
          </a:p>
          <a:p>
            <a:pPr lvl="1"/>
            <a:r>
              <a:rPr lang="en-US" dirty="0" smtClean="0"/>
              <a:t>If you feel bad, why not eat an ice cream, or have sex, or get drunk?</a:t>
            </a:r>
          </a:p>
          <a:p>
            <a:pPr lvl="1"/>
            <a:r>
              <a:rPr lang="en-US" dirty="0" smtClean="0"/>
              <a:t>Need a theory to link these two behaviors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495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153400" cy="533400"/>
          </a:xfrm>
        </p:spPr>
        <p:txBody>
          <a:bodyPr/>
          <a:lstStyle/>
          <a:p>
            <a:r>
              <a:rPr lang="en-US" sz="2800" dirty="0" smtClean="0"/>
              <a:t>Identity and Self-Conception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924800" cy="5029200"/>
          </a:xfrm>
        </p:spPr>
        <p:txBody>
          <a:bodyPr/>
          <a:lstStyle/>
          <a:p>
            <a:r>
              <a:rPr lang="en-US" dirty="0" smtClean="0"/>
              <a:t>Theory: People like to feel like they’re a clever trader, and hate feeling like they screwed up.	</a:t>
            </a:r>
          </a:p>
          <a:p>
            <a:pPr lvl="1"/>
            <a:r>
              <a:rPr lang="en-US" dirty="0" smtClean="0"/>
              <a:t>Cognitive Dissonance </a:t>
            </a:r>
            <a:r>
              <a:rPr lang="en-US" sz="1600" dirty="0" smtClean="0"/>
              <a:t>(Chang, Solomon &amp; </a:t>
            </a:r>
            <a:r>
              <a:rPr lang="en-US" sz="1600" dirty="0" err="1" smtClean="0"/>
              <a:t>Westerfield</a:t>
            </a:r>
            <a:r>
              <a:rPr lang="en-US" sz="1600" dirty="0" smtClean="0"/>
              <a:t> (2016))</a:t>
            </a:r>
          </a:p>
          <a:p>
            <a:pPr lvl="1"/>
            <a:r>
              <a:rPr lang="en-US" dirty="0" smtClean="0"/>
              <a:t>Selling gains: confirming one’s </a:t>
            </a:r>
            <a:r>
              <a:rPr lang="en-US" dirty="0" smtClean="0"/>
              <a:t>cleverness </a:t>
            </a:r>
            <a:r>
              <a:rPr lang="en-US" sz="1600" dirty="0" smtClean="0"/>
              <a:t>(</a:t>
            </a:r>
            <a:r>
              <a:rPr lang="en-US" sz="1600" dirty="0" err="1" smtClean="0"/>
              <a:t>Frydman</a:t>
            </a:r>
            <a:r>
              <a:rPr lang="en-US" sz="1600" dirty="0" smtClean="0"/>
              <a:t> et al. (2014))</a:t>
            </a:r>
            <a:endParaRPr lang="en-US" dirty="0" smtClean="0"/>
          </a:p>
          <a:p>
            <a:pPr lvl="1"/>
            <a:endParaRPr lang="en-US" sz="700" dirty="0"/>
          </a:p>
          <a:p>
            <a:r>
              <a:rPr lang="en-US" dirty="0" smtClean="0"/>
              <a:t>No DE for delegated assets (can blame the manager instead of themselves) </a:t>
            </a:r>
            <a:r>
              <a:rPr lang="en-US" sz="1600" dirty="0"/>
              <a:t>(Chang, Solomon &amp; </a:t>
            </a:r>
            <a:r>
              <a:rPr lang="en-US" sz="1600" dirty="0" err="1"/>
              <a:t>Westerfield</a:t>
            </a:r>
            <a:r>
              <a:rPr lang="en-US" sz="1600" dirty="0"/>
              <a:t> (2016))</a:t>
            </a:r>
            <a:endParaRPr lang="en-US" sz="1600" dirty="0" smtClean="0"/>
          </a:p>
          <a:p>
            <a:endParaRPr lang="en-US" sz="600" dirty="0"/>
          </a:p>
          <a:p>
            <a:r>
              <a:rPr lang="en-US" dirty="0" smtClean="0"/>
              <a:t>No DE when assets are automatically sold for them and they can re-buy (taking the action is painful) </a:t>
            </a:r>
            <a:r>
              <a:rPr lang="en-US" sz="1600" dirty="0" smtClean="0"/>
              <a:t>(Weber &amp; </a:t>
            </a:r>
            <a:r>
              <a:rPr lang="en-US" sz="1600" dirty="0" err="1" smtClean="0"/>
              <a:t>Camerer</a:t>
            </a:r>
            <a:r>
              <a:rPr lang="en-US" sz="1600" dirty="0" smtClean="0"/>
              <a:t> (1998)</a:t>
            </a:r>
          </a:p>
          <a:p>
            <a:endParaRPr lang="en-US" sz="600" dirty="0" smtClean="0"/>
          </a:p>
          <a:p>
            <a:r>
              <a:rPr lang="en-US" dirty="0" smtClean="0"/>
              <a:t>No DE when manager inherits stocks from old manager (it wasn’t their screw-up)  </a:t>
            </a:r>
            <a:r>
              <a:rPr lang="en-US" sz="1600" dirty="0" smtClean="0"/>
              <a:t>(</a:t>
            </a:r>
            <a:r>
              <a:rPr lang="en-US" sz="1600" dirty="0" err="1" smtClean="0"/>
              <a:t>Jin</a:t>
            </a:r>
            <a:r>
              <a:rPr lang="en-US" sz="1600" dirty="0" smtClean="0"/>
              <a:t> &amp; </a:t>
            </a:r>
            <a:r>
              <a:rPr lang="en-US" sz="1600" dirty="0" err="1" smtClean="0"/>
              <a:t>Scherbina</a:t>
            </a:r>
            <a:r>
              <a:rPr lang="en-US" sz="1600" dirty="0" smtClean="0"/>
              <a:t> (2011)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89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99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37101</TotalTime>
  <Words>682</Words>
  <Application>Microsoft Office PowerPoint</Application>
  <PresentationFormat>On-screen Show (4:3)</PresentationFormat>
  <Paragraphs>121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Default Design</vt:lpstr>
      <vt:lpstr>Discussion of “The Portfolio-Driven Disposition Effect”</vt:lpstr>
      <vt:lpstr>The Disposition Effect &amp; The Many-Handed Economist</vt:lpstr>
      <vt:lpstr>The Disposition Effect &amp; The Many-Handed Economist</vt:lpstr>
      <vt:lpstr>The facts to be explained</vt:lpstr>
      <vt:lpstr>Why might you sell gains more than losses?</vt:lpstr>
      <vt:lpstr>Why might you sell gains more than losses?</vt:lpstr>
      <vt:lpstr>What Drives the Pattern?</vt:lpstr>
      <vt:lpstr>Multiplying sources of utility</vt:lpstr>
      <vt:lpstr>Identity and Self-Conception</vt:lpstr>
      <vt:lpstr>Testing Mental Accounting</vt:lpstr>
      <vt:lpstr>Unexplained Findings Consistent with this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Solomon</dc:creator>
  <cp:lastModifiedBy>Milton Friedman</cp:lastModifiedBy>
  <cp:revision>1062</cp:revision>
  <dcterms:created xsi:type="dcterms:W3CDTF">2006-10-18T02:33:47Z</dcterms:created>
  <dcterms:modified xsi:type="dcterms:W3CDTF">2019-01-03T06:45:51Z</dcterms:modified>
</cp:coreProperties>
</file>