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03" r:id="rId2"/>
    <p:sldId id="659" r:id="rId3"/>
    <p:sldId id="679" r:id="rId4"/>
    <p:sldId id="671" r:id="rId5"/>
    <p:sldId id="667" r:id="rId6"/>
    <p:sldId id="670" r:id="rId7"/>
    <p:sldId id="672" r:id="rId8"/>
    <p:sldId id="673" r:id="rId9"/>
    <p:sldId id="674" r:id="rId10"/>
    <p:sldId id="664" r:id="rId11"/>
    <p:sldId id="676" r:id="rId12"/>
    <p:sldId id="287" r:id="rId13"/>
    <p:sldId id="285" r:id="rId14"/>
    <p:sldId id="675" r:id="rId15"/>
    <p:sldId id="677" r:id="rId16"/>
    <p:sldId id="680" r:id="rId17"/>
    <p:sldId id="681" r:id="rId18"/>
    <p:sldId id="665" r:id="rId19"/>
    <p:sldId id="678" r:id="rId20"/>
    <p:sldId id="61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0929"/>
  </p:normalViewPr>
  <p:slideViewPr>
    <p:cSldViewPr>
      <p:cViewPr varScale="1">
        <p:scale>
          <a:sx n="92" d="100"/>
          <a:sy n="92" d="100"/>
        </p:scale>
        <p:origin x="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32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3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86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64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73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80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3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9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94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38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71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611778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MPSU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0" y="6611778"/>
            <a:ext cx="37018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Do Retail Investors Respond to the ZLB?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 Light" panose="020F03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Calibri Light" panose="020F03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Calibri Light" panose="020F03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Calibri Light" panose="020F03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9144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br>
              <a:rPr lang="en-US" sz="3600" dirty="0"/>
            </a:br>
            <a:r>
              <a:rPr lang="en-US" sz="2800" dirty="0"/>
              <a:t>“How Do Retail Investors Respond to the Zero Lower Bound?”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52700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r>
              <a:rPr lang="en-US" sz="2400" dirty="0"/>
              <a:t>Steffen Meyer	</a:t>
            </a:r>
            <a:r>
              <a:rPr lang="en-US" sz="2000" dirty="0"/>
              <a:t>(Univ. Southern Denmark)</a:t>
            </a:r>
            <a:br>
              <a:rPr lang="en-US" sz="2400" dirty="0"/>
            </a:br>
            <a:r>
              <a:rPr lang="en-US" sz="2400" dirty="0"/>
              <a:t>Michaela </a:t>
            </a:r>
            <a:r>
              <a:rPr lang="en-US" sz="2400" dirty="0" err="1"/>
              <a:t>Pagel</a:t>
            </a:r>
            <a:r>
              <a:rPr lang="en-US" sz="2400" dirty="0"/>
              <a:t> </a:t>
            </a:r>
            <a:r>
              <a:rPr lang="en-US" sz="2000" dirty="0"/>
              <a:t>(Columbia)</a:t>
            </a:r>
          </a:p>
          <a:p>
            <a:r>
              <a:rPr lang="en-US" sz="2400" dirty="0"/>
              <a:t>Alexander </a:t>
            </a:r>
            <a:r>
              <a:rPr lang="en-US" sz="2400" dirty="0" err="1"/>
              <a:t>Schandlbauer</a:t>
            </a:r>
            <a:r>
              <a:rPr lang="en-US" sz="2400" dirty="0"/>
              <a:t> </a:t>
            </a:r>
            <a:r>
              <a:rPr lang="en-US" sz="2000" dirty="0"/>
              <a:t>(Univ. Southern Denmark)</a:t>
            </a:r>
            <a:endParaRPr lang="en-US" sz="2400" dirty="0"/>
          </a:p>
          <a:p>
            <a:r>
              <a:rPr lang="en-US" sz="2400" dirty="0"/>
              <a:t>Charline </a:t>
            </a:r>
            <a:r>
              <a:rPr lang="en-US" sz="2400" dirty="0" err="1"/>
              <a:t>Uhr</a:t>
            </a:r>
            <a:r>
              <a:rPr lang="en-US" sz="2400" dirty="0"/>
              <a:t> </a:t>
            </a:r>
            <a:r>
              <a:rPr lang="en-US" sz="2000" dirty="0"/>
              <a:t>(Goethe University)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Discussion by:</a:t>
            </a:r>
            <a:endParaRPr lang="en-US" sz="900" dirty="0"/>
          </a:p>
          <a:p>
            <a:r>
              <a:rPr lang="en-US" sz="2400" dirty="0"/>
              <a:t>David Solomon </a:t>
            </a:r>
            <a:r>
              <a:rPr lang="en-US" sz="2000" dirty="0"/>
              <a:t>(Boston College)</a:t>
            </a:r>
          </a:p>
          <a:p>
            <a:r>
              <a:rPr lang="en-US" sz="2400" dirty="0"/>
              <a:t>Future of Finance Conference, May 21</a:t>
            </a:r>
            <a:r>
              <a:rPr lang="en-US" sz="2400" baseline="30000" dirty="0"/>
              <a:t>st</a:t>
            </a:r>
            <a:r>
              <a:rPr lang="en-US" sz="2400" dirty="0"/>
              <a:t> 2021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all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Dividend decisions are interpreted as:</a:t>
            </a:r>
          </a:p>
          <a:p>
            <a:pPr lvl="1"/>
            <a:r>
              <a:rPr lang="en-US" dirty="0"/>
              <a:t>Active portfolio rebalancing choices</a:t>
            </a:r>
          </a:p>
          <a:p>
            <a:pPr lvl="1"/>
            <a:r>
              <a:rPr lang="en-US" dirty="0"/>
              <a:t>Asset allocation decisions about cash</a:t>
            </a:r>
          </a:p>
          <a:p>
            <a:pPr lvl="1"/>
            <a:endParaRPr lang="en-US" sz="1050" dirty="0"/>
          </a:p>
          <a:p>
            <a:r>
              <a:rPr lang="en-US" dirty="0"/>
              <a:t>Economically, this is all true! But is this how investors think about it?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15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Rebalancing?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Are these active rebalancing choices?</a:t>
            </a:r>
          </a:p>
          <a:p>
            <a:r>
              <a:rPr lang="en-US" dirty="0"/>
              <a:t>Most brokerages don’t even tell you when you get a dividend. </a:t>
            </a:r>
            <a:r>
              <a:rPr lang="en-US" dirty="0" err="1"/>
              <a:t>Hartzmark</a:t>
            </a:r>
            <a:r>
              <a:rPr lang="en-US" dirty="0"/>
              <a:t> and Solomon (2020)</a:t>
            </a:r>
          </a:p>
          <a:p>
            <a:r>
              <a:rPr lang="en-US" dirty="0"/>
              <a:t>“Receiving dividend payments increases attention towards the investment portfolio (Graham and Kumar (2006))”</a:t>
            </a:r>
            <a:br>
              <a:rPr lang="en-US" dirty="0"/>
            </a:br>
            <a:endParaRPr lang="en-US" sz="800" dirty="0"/>
          </a:p>
          <a:p>
            <a:r>
              <a:rPr lang="en-US" dirty="0"/>
              <a:t>Graham and Kumar (2006) just show you’re more likely to trade </a:t>
            </a:r>
            <a:r>
              <a:rPr lang="en-US" i="1" dirty="0"/>
              <a:t>that particular stock </a:t>
            </a:r>
            <a:r>
              <a:rPr lang="en-US" dirty="0"/>
              <a:t>around dividends. No evidence on the rest of the portfolio</a:t>
            </a:r>
          </a:p>
          <a:p>
            <a:r>
              <a:rPr lang="en-US" dirty="0"/>
              <a:t>More consistent with investors trading in order to receive the dividend, thinking it’s free money. No concrete evidence of an attention channel.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5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Alphas Around Announcement Day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Alphas Around Ex-Dividend Day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dividends just fungible cash?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Investors generally treat dividends as belonging to separate mental accounts, not as part of a single return (</a:t>
            </a:r>
            <a:r>
              <a:rPr lang="en-US" dirty="0" err="1"/>
              <a:t>Hartzmark</a:t>
            </a:r>
            <a:r>
              <a:rPr lang="en-US" dirty="0"/>
              <a:t> and Solomon 2019)</a:t>
            </a:r>
          </a:p>
          <a:p>
            <a:pPr lvl="1"/>
            <a:r>
              <a:rPr lang="en-US" dirty="0"/>
              <a:t>Doesn’t mean it’s not an asset allocation decision, but not clear how it’s being thought of</a:t>
            </a:r>
          </a:p>
          <a:p>
            <a:endParaRPr lang="en-US" sz="800" dirty="0"/>
          </a:p>
          <a:p>
            <a:r>
              <a:rPr lang="en-US" dirty="0"/>
              <a:t>Investors generally consume dividend proceeds, rather than reinvest them (Baker, Nagel and </a:t>
            </a:r>
            <a:r>
              <a:rPr lang="en-US" dirty="0" err="1"/>
              <a:t>Wurlger</a:t>
            </a:r>
            <a:r>
              <a:rPr lang="en-US" dirty="0"/>
              <a:t> (2006))</a:t>
            </a:r>
          </a:p>
          <a:p>
            <a:endParaRPr lang="en-US" sz="800" dirty="0"/>
          </a:p>
          <a:p>
            <a:r>
              <a:rPr lang="en-US" dirty="0"/>
              <a:t>Puzzling, given claim that investors are trying to reinvest more. What’s going on here? </a:t>
            </a:r>
          </a:p>
          <a:p>
            <a:endParaRPr lang="en-US" sz="700" dirty="0"/>
          </a:p>
          <a:p>
            <a:r>
              <a:rPr lang="en-US" dirty="0"/>
              <a:t>Might explain why results about hoarding cash don’t show any effects on overall savings or other rebalancing choices.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92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tightly do effects identify the ZLB?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Interest rates are almost zero for most of the sample. How large should effects be for precisely zero?</a:t>
            </a:r>
          </a:p>
          <a:p>
            <a:endParaRPr lang="en-US" sz="700" dirty="0"/>
          </a:p>
          <a:p>
            <a:r>
              <a:rPr lang="en-US" dirty="0"/>
              <a:t>Focus on difference between February and April 2016 as a tight test of the timing</a:t>
            </a:r>
          </a:p>
          <a:p>
            <a:endParaRPr lang="en-US" sz="800" dirty="0"/>
          </a:p>
          <a:p>
            <a:r>
              <a:rPr lang="en-US" dirty="0"/>
              <a:t>What else changes between these months? Lots more German dividends paid in April than in February!</a:t>
            </a:r>
          </a:p>
          <a:p>
            <a:pPr lvl="1"/>
            <a:r>
              <a:rPr lang="en-US" dirty="0"/>
              <a:t>Unusually concentrated relative to US distribution</a:t>
            </a:r>
          </a:p>
          <a:p>
            <a:pPr lvl="1"/>
            <a:r>
              <a:rPr lang="en-US" dirty="0"/>
              <a:t>Dummy doesn’t identify these effects</a:t>
            </a:r>
          </a:p>
          <a:p>
            <a:pPr lvl="1"/>
            <a:endParaRPr lang="en-US" sz="800" dirty="0"/>
          </a:p>
          <a:p>
            <a:r>
              <a:rPr lang="en-US" dirty="0"/>
              <a:t>May just have a different tendency to consume very small dividends, vs amounts that could finance consumption.</a:t>
            </a:r>
          </a:p>
        </p:txBody>
      </p:sp>
    </p:spTree>
    <p:extLst>
      <p:ext uri="{BB962C8B-B14F-4D97-AF65-F5344CB8AC3E}">
        <p14:creationId xmlns:p14="http://schemas.microsoft.com/office/powerpoint/2010/main" val="1033887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Strange Path of Interest Rates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189DE1-ABB3-45F7-8C8E-CABF13124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348065"/>
            <a:ext cx="8839200" cy="416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938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tightly do effects identify the ZLB?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Interest rates are almost zero for most of the sample. How large should effects be for precisely zero?</a:t>
            </a:r>
          </a:p>
          <a:p>
            <a:endParaRPr lang="en-US" sz="700" dirty="0"/>
          </a:p>
          <a:p>
            <a:r>
              <a:rPr lang="en-US" dirty="0"/>
              <a:t>Focus on difference between February and April 2016 as a tight test of the timing</a:t>
            </a:r>
          </a:p>
          <a:p>
            <a:endParaRPr lang="en-US" sz="800" dirty="0"/>
          </a:p>
          <a:p>
            <a:r>
              <a:rPr lang="en-US" dirty="0"/>
              <a:t>What else changes between these months? Lots more German dividends paid in April than in February!</a:t>
            </a:r>
          </a:p>
          <a:p>
            <a:pPr lvl="1"/>
            <a:r>
              <a:rPr lang="en-US" dirty="0"/>
              <a:t>Unusually concentrated relative to US distribution</a:t>
            </a:r>
          </a:p>
          <a:p>
            <a:pPr lvl="1"/>
            <a:r>
              <a:rPr lang="en-US" dirty="0"/>
              <a:t>Dummy doesn’t identify these effects</a:t>
            </a:r>
          </a:p>
          <a:p>
            <a:pPr lvl="1"/>
            <a:endParaRPr lang="en-US" sz="800" dirty="0"/>
          </a:p>
          <a:p>
            <a:r>
              <a:rPr lang="en-US" dirty="0"/>
              <a:t>May just have a different tendency to consume very small dividends, vs amounts that could finance consumption.</a:t>
            </a:r>
          </a:p>
        </p:txBody>
      </p:sp>
    </p:spTree>
    <p:extLst>
      <p:ext uri="{BB962C8B-B14F-4D97-AF65-F5344CB8AC3E}">
        <p14:creationId xmlns:p14="http://schemas.microsoft.com/office/powerpoint/2010/main" val="1486553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tightly do effects identify the ZLB?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“In our sample, dividends are  paid out in all months </a:t>
            </a:r>
            <a:br>
              <a:rPr lang="en-US" dirty="0"/>
            </a:br>
            <a:r>
              <a:rPr lang="en-US" dirty="0"/>
              <a:t>throughout the year.”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AD0B8C-57CB-4BED-B3A5-5E7F42EAD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066800"/>
            <a:ext cx="5867400" cy="425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590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tightly do effects identify the ZLB?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“Dividends are known to be sticky because managers are reluctant to change dividend payments. Therefore, it is improbable that dividend payments are endogenous to the zero lower bound.”</a:t>
            </a:r>
          </a:p>
          <a:p>
            <a:r>
              <a:rPr lang="en-US" dirty="0"/>
              <a:t>Dividends don’t change, but investor demand for dividends changes a ton!</a:t>
            </a:r>
          </a:p>
          <a:p>
            <a:r>
              <a:rPr lang="en-US" dirty="0"/>
              <a:t>Dividend demand higher in recessions and when the VIX is higher (</a:t>
            </a:r>
            <a:r>
              <a:rPr lang="en-US" dirty="0" err="1"/>
              <a:t>Hartzmark</a:t>
            </a:r>
            <a:r>
              <a:rPr lang="en-US" dirty="0"/>
              <a:t> and Solomon 2013)</a:t>
            </a:r>
          </a:p>
          <a:p>
            <a:r>
              <a:rPr lang="en-US" dirty="0"/>
              <a:t>Dividend demand is higher when interest rates are lower (</a:t>
            </a:r>
            <a:r>
              <a:rPr lang="en-US" dirty="0" err="1"/>
              <a:t>Hartzmark</a:t>
            </a:r>
            <a:r>
              <a:rPr lang="en-US" dirty="0"/>
              <a:t> and Solomon 2019, Daniel, </a:t>
            </a:r>
            <a:r>
              <a:rPr lang="en-US" dirty="0" err="1"/>
              <a:t>Garlappi</a:t>
            </a:r>
            <a:r>
              <a:rPr lang="en-US" dirty="0"/>
              <a:t> &amp; Xiao (2020)</a:t>
            </a:r>
          </a:p>
          <a:p>
            <a:r>
              <a:rPr lang="en-US" dirty="0"/>
              <a:t>Neither is about zero interest rates specifically, or what is done with the proceeds. But seems worth thinking about</a:t>
            </a:r>
          </a:p>
        </p:txBody>
      </p:sp>
    </p:spTree>
    <p:extLst>
      <p:ext uri="{BB962C8B-B14F-4D97-AF65-F5344CB8AC3E}">
        <p14:creationId xmlns:p14="http://schemas.microsoft.com/office/powerpoint/2010/main" val="410816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Strange Path of Interest Rates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80D8C6-6AB0-4AFA-8031-41A6A5E926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417"/>
          <a:stretch/>
        </p:blipFill>
        <p:spPr>
          <a:xfrm>
            <a:off x="555308" y="1114425"/>
            <a:ext cx="7948612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43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2192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Interesting puzzle about why investors reinvest dividends differently when interest rates hit zero</a:t>
            </a:r>
          </a:p>
          <a:p>
            <a:endParaRPr lang="en-US" kern="0" dirty="0"/>
          </a:p>
          <a:p>
            <a:r>
              <a:rPr lang="en-US" kern="0" dirty="0"/>
              <a:t>Different interpretations based on whether thinking of this as an asset allocation / cash decision, or a dividend-specific decision</a:t>
            </a:r>
          </a:p>
          <a:p>
            <a:endParaRPr lang="en-US" kern="0" dirty="0"/>
          </a:p>
          <a:p>
            <a:r>
              <a:rPr lang="en-US" kern="0" dirty="0"/>
              <a:t>Lots to think about</a:t>
            </a: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5623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Strange Path of Interest Rates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189DE1-ABB3-45F7-8C8E-CABF13124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348065"/>
            <a:ext cx="8839200" cy="416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3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60875-49FE-4320-863F-D93046C6B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rates are low, and likely to stay low</a:t>
            </a:r>
          </a:p>
          <a:p>
            <a:endParaRPr lang="en-US" dirty="0"/>
          </a:p>
          <a:p>
            <a:r>
              <a:rPr lang="en-US" dirty="0"/>
              <a:t>Over/under on the first use of the phrase “Zero Upper Bound” in an academic journal</a:t>
            </a:r>
          </a:p>
          <a:p>
            <a:endParaRPr lang="en-US" dirty="0"/>
          </a:p>
          <a:p>
            <a:r>
              <a:rPr lang="en-US" dirty="0"/>
              <a:t>Main obstacle to large negative rates is paper currency, which is increasingly anachronistic</a:t>
            </a:r>
          </a:p>
          <a:p>
            <a:endParaRPr lang="en-US" dirty="0"/>
          </a:p>
          <a:p>
            <a:r>
              <a:rPr lang="en-US" dirty="0"/>
              <a:t>Big open questions as to how people will respond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5CB5755-870E-4999-9DC1-08BC1463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533400"/>
          </a:xfrm>
        </p:spPr>
        <p:txBody>
          <a:bodyPr/>
          <a:lstStyle/>
          <a:p>
            <a:r>
              <a:rPr lang="en-US" dirty="0"/>
              <a:t>The Strange Path of Interest Rates</a:t>
            </a:r>
          </a:p>
        </p:txBody>
      </p:sp>
    </p:spTree>
    <p:extLst>
      <p:ext uri="{BB962C8B-B14F-4D97-AF65-F5344CB8AC3E}">
        <p14:creationId xmlns:p14="http://schemas.microsoft.com/office/powerpoint/2010/main" val="57885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Cochrane Critique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Studies “[T]he relationship between the zero lower bound, investors’ rebalancing decisions as a response to the stock market returns, savings, and cash holdings”</a:t>
            </a:r>
          </a:p>
          <a:p>
            <a:r>
              <a:rPr lang="en-US" dirty="0"/>
              <a:t>Lots of stuff! What concretely is being measured?</a:t>
            </a:r>
          </a:p>
          <a:p>
            <a:r>
              <a:rPr lang="en-US" dirty="0"/>
              <a:t>Mostly how investors reinvest dividends before and after April 2016 in Germany</a:t>
            </a:r>
          </a:p>
          <a:p>
            <a:r>
              <a:rPr lang="en-US" dirty="0"/>
              <a:t>Claims:</a:t>
            </a:r>
          </a:p>
          <a:p>
            <a:pPr lvl="1"/>
            <a:r>
              <a:rPr lang="en-US" dirty="0"/>
              <a:t>Investors hoarding cash</a:t>
            </a:r>
          </a:p>
          <a:p>
            <a:pPr lvl="1"/>
            <a:r>
              <a:rPr lang="en-US" dirty="0"/>
              <a:t>More active rebalancing after ZLB</a:t>
            </a:r>
          </a:p>
          <a:p>
            <a:pPr lvl="1"/>
            <a:r>
              <a:rPr lang="en-US" dirty="0"/>
              <a:t>Active rebalancing leads to cash transfers</a:t>
            </a:r>
          </a:p>
          <a:p>
            <a:pPr lvl="1"/>
            <a:r>
              <a:rPr lang="en-US" dirty="0"/>
              <a:t>No change in savings out of salary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0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“Judgment Errors”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F3F096-3705-4763-BD90-73D821B92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0"/>
            <a:ext cx="8171709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5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“Judgment Errors”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F3F096-3705-4763-BD90-73D821B92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0"/>
            <a:ext cx="8171709" cy="655320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78BD066-9BCA-439C-B353-AEB20EBF3BFF}"/>
              </a:ext>
            </a:extLst>
          </p:cNvPr>
          <p:cNvCxnSpPr>
            <a:cxnSpLocks/>
          </p:cNvCxnSpPr>
          <p:nvPr/>
        </p:nvCxnSpPr>
        <p:spPr>
          <a:xfrm flipV="1">
            <a:off x="5105400" y="1371600"/>
            <a:ext cx="1066800" cy="685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123F8E-7152-424C-9BA8-2D41C89F5596}"/>
              </a:ext>
            </a:extLst>
          </p:cNvPr>
          <p:cNvSpPr txBox="1"/>
          <p:nvPr/>
        </p:nvSpPr>
        <p:spPr>
          <a:xfrm>
            <a:off x="2933266" y="1375946"/>
            <a:ext cx="19618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(Some) reinvestment of dividends if no change in interest rates AND not at zero lower bound</a:t>
            </a:r>
          </a:p>
          <a:p>
            <a:endParaRPr lang="en-US" sz="16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should we interpret this in terms of cents in the dollar?</a:t>
            </a:r>
          </a:p>
        </p:txBody>
      </p:sp>
    </p:spTree>
    <p:extLst>
      <p:ext uri="{BB962C8B-B14F-4D97-AF65-F5344CB8AC3E}">
        <p14:creationId xmlns:p14="http://schemas.microsoft.com/office/powerpoint/2010/main" val="93868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“Judgment Errors”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F3F096-3705-4763-BD90-73D821B92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0"/>
            <a:ext cx="8171709" cy="655320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78BD066-9BCA-439C-B353-AEB20EBF3BFF}"/>
              </a:ext>
            </a:extLst>
          </p:cNvPr>
          <p:cNvCxnSpPr>
            <a:cxnSpLocks/>
          </p:cNvCxnSpPr>
          <p:nvPr/>
        </p:nvCxnSpPr>
        <p:spPr>
          <a:xfrm flipV="1">
            <a:off x="5334000" y="2933700"/>
            <a:ext cx="838200" cy="342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123F8E-7152-424C-9BA8-2D41C89F5596}"/>
              </a:ext>
            </a:extLst>
          </p:cNvPr>
          <p:cNvSpPr txBox="1"/>
          <p:nvPr/>
        </p:nvSpPr>
        <p:spPr>
          <a:xfrm>
            <a:off x="3010425" y="2753283"/>
            <a:ext cx="2323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More reinvestment when rates drop (but also directionally more when rates rise!)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5BD00A-1C7A-4E38-B520-770C51A24297}"/>
              </a:ext>
            </a:extLst>
          </p:cNvPr>
          <p:cNvCxnSpPr>
            <a:cxnSpLocks/>
          </p:cNvCxnSpPr>
          <p:nvPr/>
        </p:nvCxnSpPr>
        <p:spPr>
          <a:xfrm flipV="1">
            <a:off x="5334000" y="2500592"/>
            <a:ext cx="838200" cy="342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18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“Judgment Errors”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F3F096-3705-4763-BD90-73D821B92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0"/>
            <a:ext cx="8171709" cy="655320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78BD066-9BCA-439C-B353-AEB20EBF3BFF}"/>
              </a:ext>
            </a:extLst>
          </p:cNvPr>
          <p:cNvCxnSpPr>
            <a:cxnSpLocks/>
          </p:cNvCxnSpPr>
          <p:nvPr/>
        </p:nvCxnSpPr>
        <p:spPr>
          <a:xfrm>
            <a:off x="5105400" y="4267200"/>
            <a:ext cx="1066800" cy="152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123F8E-7152-424C-9BA8-2D41C89F5596}"/>
              </a:ext>
            </a:extLst>
          </p:cNvPr>
          <p:cNvSpPr txBox="1"/>
          <p:nvPr/>
        </p:nvSpPr>
        <p:spPr>
          <a:xfrm>
            <a:off x="3636954" y="3974812"/>
            <a:ext cx="1565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But less when ZLB reached</a:t>
            </a:r>
          </a:p>
        </p:txBody>
      </p:sp>
    </p:spTree>
    <p:extLst>
      <p:ext uri="{BB962C8B-B14F-4D97-AF65-F5344CB8AC3E}">
        <p14:creationId xmlns:p14="http://schemas.microsoft.com/office/powerpoint/2010/main" val="28058549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40409</TotalTime>
  <Words>905</Words>
  <Application>Microsoft Office PowerPoint</Application>
  <PresentationFormat>On-screen Show (4:3)</PresentationFormat>
  <Paragraphs>124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Default Design</vt:lpstr>
      <vt:lpstr>Discussion of “How Do Retail Investors Respond to the Zero Lower Bound?”</vt:lpstr>
      <vt:lpstr>The Strange Path of Interest Rates</vt:lpstr>
      <vt:lpstr>The Strange Path of Interest Rates</vt:lpstr>
      <vt:lpstr>The Strange Path of Interest Rates</vt:lpstr>
      <vt:lpstr>The Cochrane Critique</vt:lpstr>
      <vt:lpstr>“Judgment Errors”</vt:lpstr>
      <vt:lpstr>“Judgment Errors”</vt:lpstr>
      <vt:lpstr>“Judgment Errors”</vt:lpstr>
      <vt:lpstr>“Judgment Errors”</vt:lpstr>
      <vt:lpstr>Interpreting all this!</vt:lpstr>
      <vt:lpstr>Active Rebalancing?</vt:lpstr>
      <vt:lpstr>Daily Alphas Around Announcement Day</vt:lpstr>
      <vt:lpstr>Daily Alphas Around Ex-Dividend Day</vt:lpstr>
      <vt:lpstr>Are dividends just fungible cash?</vt:lpstr>
      <vt:lpstr>How tightly do effects identify the ZLB?</vt:lpstr>
      <vt:lpstr>The Strange Path of Interest Rates</vt:lpstr>
      <vt:lpstr>How tightly do effects identify the ZLB?</vt:lpstr>
      <vt:lpstr>How tightly do effects identify the ZLB?</vt:lpstr>
      <vt:lpstr>How tightly do effects identify the ZLB?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1144</cp:revision>
  <dcterms:created xsi:type="dcterms:W3CDTF">2006-10-18T02:33:47Z</dcterms:created>
  <dcterms:modified xsi:type="dcterms:W3CDTF">2021-05-21T12:26:48Z</dcterms:modified>
</cp:coreProperties>
</file>