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9" r:id="rId3"/>
    <p:sldId id="260" r:id="rId4"/>
    <p:sldId id="261" r:id="rId5"/>
    <p:sldId id="269" r:id="rId6"/>
    <p:sldId id="275" r:id="rId7"/>
    <p:sldId id="270" r:id="rId8"/>
    <p:sldId id="271" r:id="rId9"/>
    <p:sldId id="272" r:id="rId10"/>
    <p:sldId id="273" r:id="rId11"/>
    <p:sldId id="286" r:id="rId12"/>
    <p:sldId id="276" r:id="rId13"/>
    <p:sldId id="274" r:id="rId14"/>
    <p:sldId id="279" r:id="rId15"/>
    <p:sldId id="287" r:id="rId16"/>
    <p:sldId id="293" r:id="rId17"/>
    <p:sldId id="288" r:id="rId18"/>
    <p:sldId id="289" r:id="rId19"/>
    <p:sldId id="290" r:id="rId20"/>
    <p:sldId id="291" r:id="rId21"/>
    <p:sldId id="292" r:id="rId22"/>
    <p:sldId id="277" r:id="rId23"/>
    <p:sldId id="281" r:id="rId24"/>
    <p:sldId id="283" r:id="rId25"/>
    <p:sldId id="282" r:id="rId26"/>
    <p:sldId id="280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EAC12A"/>
    <a:srgbClr val="E3C131"/>
    <a:srgbClr val="B22C02"/>
    <a:srgbClr val="EBD429"/>
    <a:srgbClr val="E3B431"/>
    <a:srgbClr val="BE2F02"/>
    <a:srgbClr val="CC0000"/>
    <a:srgbClr val="66FF33"/>
    <a:srgbClr val="160A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2" autoAdjust="0"/>
    <p:restoredTop sz="90929"/>
  </p:normalViewPr>
  <p:slideViewPr>
    <p:cSldViewPr>
      <p:cViewPr>
        <p:scale>
          <a:sx n="80" d="100"/>
          <a:sy n="80" d="100"/>
        </p:scale>
        <p:origin x="-438" y="-5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11/21/2013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11" Type="http://schemas.openxmlformats.org/officeDocument/2006/relationships/image" Target="../media/image4.pd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1" name="Picture 10" descr="Formal_Marshall_GoldOnCard_NoBG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1"/>
              <a:stretch>
                <a:fillRect/>
              </a:stretch>
            </p:blipFill>
          </mc:Choice>
          <mc:Fallback>
            <p:blipFill>
              <a:blip r:embed="rId12"/>
              <a:stretch>
                <a:fillRect/>
              </a:stretch>
            </p:blipFill>
          </mc:Fallback>
        </mc:AlternateContent>
        <p:spPr>
          <a:xfrm>
            <a:off x="158779" y="228600"/>
            <a:ext cx="1841968" cy="4337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000" baseline="0"/>
            </a:lvl1pPr>
            <a:lvl2pPr>
              <a:lnSpc>
                <a:spcPct val="100000"/>
              </a:lnSpc>
              <a:spcAft>
                <a:spcPts val="800"/>
              </a:spcAft>
              <a:defRPr sz="1800" baseline="0"/>
            </a:lvl2pPr>
            <a:lvl3pPr>
              <a:lnSpc>
                <a:spcPct val="100000"/>
              </a:lnSpc>
              <a:spcAft>
                <a:spcPts val="800"/>
              </a:spcAft>
              <a:defRPr sz="1600" baseline="0"/>
            </a:lvl3pPr>
            <a:lvl4pPr>
              <a:lnSpc>
                <a:spcPct val="100000"/>
              </a:lnSpc>
              <a:spcAft>
                <a:spcPts val="800"/>
              </a:spcAft>
              <a:defRPr sz="1400" baseline="0"/>
            </a:lvl4pPr>
            <a:lvl5pPr>
              <a:lnSpc>
                <a:spcPct val="100000"/>
              </a:lnSpc>
              <a:spcAft>
                <a:spcPts val="800"/>
              </a:spcAft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41121" y="6577134"/>
            <a:ext cx="311782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aseline="0" dirty="0" smtClean="0">
                <a:solidFill>
                  <a:schemeClr val="bg1"/>
                </a:solidFill>
                <a:latin typeface="+mn-lt"/>
              </a:rPr>
              <a:t>Rational Fund Flows (Discussion</a:t>
            </a:r>
            <a:r>
              <a:rPr lang="en-US" sz="1600" baseline="0" dirty="0" smtClean="0">
                <a:solidFill>
                  <a:schemeClr val="bg1"/>
                </a:solidFill>
                <a:latin typeface="+mn-lt"/>
              </a:rPr>
              <a:t>)</a:t>
            </a:r>
            <a:endParaRPr lang="en-US" sz="16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121240" y="6581001"/>
            <a:ext cx="2990850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baseline="0" dirty="0" smtClean="0">
                <a:solidFill>
                  <a:schemeClr val="bg1"/>
                </a:solidFill>
                <a:latin typeface="+mn-lt"/>
              </a:rPr>
              <a:t>                            David Solomon</a:t>
            </a:r>
            <a:endParaRPr lang="en-US" sz="1600" baseline="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d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Small Use Shield_GoldOnTrans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3"/>
              <a:stretch>
                <a:fillRect/>
              </a:stretch>
            </p:blipFill>
          </mc:Choice>
          <mc:Fallback>
            <p:blipFill>
              <a:blip r:embed="rId14"/>
              <a:stretch>
                <a:fillRect/>
              </a:stretch>
            </p:blipFill>
          </mc:Fallback>
        </mc:AlternateContent>
        <p:spPr>
          <a:xfrm>
            <a:off x="8309348" y="6880"/>
            <a:ext cx="748239" cy="748239"/>
          </a:xfrm>
          <a:prstGeom prst="rect">
            <a:avLst/>
          </a:prstGeom>
        </p:spPr>
      </p:pic>
      <p:pic>
        <p:nvPicPr>
          <p:cNvPr id="11" name="Picture 10" descr="1-lineWordmark_GoldOnCard_NoBG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5"/>
              <a:stretch>
                <a:fillRect/>
              </a:stretch>
            </p:blipFill>
          </mc:Choice>
          <mc:Fallback>
            <p:blipFill>
              <a:blip r:embed="rId16"/>
              <a:stretch>
                <a:fillRect/>
              </a:stretch>
            </p:blipFill>
          </mc:Fallback>
        </mc:AlternateContent>
        <p:spPr>
          <a:xfrm>
            <a:off x="3660937" y="6632950"/>
            <a:ext cx="1822126" cy="1548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219200"/>
            <a:ext cx="8839200" cy="1470025"/>
          </a:xfrm>
        </p:spPr>
        <p:txBody>
          <a:bodyPr/>
          <a:lstStyle/>
          <a:p>
            <a:pPr algn="ctr"/>
            <a:r>
              <a:rPr lang="en-US" dirty="0" smtClean="0"/>
              <a:t>Fund Flows in Rational Markets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/>
          <a:p>
            <a:r>
              <a:rPr lang="en-US" sz="2000" dirty="0" smtClean="0"/>
              <a:t>Paper by </a:t>
            </a:r>
            <a:r>
              <a:rPr lang="en-US" sz="2000" dirty="0" smtClean="0"/>
              <a:t>Francesco </a:t>
            </a:r>
            <a:r>
              <a:rPr lang="en-US" sz="2000" dirty="0" err="1" smtClean="0"/>
              <a:t>Franzoni</a:t>
            </a:r>
            <a:r>
              <a:rPr lang="en-US" sz="2000" dirty="0" smtClean="0"/>
              <a:t> (Swiss Finance Institute) and Martin </a:t>
            </a:r>
            <a:r>
              <a:rPr lang="en-US" sz="2000" dirty="0" err="1" smtClean="0"/>
              <a:t>Schmalz</a:t>
            </a:r>
            <a:r>
              <a:rPr lang="en-US" sz="2000" dirty="0" smtClean="0"/>
              <a:t> (Michigan)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Discussion by David Solomon (USC)</a:t>
            </a:r>
            <a:endParaRPr lang="en-US" sz="1800" dirty="0"/>
          </a:p>
          <a:p>
            <a:endParaRPr lang="en-US" sz="1050" dirty="0" smtClean="0"/>
          </a:p>
          <a:p>
            <a:endParaRPr lang="en-US" sz="1050" dirty="0" smtClean="0"/>
          </a:p>
          <a:p>
            <a:endParaRPr lang="en-US" sz="1050" dirty="0"/>
          </a:p>
          <a:p>
            <a:endParaRPr lang="en-US" sz="1050" dirty="0" smtClean="0"/>
          </a:p>
          <a:p>
            <a:r>
              <a:rPr lang="en-US" sz="1800" dirty="0" smtClean="0"/>
              <a:t>UNC Junior Faculty Roundtable, November 22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</a:t>
            </a:r>
            <a:r>
              <a:rPr lang="en-US" sz="1800" dirty="0" smtClean="0"/>
              <a:t>2013</a:t>
            </a:r>
          </a:p>
          <a:p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FMAGX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315200" cy="5029200"/>
          </a:xfrm>
        </p:spPr>
        <p:txBody>
          <a:bodyPr/>
          <a:lstStyle/>
          <a:p>
            <a:r>
              <a:rPr lang="en-US" sz="2800" dirty="0" smtClean="0"/>
              <a:t>April 2008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914400"/>
            <a:ext cx="5820732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438896"/>
            <a:ext cx="4565584" cy="2816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460" y="3438896"/>
            <a:ext cx="4129045" cy="1818904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869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 me wrong!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If holdings information does matter for estimating </a:t>
            </a:r>
            <a:r>
              <a:rPr lang="el-GR" sz="2400" dirty="0" smtClean="0"/>
              <a:t>β</a:t>
            </a:r>
            <a:r>
              <a:rPr lang="en-US" sz="2400" dirty="0" smtClean="0"/>
              <a:t>, then this suggests another test of the model based</a:t>
            </a:r>
          </a:p>
          <a:p>
            <a:endParaRPr lang="en-US" sz="2400" dirty="0" smtClean="0"/>
          </a:p>
          <a:p>
            <a:r>
              <a:rPr lang="en-US" sz="2400" dirty="0" smtClean="0"/>
              <a:t>Funds required to report holdings quarterly instead of semi-annually after May 2004</a:t>
            </a:r>
          </a:p>
          <a:p>
            <a:pPr lvl="1"/>
            <a:r>
              <a:rPr lang="en-US" sz="2200" dirty="0" smtClean="0"/>
              <a:t>Decreases </a:t>
            </a:r>
            <a:r>
              <a:rPr lang="el-GR" sz="2200" dirty="0" smtClean="0"/>
              <a:t>σ</a:t>
            </a:r>
            <a:r>
              <a:rPr lang="el-GR" sz="2200" baseline="-25000" dirty="0" smtClean="0"/>
              <a:t>β</a:t>
            </a:r>
            <a:r>
              <a:rPr lang="en-US" sz="2200" dirty="0" smtClean="0"/>
              <a:t> in model </a:t>
            </a:r>
          </a:p>
          <a:p>
            <a:pPr lvl="1"/>
            <a:endParaRPr lang="en-US" sz="2200" dirty="0"/>
          </a:p>
          <a:p>
            <a:r>
              <a:rPr lang="en-US" sz="2400" dirty="0" smtClean="0"/>
              <a:t>Does FPS increase after May 2004?</a:t>
            </a:r>
          </a:p>
          <a:p>
            <a:endParaRPr lang="en-US" sz="2400" dirty="0"/>
          </a:p>
          <a:p>
            <a:r>
              <a:rPr lang="en-US" sz="2400" dirty="0" smtClean="0"/>
              <a:t>Does it increase more for funds who weren’t already disclosing quarterly?</a:t>
            </a:r>
          </a:p>
          <a:p>
            <a:pPr marL="40005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9133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Results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077200" cy="5029200"/>
              </a:xfrm>
            </p:spPr>
            <p:txBody>
              <a:bodyPr/>
              <a:lstStyle/>
              <a:p>
                <a:r>
                  <a:rPr lang="en-US" sz="2400" dirty="0" smtClean="0"/>
                  <a:t>Key Result: Performance flow sensitivity is higher when market returns are small in absolute size</a:t>
                </a:r>
              </a:p>
              <a:p>
                <a:endParaRPr lang="en-US" sz="1050" dirty="0" smtClean="0"/>
              </a:p>
              <a:p>
                <a:r>
                  <a:rPr lang="en-US" sz="2400" dirty="0" smtClean="0"/>
                  <a:t>Interesting result!</a:t>
                </a:r>
              </a:p>
              <a:p>
                <a:endParaRPr lang="en-US" sz="1050" dirty="0" smtClean="0"/>
              </a:p>
              <a:p>
                <a:r>
                  <a:rPr lang="en-US" sz="2400" dirty="0" smtClean="0"/>
                  <a:t>Specification: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𝐹𝑙𝑜𝑤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r>
                        <a:rPr lang="en-US" sz="2400" b="0" i="1" smtClean="0">
                          <a:latin typeface="Cambria Math"/>
                        </a:rPr>
                        <m:t>𝑎</m:t>
                      </m:r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1" smtClean="0">
                              <a:latin typeface="Cambria Math"/>
                            </a:rPr>
                            <m:t>λ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.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𝑓𝑟𝑎𝑛𝑘</m:t>
                          </m:r>
                          <m:r>
                            <a:rPr lang="en-US" sz="2400" i="1">
                              <a:latin typeface="Cambria Math"/>
                            </a:rPr>
                            <m:t>_</m:t>
                          </m:r>
                          <m:r>
                            <a:rPr lang="en-US" sz="2400" i="1">
                              <a:latin typeface="Cambria Math"/>
                            </a:rPr>
                            <m:t>𝑠𝑡𝑦𝑙𝑒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𝛾</m:t>
                      </m:r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.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𝜖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  <a:p>
                <a:pPr marL="0" indent="0">
                  <a:buNone/>
                </a:pPr>
                <a:endParaRPr lang="en-US" sz="1000" dirty="0" smtClean="0"/>
              </a:p>
              <a:p>
                <a:r>
                  <a:rPr lang="en-US" sz="2400" i="1" dirty="0" err="1" smtClean="0"/>
                  <a:t>frank_style</a:t>
                </a:r>
                <a:r>
                  <a:rPr lang="en-US" sz="2400" i="1" dirty="0" smtClean="0"/>
                  <a:t> </a:t>
                </a:r>
                <a:r>
                  <a:rPr lang="en-US" sz="2400" dirty="0" smtClean="0"/>
                  <a:t>is the fund’s fractional rank within its style group</a:t>
                </a:r>
              </a:p>
              <a:p>
                <a:endParaRPr lang="en-US" sz="1000" i="1" dirty="0" smtClean="0"/>
              </a:p>
              <a:p>
                <a:r>
                  <a:rPr lang="en-US" sz="2400" dirty="0" smtClean="0"/>
                  <a:t>Test for differences in </a:t>
                </a:r>
                <a:r>
                  <a:rPr lang="el-GR" sz="2400" dirty="0" smtClean="0"/>
                  <a:t>λ</a:t>
                </a:r>
                <a:r>
                  <a:rPr lang="en-US" sz="2400" dirty="0" smtClean="0"/>
                  <a:t> across extreme and moderate market returns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077200" cy="5029200"/>
              </a:xfrm>
              <a:blipFill rotWithShape="1">
                <a:blip r:embed="rId3"/>
                <a:stretch>
                  <a:fillRect l="-981" t="-848" r="-1208" b="-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84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Matters!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A lot of inference depends on getting the performance / flow relationship correct.</a:t>
            </a:r>
          </a:p>
          <a:p>
            <a:endParaRPr lang="en-US" sz="1000" dirty="0"/>
          </a:p>
          <a:p>
            <a:r>
              <a:rPr lang="en-US" sz="2400" dirty="0" smtClean="0"/>
              <a:t>Would be nice to see more robustness on specification</a:t>
            </a:r>
          </a:p>
          <a:p>
            <a:endParaRPr lang="en-US" sz="1000" dirty="0" smtClean="0"/>
          </a:p>
          <a:p>
            <a:r>
              <a:rPr lang="en-US" sz="2400" dirty="0" smtClean="0"/>
              <a:t>Several choices used here, none of them obvious: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Use rank of returns instead of levels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Rank enters linearly into regression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Use style-adjusted returns instead of raw or market-adjusted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Use only one lag of returns</a:t>
            </a:r>
          </a:p>
        </p:txBody>
      </p:sp>
    </p:spTree>
    <p:extLst>
      <p:ext uri="{BB962C8B-B14F-4D97-AF65-F5344CB8AC3E}">
        <p14:creationId xmlns:p14="http://schemas.microsoft.com/office/powerpoint/2010/main" val="149355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Variables Matter As Well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598"/>
            <a:ext cx="8534400" cy="5413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713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598"/>
            <a:ext cx="8534400" cy="5413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Variables Matter As Well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45675" y="1981200"/>
            <a:ext cx="914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2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598"/>
            <a:ext cx="8534400" cy="5413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Variables Matter As Well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0" y="2667000"/>
            <a:ext cx="914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33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598"/>
            <a:ext cx="8534400" cy="5413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Variables Matter As Well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486400" y="3358243"/>
            <a:ext cx="914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7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598"/>
            <a:ext cx="8534400" cy="5413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Variables Matter As Well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248400" y="4044043"/>
            <a:ext cx="914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8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598"/>
            <a:ext cx="8534400" cy="5413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Variables Matter As Well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10400" y="4729843"/>
            <a:ext cx="9144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7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Broad Problem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66800"/>
                <a:ext cx="8077200" cy="50292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sz="2400" b="0" dirty="0" smtClean="0"/>
                  <a:t>How to allocate more flows to better fund managers?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0" dirty="0" smtClean="0"/>
                  <a:t>The ideal: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24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-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-</m:t>
                      </m:r>
                      <m:r>
                        <m:rPr>
                          <m:nor/>
                        </m:rPr>
                        <a:rPr lang="en-US" sz="2400" b="0" i="0" dirty="0" smtClean="0"/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</a:rPr>
                        <m:t>)+ 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smtClean="0"/>
                  <a:t>The reality: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m:rPr>
                          <m:nor/>
                        </m:rPr>
                        <a:rPr lang="en-US" sz="240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−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400" i="1" smtClean="0">
                          <a:latin typeface="Cambria Math"/>
                          <a:ea typeface="Cambria Math"/>
                        </a:rPr>
                        <m:t>±</m:t>
                      </m:r>
                      <m:sSub>
                        <m:sSub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𝛾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/>
                        </a:rPr>
                        <m:t>(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400" i="1">
                          <a:latin typeface="Cambria Math"/>
                          <a:ea typeface="Cambria Math"/>
                        </a:rPr>
                        <m:t>±</m:t>
                      </m:r>
                      <m:sSub>
                        <m:sSubPr>
                          <m:ctrlPr>
                            <a:rPr lang="en-US" sz="240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latin typeface="Cambria Math"/>
                              <a:ea typeface="Cambria Math"/>
                            </a:rPr>
                            <m:t>𝛿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𝑖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b="0" i="1" smtClean="0">
                          <a:latin typeface="Cambria Math"/>
                          <a:ea typeface="Cambria Math"/>
                        </a:rPr>
                        <m:t>)</m:t>
                      </m:r>
                      <m:r>
                        <a:rPr lang="en-US" sz="2400" i="1">
                          <a:latin typeface="Cambria Math"/>
                        </a:rPr>
                        <m:t>∗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(</m:t>
                          </m:r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𝑚</m:t>
                          </m:r>
                          <m:r>
                            <a:rPr lang="en-US" sz="2400" i="1"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latin typeface="Cambria Math"/>
                            </a:rPr>
                            <m:t>𝑡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/>
                        <m:t>−</m:t>
                      </m:r>
                      <m:r>
                        <m:rPr>
                          <m:nor/>
                        </m:rPr>
                        <a:rPr lang="en-US" sz="2400" dirty="0"/>
                        <m:t>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𝑅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)+ </m:t>
                      </m:r>
                      <m:sSub>
                        <m:sSubPr>
                          <m:ctrlPr>
                            <a:rPr lang="en-US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  <a:ea typeface="Cambria Math"/>
                            </a:rPr>
                            <m:t>𝜀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𝑖</m:t>
                          </m:r>
                          <m:r>
                            <a:rPr lang="en-US" sz="2400" i="1">
                              <a:latin typeface="Cambria Math"/>
                            </a:rPr>
                            <m:t>,</m:t>
                          </m:r>
                          <m:r>
                            <a:rPr lang="en-US" sz="2400" i="1">
                              <a:latin typeface="Cambria Math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r>
                  <a:rPr lang="en-US" sz="2400" dirty="0" smtClean="0"/>
                  <a:t>How to tell apart noise in </a:t>
                </a:r>
                <a:r>
                  <a:rPr lang="el-GR" sz="2400" dirty="0" smtClean="0"/>
                  <a:t>α</a:t>
                </a:r>
                <a:r>
                  <a:rPr lang="en-US" sz="2400" dirty="0" smtClean="0"/>
                  <a:t> versus noise in </a:t>
                </a:r>
                <a:r>
                  <a:rPr lang="el-GR" sz="2400" i="1" dirty="0" smtClean="0"/>
                  <a:t>β</a:t>
                </a:r>
                <a:r>
                  <a:rPr lang="en-US" sz="2400" dirty="0" smtClean="0"/>
                  <a:t>? Shrink </a:t>
                </a:r>
                <a:r>
                  <a:rPr lang="en-US" sz="2400" i="1" dirty="0" err="1" smtClean="0"/>
                  <a:t>R</a:t>
                </a:r>
                <a:r>
                  <a:rPr lang="en-US" sz="2400" i="1" baseline="-25000" dirty="0" err="1" smtClean="0"/>
                  <a:t>m,t</a:t>
                </a:r>
                <a:r>
                  <a:rPr lang="en-US" sz="2400" dirty="0" smtClean="0"/>
                  <a:t>: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 smtClean="0"/>
                  <a:t>-&gt;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</m:sub>
                    </m:sSub>
                    <m:r>
                      <m:rPr>
                        <m:nor/>
                      </m:rPr>
                      <a:rPr lang="en-US" sz="240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2400" dirty="0"/>
                      <m:t>−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𝑅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𝛼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2400" i="1">
                        <a:latin typeface="Cambria Math"/>
                        <a:ea typeface="Cambria Math"/>
                      </a:rPr>
                      <m:t>±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𝛾</m:t>
                        </m:r>
                      </m:e>
                      <m:sub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𝑖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/>
                            <a:ea typeface="Cambria Math"/>
                          </a:rPr>
                          <m:t>𝑡</m:t>
                        </m:r>
                      </m:sub>
                    </m:sSub>
                    <m:r>
                      <a:rPr lang="en-US" sz="2400" i="1">
                        <a:latin typeface="Cambria Math"/>
                        <a:ea typeface="Cambria Math"/>
                      </a:rPr>
                      <m:t>)</m:t>
                    </m:r>
                    <m:r>
                      <a:rPr lang="en-US" sz="2400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  <m:r>
                          <a:rPr lang="en-US" sz="2400" i="1">
                            <a:latin typeface="Cambria Math"/>
                          </a:rPr>
                          <m:t>,</m:t>
                        </m:r>
                        <m:r>
                          <a:rPr lang="en-US" sz="2400" i="1">
                            <a:latin typeface="Cambria Math"/>
                          </a:rPr>
                          <m:t>𝑡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66800"/>
                <a:ext cx="8077200" cy="5029200"/>
              </a:xfrm>
              <a:blipFill rotWithShape="1">
                <a:blip r:embed="rId3"/>
                <a:stretch>
                  <a:fillRect l="-1132" t="-848" b="-6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598"/>
            <a:ext cx="8534400" cy="5413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Variables Matter As Well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657600" y="1981200"/>
            <a:ext cx="50292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1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Matters!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The current specification launders all effects through ranking of style-adjusted returns</a:t>
            </a:r>
          </a:p>
          <a:p>
            <a:endParaRPr lang="en-US" sz="2400" dirty="0"/>
          </a:p>
          <a:p>
            <a:r>
              <a:rPr lang="en-US" sz="2400" dirty="0" smtClean="0"/>
              <a:t>Time-series changes in these other variables may affect the coefficient for reasons other than the model</a:t>
            </a:r>
          </a:p>
          <a:p>
            <a:pPr lvl="1"/>
            <a:endParaRPr lang="en-US" sz="2200" dirty="0" smtClean="0"/>
          </a:p>
          <a:p>
            <a:pPr lvl="1"/>
            <a:r>
              <a:rPr lang="en-US" sz="2200" dirty="0" smtClean="0"/>
              <a:t>E.g. Raw returns obviously lower in downturns. How might this affect things</a:t>
            </a:r>
          </a:p>
        </p:txBody>
      </p:sp>
    </p:spTree>
    <p:extLst>
      <p:ext uri="{BB962C8B-B14F-4D97-AF65-F5344CB8AC3E}">
        <p14:creationId xmlns:p14="http://schemas.microsoft.com/office/powerpoint/2010/main" val="143598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Choice 1: Levels versus Fractional Ranks</a:t>
            </a:r>
          </a:p>
          <a:p>
            <a:pPr lvl="1"/>
            <a:r>
              <a:rPr lang="en-US" sz="2200" dirty="0" smtClean="0"/>
              <a:t>Model seems to predict that flows will depend on the level of returns, not percentiles. Lemma 2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Choice 2: Raw versus Style Adjusted</a:t>
            </a:r>
          </a:p>
          <a:p>
            <a:pPr lvl="1"/>
            <a:r>
              <a:rPr lang="en-US" sz="2200" dirty="0" smtClean="0"/>
              <a:t>Are there styles in the model? If not, what’s the argument other than empirical plausibility (and if so, what about other measures)</a:t>
            </a:r>
          </a:p>
          <a:p>
            <a:endParaRPr lang="en-US" sz="2400" dirty="0"/>
          </a:p>
          <a:p>
            <a:pPr marL="0" indent="0">
              <a:buNone/>
            </a:pPr>
            <a:endParaRPr lang="en-US" sz="22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788253"/>
            <a:ext cx="7890164" cy="70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145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Choice 3: Time Horizon</a:t>
            </a:r>
            <a:endParaRPr lang="en-US" sz="2200" dirty="0" smtClean="0"/>
          </a:p>
          <a:p>
            <a:pPr lvl="1"/>
            <a:r>
              <a:rPr lang="en-US" sz="2200" dirty="0" smtClean="0"/>
              <a:t>Why stop at one quarter? </a:t>
            </a:r>
          </a:p>
          <a:p>
            <a:pPr lvl="1"/>
            <a:r>
              <a:rPr lang="en-US" sz="2200" dirty="0" smtClean="0"/>
              <a:t>Returns have persistent effects for several years</a:t>
            </a:r>
          </a:p>
          <a:p>
            <a:pPr lvl="1"/>
            <a:r>
              <a:rPr lang="en-US" sz="2200" dirty="0" smtClean="0"/>
              <a:t>Morningstar Ratings matter too, which are based on several years</a:t>
            </a:r>
          </a:p>
          <a:p>
            <a:pPr lvl="1"/>
            <a:endParaRPr lang="en-US" sz="2200" dirty="0" smtClean="0"/>
          </a:p>
          <a:p>
            <a:r>
              <a:rPr lang="en-US" sz="2400" dirty="0" smtClean="0"/>
              <a:t>Use of different return horizons can also help disentangle other reasons why investors might have a different performance/flow relationship</a:t>
            </a:r>
            <a:endParaRPr lang="en-US" sz="2400" dirty="0"/>
          </a:p>
          <a:p>
            <a:endParaRPr lang="en-US" sz="2400" dirty="0" smtClean="0"/>
          </a:p>
          <a:p>
            <a:pPr lvl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85455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one to use?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400" dirty="0"/>
              <a:t>Story 1: Volatile </a:t>
            </a:r>
            <a:r>
              <a:rPr lang="en-US" sz="2400" dirty="0" smtClean="0"/>
              <a:t>market returns reduce FPS because investors find it harder to estimate parameters</a:t>
            </a:r>
            <a:endParaRPr lang="en-US" sz="2400" dirty="0"/>
          </a:p>
          <a:p>
            <a:pPr lvl="1"/>
            <a:r>
              <a:rPr lang="en-US" sz="2200" dirty="0"/>
              <a:t>This </a:t>
            </a:r>
            <a:r>
              <a:rPr lang="en-US" sz="2200" dirty="0" smtClean="0"/>
              <a:t>model</a:t>
            </a:r>
          </a:p>
          <a:p>
            <a:pPr lvl="1"/>
            <a:endParaRPr lang="en-US" sz="2200" dirty="0"/>
          </a:p>
          <a:p>
            <a:r>
              <a:rPr lang="en-US" sz="2400" dirty="0"/>
              <a:t>Story 2: Volatile </a:t>
            </a:r>
            <a:r>
              <a:rPr lang="en-US" sz="2400" dirty="0" smtClean="0"/>
              <a:t>market returns </a:t>
            </a:r>
            <a:r>
              <a:rPr lang="en-US" sz="2400" dirty="0"/>
              <a:t>make investors withdraw money regardless of fund </a:t>
            </a:r>
            <a:r>
              <a:rPr lang="en-US" sz="2400" dirty="0" smtClean="0"/>
              <a:t>returns for some other reason</a:t>
            </a:r>
            <a:endParaRPr lang="en-US" sz="2400" dirty="0"/>
          </a:p>
          <a:p>
            <a:pPr lvl="1"/>
            <a:r>
              <a:rPr lang="en-US" sz="2200" dirty="0"/>
              <a:t>risk aversion goes up </a:t>
            </a:r>
            <a:endParaRPr lang="en-US" sz="2200" dirty="0" smtClean="0"/>
          </a:p>
          <a:p>
            <a:pPr lvl="1"/>
            <a:r>
              <a:rPr lang="en-US" sz="2200" dirty="0" smtClean="0"/>
              <a:t>liquidity </a:t>
            </a:r>
            <a:r>
              <a:rPr lang="en-US" sz="2200" dirty="0"/>
              <a:t>needs go up </a:t>
            </a:r>
            <a:endParaRPr lang="en-US" sz="2200" dirty="0" smtClean="0"/>
          </a:p>
          <a:p>
            <a:pPr lvl="1"/>
            <a:r>
              <a:rPr lang="en-US" sz="2200" dirty="0" smtClean="0"/>
              <a:t>perceived </a:t>
            </a:r>
            <a:r>
              <a:rPr lang="en-US" sz="2200" dirty="0"/>
              <a:t>mispricing changes </a:t>
            </a:r>
            <a:endParaRPr lang="en-US" sz="2200" dirty="0" smtClean="0"/>
          </a:p>
          <a:p>
            <a:pPr lvl="1"/>
            <a:r>
              <a:rPr lang="en-US" sz="2200" dirty="0" smtClean="0"/>
              <a:t>….</a:t>
            </a:r>
            <a:endParaRPr lang="en-US" sz="2200" dirty="0"/>
          </a:p>
          <a:p>
            <a:pPr lvl="1"/>
            <a:endParaRPr lang="en-US" sz="2200" dirty="0"/>
          </a:p>
          <a:p>
            <a:endParaRPr lang="en-US" sz="2400" dirty="0" smtClean="0"/>
          </a:p>
          <a:p>
            <a:pPr lvl="1"/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8462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Horizons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Lagged returns provide a way to tell apart conditions </a:t>
            </a:r>
            <a:r>
              <a:rPr lang="en-US" sz="2400" i="1" dirty="0" smtClean="0"/>
              <a:t>today </a:t>
            </a:r>
            <a:r>
              <a:rPr lang="en-US" sz="2400" dirty="0" smtClean="0"/>
              <a:t>from conditions </a:t>
            </a:r>
            <a:r>
              <a:rPr lang="en-US" sz="2400" i="1" dirty="0" smtClean="0"/>
              <a:t>at the time of the returns</a:t>
            </a:r>
          </a:p>
          <a:p>
            <a:endParaRPr lang="en-US" sz="1000" dirty="0"/>
          </a:p>
          <a:p>
            <a:r>
              <a:rPr lang="en-US" sz="2400" dirty="0" smtClean="0"/>
              <a:t>Consider an investor at the end of quarter </a:t>
            </a:r>
            <a:r>
              <a:rPr lang="en-US" sz="2400" i="1" dirty="0" smtClean="0"/>
              <a:t>t </a:t>
            </a:r>
            <a:r>
              <a:rPr lang="en-US" sz="2400" dirty="0" smtClean="0"/>
              <a:t>using information on fund returns in </a:t>
            </a:r>
            <a:r>
              <a:rPr lang="en-US" sz="2400" i="1" dirty="0" smtClean="0"/>
              <a:t>t </a:t>
            </a:r>
            <a:r>
              <a:rPr lang="en-US" sz="2400" dirty="0" smtClean="0"/>
              <a:t>and </a:t>
            </a:r>
            <a:r>
              <a:rPr lang="en-US" sz="2400" i="1" dirty="0" smtClean="0"/>
              <a:t>t-1 </a:t>
            </a:r>
            <a:r>
              <a:rPr lang="en-US" sz="2400" dirty="0" smtClean="0"/>
              <a:t>to allocate flows</a:t>
            </a:r>
          </a:p>
          <a:p>
            <a:endParaRPr lang="en-US" sz="1000" dirty="0" smtClean="0"/>
          </a:p>
          <a:p>
            <a:pPr lvl="1"/>
            <a:r>
              <a:rPr lang="en-US" sz="2200" dirty="0" smtClean="0"/>
              <a:t>If the effects are about risk aversion, liquidity etc. then market returns in </a:t>
            </a:r>
            <a:r>
              <a:rPr lang="en-US" sz="2200" i="1" dirty="0" smtClean="0"/>
              <a:t>t </a:t>
            </a:r>
            <a:r>
              <a:rPr lang="en-US" sz="2200" dirty="0" smtClean="0"/>
              <a:t>should affect his response to fund returns in both </a:t>
            </a:r>
            <a:r>
              <a:rPr lang="en-US" sz="2200" i="1" dirty="0" smtClean="0"/>
              <a:t>t </a:t>
            </a:r>
            <a:r>
              <a:rPr lang="en-US" sz="2200" dirty="0" smtClean="0"/>
              <a:t>and </a:t>
            </a:r>
            <a:r>
              <a:rPr lang="en-US" sz="2200" i="1" dirty="0" smtClean="0"/>
              <a:t>t-1</a:t>
            </a:r>
          </a:p>
          <a:p>
            <a:pPr lvl="1"/>
            <a:endParaRPr lang="en-US" sz="1000" i="1" dirty="0" smtClean="0"/>
          </a:p>
          <a:p>
            <a:pPr lvl="1"/>
            <a:r>
              <a:rPr lang="en-US" sz="2200" dirty="0" smtClean="0"/>
              <a:t>If the effects are about precision of estimates, then market returns in </a:t>
            </a:r>
            <a:r>
              <a:rPr lang="en-US" sz="2200" i="1" dirty="0" smtClean="0"/>
              <a:t>t-1 </a:t>
            </a:r>
            <a:r>
              <a:rPr lang="en-US" sz="2200" dirty="0" smtClean="0"/>
              <a:t>(but not </a:t>
            </a:r>
            <a:r>
              <a:rPr lang="en-US" sz="2200" i="1" dirty="0" smtClean="0"/>
              <a:t>t</a:t>
            </a:r>
            <a:r>
              <a:rPr lang="en-US" sz="2200" dirty="0" smtClean="0"/>
              <a:t>) should affect the treatment of fund returns in </a:t>
            </a:r>
            <a:r>
              <a:rPr lang="en-US" sz="2200" i="1" dirty="0" smtClean="0"/>
              <a:t>t-1</a:t>
            </a:r>
            <a:r>
              <a:rPr lang="en-US" sz="2200" dirty="0" smtClean="0"/>
              <a:t>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5476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Econometric Nitpicking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Flow regressions all use Fama Macbeth regressions</a:t>
            </a:r>
            <a:endParaRPr lang="en-US" dirty="0"/>
          </a:p>
          <a:p>
            <a:endParaRPr lang="en-US" sz="1050" dirty="0" smtClean="0"/>
          </a:p>
          <a:p>
            <a:r>
              <a:rPr lang="en-US" sz="2400" dirty="0" smtClean="0"/>
              <a:t>Since flows are </a:t>
            </a:r>
            <a:r>
              <a:rPr lang="en-US" sz="2400" dirty="0" err="1" smtClean="0"/>
              <a:t>autocorrelated</a:t>
            </a:r>
            <a:r>
              <a:rPr lang="en-US" sz="2400" dirty="0" smtClean="0"/>
              <a:t>, this will underestimate standard errors (unlike when LHS variable is returns)</a:t>
            </a:r>
          </a:p>
          <a:p>
            <a:pPr lvl="1"/>
            <a:r>
              <a:rPr lang="en-US" sz="2200" dirty="0" smtClean="0"/>
              <a:t>Petersen (2009)</a:t>
            </a:r>
          </a:p>
          <a:p>
            <a:pPr lvl="1"/>
            <a:endParaRPr lang="en-US" sz="1050" dirty="0"/>
          </a:p>
          <a:p>
            <a:r>
              <a:rPr lang="en-US" sz="2400" dirty="0" smtClean="0"/>
              <a:t>Fama Macbeth also weights each quarter equally</a:t>
            </a:r>
          </a:p>
          <a:p>
            <a:pPr lvl="1"/>
            <a:r>
              <a:rPr lang="en-US" sz="2200" dirty="0" smtClean="0"/>
              <a:t>Sample is very sparse in 1980s, meaning that each fund/quarter receives a much higher weight</a:t>
            </a:r>
          </a:p>
          <a:p>
            <a:pPr lvl="1"/>
            <a:endParaRPr lang="en-US" sz="1000" dirty="0"/>
          </a:p>
          <a:p>
            <a:r>
              <a:rPr lang="en-US" sz="2400" dirty="0" smtClean="0"/>
              <a:t>Solution: Use a panel specification with date interactions and double cluster standard errors</a:t>
            </a:r>
          </a:p>
        </p:txBody>
      </p:sp>
    </p:spTree>
    <p:extLst>
      <p:ext uri="{BB962C8B-B14F-4D97-AF65-F5344CB8AC3E}">
        <p14:creationId xmlns:p14="http://schemas.microsoft.com/office/powerpoint/2010/main" val="4700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Econometric Nitpicking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Flow regressions all use Fama Macbeth regressions</a:t>
            </a:r>
            <a:endParaRPr lang="en-US" dirty="0"/>
          </a:p>
          <a:p>
            <a:endParaRPr lang="en-US" sz="1050" dirty="0" smtClean="0"/>
          </a:p>
          <a:p>
            <a:r>
              <a:rPr lang="en-US" sz="2400" dirty="0" smtClean="0"/>
              <a:t>Since flows are </a:t>
            </a:r>
            <a:r>
              <a:rPr lang="en-US" sz="2400" dirty="0" err="1" smtClean="0"/>
              <a:t>autocorrelated</a:t>
            </a:r>
            <a:r>
              <a:rPr lang="en-US" sz="2400" dirty="0" smtClean="0"/>
              <a:t>, this will underestimate standard errors (unlike when LHS variable is returns)</a:t>
            </a:r>
          </a:p>
          <a:p>
            <a:pPr lvl="1"/>
            <a:r>
              <a:rPr lang="en-US" sz="2200" dirty="0" smtClean="0"/>
              <a:t>Petersen (2009)</a:t>
            </a:r>
          </a:p>
          <a:p>
            <a:pPr lvl="1"/>
            <a:endParaRPr lang="en-US" sz="1050" dirty="0"/>
          </a:p>
          <a:p>
            <a:r>
              <a:rPr lang="en-US" sz="2400" dirty="0" smtClean="0"/>
              <a:t>Fama Macbeth also weights each quarter equally</a:t>
            </a:r>
          </a:p>
          <a:p>
            <a:pPr lvl="1"/>
            <a:r>
              <a:rPr lang="en-US" sz="2200" dirty="0" smtClean="0"/>
              <a:t>Sample is very sparse in 1980s, meaning that each fund/quarter receives a much higher weight</a:t>
            </a:r>
          </a:p>
          <a:p>
            <a:pPr lvl="1"/>
            <a:endParaRPr lang="en-US" sz="1000" dirty="0"/>
          </a:p>
          <a:p>
            <a:r>
              <a:rPr lang="en-US" sz="2400" dirty="0" smtClean="0"/>
              <a:t>Solution: Use a panel specification with date interactions and double cluster standard errors</a:t>
            </a:r>
          </a:p>
        </p:txBody>
      </p:sp>
    </p:spTree>
    <p:extLst>
      <p:ext uri="{BB962C8B-B14F-4D97-AF65-F5344CB8AC3E}">
        <p14:creationId xmlns:p14="http://schemas.microsoft.com/office/powerpoint/2010/main" val="2823132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Interesting finding: investors reward relative fund performance more when market returns are smaller in absolute size</a:t>
            </a:r>
          </a:p>
          <a:p>
            <a:endParaRPr lang="en-US" sz="2400" dirty="0"/>
          </a:p>
          <a:p>
            <a:r>
              <a:rPr lang="en-US" sz="2400" dirty="0" smtClean="0"/>
              <a:t>Consistent with skill being harder to estimate in volatile markets</a:t>
            </a:r>
          </a:p>
          <a:p>
            <a:pPr lvl="1"/>
            <a:r>
              <a:rPr lang="en-US" sz="2200" dirty="0" smtClean="0"/>
              <a:t>Try to do more empirically to tease out whether time-series effects are driven by this or something else</a:t>
            </a:r>
          </a:p>
        </p:txBody>
      </p:sp>
    </p:spTree>
    <p:extLst>
      <p:ext uri="{BB962C8B-B14F-4D97-AF65-F5344CB8AC3E}">
        <p14:creationId xmlns:p14="http://schemas.microsoft.com/office/powerpoint/2010/main" val="94620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beta got to do with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077200" cy="5029200"/>
          </a:xfrm>
        </p:spPr>
        <p:txBody>
          <a:bodyPr/>
          <a:lstStyle/>
          <a:p>
            <a:r>
              <a:rPr lang="en-US" sz="2400" dirty="0" smtClean="0"/>
              <a:t>The key difference that makes investors react differently based on economic conditions is … uncertainty about </a:t>
            </a:r>
            <a:r>
              <a:rPr lang="en-US" sz="2400" i="1" dirty="0" smtClean="0"/>
              <a:t>beta??</a:t>
            </a:r>
          </a:p>
          <a:p>
            <a:endParaRPr lang="en-US" sz="2400" i="1" dirty="0" smtClean="0"/>
          </a:p>
          <a:p>
            <a:r>
              <a:rPr lang="en-US" sz="2400" dirty="0" smtClean="0"/>
              <a:t>Otherwise we’re back in </a:t>
            </a:r>
            <a:r>
              <a:rPr lang="en-US" sz="2400" dirty="0" err="1" smtClean="0"/>
              <a:t>Berk</a:t>
            </a:r>
            <a:r>
              <a:rPr lang="en-US" sz="2400" dirty="0" smtClean="0"/>
              <a:t> and Green (2004)</a:t>
            </a:r>
          </a:p>
          <a:p>
            <a:endParaRPr lang="en-US" sz="2400" dirty="0"/>
          </a:p>
          <a:p>
            <a:r>
              <a:rPr lang="en-US" sz="2400" dirty="0" smtClean="0"/>
              <a:t>Stated rationales for this are underwhelming…</a:t>
            </a:r>
          </a:p>
        </p:txBody>
      </p:sp>
    </p:spTree>
    <p:extLst>
      <p:ext uri="{BB962C8B-B14F-4D97-AF65-F5344CB8AC3E}">
        <p14:creationId xmlns:p14="http://schemas.microsoft.com/office/powerpoint/2010/main" val="385651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much uncertainty about beta is there?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077200" cy="50292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200" i="1" dirty="0" smtClean="0"/>
              <a:t>“Supporting </a:t>
            </a:r>
            <a:r>
              <a:rPr lang="en-US" sz="2200" i="1" dirty="0"/>
              <a:t>this view, </a:t>
            </a:r>
            <a:r>
              <a:rPr lang="en-US" sz="2200" i="1" dirty="0" err="1"/>
              <a:t>Kacperczyk</a:t>
            </a:r>
            <a:r>
              <a:rPr lang="en-US" sz="2200" i="1" dirty="0"/>
              <a:t>, </a:t>
            </a:r>
            <a:r>
              <a:rPr lang="en-US" sz="2200" i="1" dirty="0" err="1"/>
              <a:t>Sialm</a:t>
            </a:r>
            <a:r>
              <a:rPr lang="en-US" sz="2200" i="1" dirty="0"/>
              <a:t>, and Zheng (2008) show that a large amount of portfolio rebalancing between reporting dates is concealed from investors. </a:t>
            </a:r>
            <a:r>
              <a:rPr lang="en-US" sz="2200" i="1" dirty="0" smtClean="0"/>
              <a:t>“</a:t>
            </a:r>
          </a:p>
          <a:p>
            <a:pPr lvl="1" indent="-342900"/>
            <a:r>
              <a:rPr lang="en-US" sz="2200" dirty="0" smtClean="0"/>
              <a:t>But this only matters if you’re trying to estimate betas from holdings. Is that really the best way to do it?</a:t>
            </a:r>
          </a:p>
          <a:p>
            <a:pPr marL="400050" lvl="1" indent="0">
              <a:buNone/>
            </a:pPr>
            <a:endParaRPr lang="en-US" sz="2200" dirty="0" smtClean="0"/>
          </a:p>
          <a:p>
            <a:pPr marL="400050" lvl="1" indent="0">
              <a:buNone/>
            </a:pPr>
            <a:r>
              <a:rPr lang="en-US" sz="2200" i="1" dirty="0"/>
              <a:t>“Also, in contrast to stocks for which quasi-continuous observation of returns allows investors to infer second moments arbitrarily fast (Merton, 1980), mutual fund returns are observed at most daily, which hinder perfect inference of risk loadings.”</a:t>
            </a:r>
          </a:p>
          <a:p>
            <a:pPr lvl="1" indent="-342900"/>
            <a:r>
              <a:rPr lang="en-US" sz="2200" dirty="0"/>
              <a:t>The real obstacle for retail investors trying to estimate fund betas is … lack of </a:t>
            </a:r>
            <a:r>
              <a:rPr lang="en-US" sz="2200" i="1" dirty="0"/>
              <a:t>intraday</a:t>
            </a:r>
            <a:r>
              <a:rPr lang="en-US" sz="2200" dirty="0"/>
              <a:t> data? Really?</a:t>
            </a:r>
          </a:p>
          <a:p>
            <a:pPr marL="400050" lvl="1" indent="0">
              <a:buNone/>
            </a:pPr>
            <a:endParaRPr lang="en-US" sz="2200" dirty="0" smtClean="0"/>
          </a:p>
          <a:p>
            <a:pPr marL="400050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10877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FMAGX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315200" cy="5029200"/>
          </a:xfrm>
        </p:spPr>
        <p:txBody>
          <a:bodyPr/>
          <a:lstStyle/>
          <a:p>
            <a:r>
              <a:rPr lang="en-US" sz="2800" dirty="0" smtClean="0"/>
              <a:t>November 2013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4997" y="990600"/>
            <a:ext cx="5105400" cy="239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471496"/>
            <a:ext cx="4267200" cy="3077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4149" y="3459621"/>
            <a:ext cx="4066248" cy="225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0455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FMAGX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315200" cy="5029200"/>
          </a:xfrm>
        </p:spPr>
        <p:txBody>
          <a:bodyPr/>
          <a:lstStyle/>
          <a:p>
            <a:r>
              <a:rPr lang="en-US" sz="2800" dirty="0" smtClean="0"/>
              <a:t>April 2012</a:t>
            </a:r>
            <a:endParaRPr lang="en-US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990600"/>
            <a:ext cx="560863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19" y="3362080"/>
            <a:ext cx="4800600" cy="276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0219" y="3394736"/>
            <a:ext cx="3755126" cy="201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2317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FMAGX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315200" cy="5029200"/>
          </a:xfrm>
        </p:spPr>
        <p:txBody>
          <a:bodyPr/>
          <a:lstStyle/>
          <a:p>
            <a:r>
              <a:rPr lang="en-US" sz="2800" dirty="0" smtClean="0"/>
              <a:t>April 2011</a:t>
            </a:r>
            <a:endParaRPr 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292" y="838200"/>
            <a:ext cx="5148262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591" y="3276601"/>
            <a:ext cx="4779627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217" y="3276601"/>
            <a:ext cx="3975169" cy="2209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2814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FMAGX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315200" cy="5029200"/>
          </a:xfrm>
        </p:spPr>
        <p:txBody>
          <a:bodyPr/>
          <a:lstStyle/>
          <a:p>
            <a:r>
              <a:rPr lang="en-US" sz="2800" dirty="0" smtClean="0"/>
              <a:t>April 2010</a:t>
            </a:r>
            <a:endParaRPr lang="en-US" dirty="0"/>
          </a:p>
        </p:txBody>
      </p:sp>
      <p:pic>
        <p:nvPicPr>
          <p:cNvPr id="8" name="Picture 1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116" y="914400"/>
            <a:ext cx="5114925" cy="248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505200"/>
            <a:ext cx="4812084" cy="3015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505200"/>
            <a:ext cx="3980369" cy="1748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6610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FMAGX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7315200" cy="5029200"/>
          </a:xfrm>
        </p:spPr>
        <p:txBody>
          <a:bodyPr/>
          <a:lstStyle/>
          <a:p>
            <a:r>
              <a:rPr lang="en-US" sz="2800" dirty="0" smtClean="0"/>
              <a:t>April 2009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914400"/>
            <a:ext cx="5270174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517075"/>
            <a:ext cx="4191000" cy="2964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517074"/>
            <a:ext cx="4089937" cy="1588325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39866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22701</TotalTime>
  <Words>1133</Words>
  <Application>Microsoft Office PowerPoint</Application>
  <PresentationFormat>On-screen Show (4:3)</PresentationFormat>
  <Paragraphs>167</Paragraphs>
  <Slides>28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Fund Flows in Rational Markets</vt:lpstr>
      <vt:lpstr>The Broad Problem</vt:lpstr>
      <vt:lpstr>What’s beta got to do with it?</vt:lpstr>
      <vt:lpstr>How much uncertainty about beta is there?</vt:lpstr>
      <vt:lpstr>FMAGX</vt:lpstr>
      <vt:lpstr>FMAGX</vt:lpstr>
      <vt:lpstr>FMAGX</vt:lpstr>
      <vt:lpstr>FMAGX</vt:lpstr>
      <vt:lpstr>FMAGX</vt:lpstr>
      <vt:lpstr>FMAGX</vt:lpstr>
      <vt:lpstr>Prove me wrong!</vt:lpstr>
      <vt:lpstr>Empirical Results</vt:lpstr>
      <vt:lpstr>Specification Matters!</vt:lpstr>
      <vt:lpstr>Other Variables Matter As Well</vt:lpstr>
      <vt:lpstr>Other Variables Matter As Well</vt:lpstr>
      <vt:lpstr>Other Variables Matter As Well</vt:lpstr>
      <vt:lpstr>Other Variables Matter As Well</vt:lpstr>
      <vt:lpstr>Other Variables Matter As Well</vt:lpstr>
      <vt:lpstr>Other Variables Matter As Well</vt:lpstr>
      <vt:lpstr>Other Variables Matter As Well</vt:lpstr>
      <vt:lpstr>Specification Matters!</vt:lpstr>
      <vt:lpstr>Which one to use?</vt:lpstr>
      <vt:lpstr>Which one to use?</vt:lpstr>
      <vt:lpstr>Which one to use?</vt:lpstr>
      <vt:lpstr>Time Horizons</vt:lpstr>
      <vt:lpstr>More Econometric Nitpicking</vt:lpstr>
      <vt:lpstr>More Econometric Nitpicking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Milton Friedman</cp:lastModifiedBy>
  <cp:revision>677</cp:revision>
  <dcterms:created xsi:type="dcterms:W3CDTF">2006-10-18T02:33:47Z</dcterms:created>
  <dcterms:modified xsi:type="dcterms:W3CDTF">2013-11-22T09:12:07Z</dcterms:modified>
</cp:coreProperties>
</file>