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503" r:id="rId2"/>
    <p:sldId id="504" r:id="rId3"/>
    <p:sldId id="546" r:id="rId4"/>
    <p:sldId id="505" r:id="rId5"/>
    <p:sldId id="540" r:id="rId6"/>
    <p:sldId id="548" r:id="rId7"/>
    <p:sldId id="549" r:id="rId8"/>
    <p:sldId id="538" r:id="rId9"/>
    <p:sldId id="539" r:id="rId10"/>
    <p:sldId id="537" r:id="rId11"/>
    <p:sldId id="544" r:id="rId12"/>
    <p:sldId id="506" r:id="rId13"/>
    <p:sldId id="545" r:id="rId14"/>
    <p:sldId id="542" r:id="rId15"/>
    <p:sldId id="543" r:id="rId16"/>
    <p:sldId id="541" r:id="rId17"/>
    <p:sldId id="547" r:id="rId18"/>
    <p:sldId id="531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9172F"/>
    <a:srgbClr val="A11F28"/>
    <a:srgbClr val="F38D1E"/>
    <a:srgbClr val="F79A2D"/>
    <a:srgbClr val="98012E"/>
    <a:srgbClr val="9E2240"/>
    <a:srgbClr val="E7BC03"/>
    <a:srgbClr val="9D2323"/>
    <a:srgbClr val="FCBB04"/>
    <a:srgbClr val="B50B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48" autoAdjust="0"/>
    <p:restoredTop sz="91512" autoAdjust="0"/>
  </p:normalViewPr>
  <p:slideViewPr>
    <p:cSldViewPr>
      <p:cViewPr varScale="1">
        <p:scale>
          <a:sx n="120" d="100"/>
          <a:sy n="120" d="100"/>
        </p:scale>
        <p:origin x="1480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9" d="100"/>
          <a:sy n="99" d="100"/>
        </p:scale>
        <p:origin x="3920" y="1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71D379-538E-4D59-A3E4-E1A8A10BB2FF}" type="datetimeFigureOut">
              <a:rPr lang="en-US" smtClean="0"/>
              <a:t>10/9/25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F5EDB4-B5B8-411F-A6F2-BC84A61B3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8354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DC798-4922-4FC5-ABF2-BEF3C3257AFB}" type="datetimeFigureOut">
              <a:rPr lang="en-US" smtClean="0"/>
              <a:pPr/>
              <a:t>10/9/25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DFF9B6-FB32-455F-ABF1-B8B3233480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0427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DFF9B6-FB32-455F-ABF1-B8B32334808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5065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2050" name="Picture 2" descr="Image result for Boston College carroll school of management logo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62" t="10263" r="2631" b="7632"/>
          <a:stretch/>
        </p:blipFill>
        <p:spPr bwMode="auto">
          <a:xfrm>
            <a:off x="76200" y="76200"/>
            <a:ext cx="266700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77000" y="152400"/>
            <a:ext cx="20574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52400"/>
            <a:ext cx="60198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 baseline="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229600" cy="5029200"/>
          </a:xfrm>
        </p:spPr>
        <p:txBody>
          <a:bodyPr/>
          <a:lstStyle>
            <a:lvl1pPr>
              <a:lnSpc>
                <a:spcPct val="100000"/>
              </a:lnSpc>
              <a:spcAft>
                <a:spcPts val="800"/>
              </a:spcAft>
              <a:defRPr sz="2600" baseline="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lnSpc>
                <a:spcPct val="100000"/>
              </a:lnSpc>
              <a:spcAft>
                <a:spcPts val="800"/>
              </a:spcAft>
              <a:defRPr sz="2400" baseline="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lnSpc>
                <a:spcPct val="100000"/>
              </a:lnSpc>
              <a:spcAft>
                <a:spcPts val="800"/>
              </a:spcAft>
              <a:defRPr sz="2400" baseline="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lnSpc>
                <a:spcPct val="100000"/>
              </a:lnSpc>
              <a:spcAft>
                <a:spcPts val="800"/>
              </a:spcAft>
              <a:defRPr sz="1600" baseline="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lnSpc>
                <a:spcPct val="100000"/>
              </a:lnSpc>
              <a:spcAft>
                <a:spcPts val="800"/>
              </a:spcAft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31910" y="6612601"/>
            <a:ext cx="3168489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400" b="0" i="0" baseline="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Solomon on </a:t>
            </a:r>
            <a:r>
              <a:rPr lang="en-US" sz="1400" b="0" i="0" dirty="0" err="1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vdB</a:t>
            </a:r>
            <a:r>
              <a:rPr lang="en-US" sz="1400" b="0" i="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, B, B</a:t>
            </a:r>
            <a:endParaRPr lang="en-US" sz="1400" b="0" i="0" baseline="0" dirty="0">
              <a:solidFill>
                <a:schemeClr val="bg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" name="TextBox 4"/>
          <p:cNvSpPr txBox="1"/>
          <p:nvPr userDrawn="1"/>
        </p:nvSpPr>
        <p:spPr>
          <a:xfrm>
            <a:off x="5486400" y="6581001"/>
            <a:ext cx="362569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1400" baseline="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Self-Inflated Funds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9200" y="1066800"/>
            <a:ext cx="35814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066800"/>
            <a:ext cx="35814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6562724"/>
            <a:ext cx="9144000" cy="295275"/>
          </a:xfrm>
          <a:prstGeom prst="rect">
            <a:avLst/>
          </a:prstGeom>
          <a:solidFill>
            <a:srgbClr val="98012E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rgbClr val="98012E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5240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1066800"/>
            <a:ext cx="73152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 flipV="1">
            <a:off x="0" y="755552"/>
            <a:ext cx="9144000" cy="50800"/>
          </a:xfrm>
          <a:prstGeom prst="rect">
            <a:avLst/>
          </a:prstGeom>
          <a:solidFill>
            <a:srgbClr val="F38D1E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AutoShape 4" descr="Related image"/>
          <p:cNvSpPr>
            <a:spLocks noChangeAspect="1" noChangeArrowheads="1"/>
          </p:cNvSpPr>
          <p:nvPr userDrawn="1"/>
        </p:nvSpPr>
        <p:spPr bwMode="auto">
          <a:xfrm>
            <a:off x="11582400" y="-2611120"/>
            <a:ext cx="45719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0" name="Picture 6" descr="Related image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3910" y="25400"/>
            <a:ext cx="6858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utoShape 12" descr="Image result for Boston College logo"/>
          <p:cNvSpPr>
            <a:spLocks noChangeAspect="1" noChangeArrowheads="1"/>
          </p:cNvSpPr>
          <p:nvPr userDrawn="1"/>
        </p:nvSpPr>
        <p:spPr bwMode="auto">
          <a:xfrm>
            <a:off x="4943475" y="4894383"/>
            <a:ext cx="271973" cy="271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8" name="Picture 14" descr="Image result for Boston College carroll school of management logo"/>
          <p:cNvPicPr>
            <a:picLocks noChangeAspect="1" noChangeArrowheads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97" t="16565" r="2560" b="54203"/>
          <a:stretch/>
        </p:blipFill>
        <p:spPr bwMode="auto">
          <a:xfrm>
            <a:off x="3371849" y="6625408"/>
            <a:ext cx="2095501" cy="1699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200" baseline="0">
          <a:solidFill>
            <a:schemeClr val="bg1"/>
          </a:solidFill>
          <a:latin typeface="Calibri Light" panose="020F0302020204030204" pitchFamily="34" charset="0"/>
          <a:ea typeface="+mj-ea"/>
          <a:cs typeface="Calibri Light" panose="020F030202020403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400" baseline="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 baseline="0">
          <a:solidFill>
            <a:schemeClr val="tx1"/>
          </a:solidFill>
          <a:latin typeface="Calibri Light" panose="020F0302020204030204" pitchFamily="34" charset="0"/>
          <a:cs typeface="Calibri Light" panose="020F0302020204030204" pitchFamily="34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1800" baseline="0">
          <a:solidFill>
            <a:schemeClr val="tx1"/>
          </a:solidFill>
          <a:latin typeface="Calibri Light" panose="020F0302020204030204" pitchFamily="34" charset="0"/>
          <a:cs typeface="Calibri Light" panose="020F0302020204030204" pitchFamily="34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600" baseline="0">
          <a:solidFill>
            <a:schemeClr val="tx1"/>
          </a:solidFill>
          <a:latin typeface="Calibri Light" panose="020F0302020204030204" pitchFamily="34" charset="0"/>
          <a:cs typeface="Calibri Light" panose="020F0302020204030204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400" baseline="0">
          <a:solidFill>
            <a:schemeClr val="tx1"/>
          </a:solidFill>
          <a:latin typeface="Calibri Light" panose="020F0302020204030204" pitchFamily="34" charset="0"/>
          <a:cs typeface="Calibri Light" panose="020F0302020204030204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990600"/>
            <a:ext cx="8763000" cy="1470025"/>
          </a:xfrm>
        </p:spPr>
        <p:txBody>
          <a:bodyPr/>
          <a:lstStyle/>
          <a:p>
            <a:pPr algn="ctr"/>
            <a:r>
              <a:rPr lang="en-US" sz="2400" dirty="0"/>
              <a:t>Discussion of</a:t>
            </a:r>
            <a:br>
              <a:rPr lang="en-US" sz="3600" dirty="0"/>
            </a:br>
            <a:r>
              <a:rPr lang="en-US" sz="2800" dirty="0"/>
              <a:t>“﻿Self-Inflated Funds”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428352"/>
            <a:ext cx="8077200" cy="1752600"/>
          </a:xfrm>
        </p:spPr>
        <p:txBody>
          <a:bodyPr/>
          <a:lstStyle/>
          <a:p>
            <a:r>
              <a:rPr lang="en-US" sz="2400" dirty="0"/>
              <a:t>Paper by:</a:t>
            </a:r>
          </a:p>
          <a:p>
            <a:r>
              <a:rPr lang="en-US" sz="2400" dirty="0"/>
              <a:t>﻿Philippe van der Beck (HBS)</a:t>
            </a:r>
            <a:br>
              <a:rPr lang="en-US" sz="2400" dirty="0"/>
            </a:br>
            <a:r>
              <a:rPr lang="en-US" sz="2400" dirty="0"/>
              <a:t>Jean-Philippe </a:t>
            </a:r>
            <a:r>
              <a:rPr lang="en-US" sz="2400" dirty="0" err="1"/>
              <a:t>Bouchaud</a:t>
            </a:r>
            <a:r>
              <a:rPr lang="en-US" sz="2400" dirty="0"/>
              <a:t> (﻿Ecole Polytechnique)</a:t>
            </a:r>
            <a:br>
              <a:rPr lang="en-US" sz="2400" dirty="0"/>
            </a:br>
            <a:r>
              <a:rPr lang="en-US" sz="2400" dirty="0"/>
              <a:t>Dario </a:t>
            </a:r>
            <a:r>
              <a:rPr lang="en-US" sz="2400" dirty="0" err="1"/>
              <a:t>Bouchaud</a:t>
            </a:r>
            <a:r>
              <a:rPr lang="en-US" sz="2400" dirty="0"/>
              <a:t> (Capital Fund Management)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Discussion by:</a:t>
            </a:r>
            <a:endParaRPr lang="en-US" sz="900" dirty="0"/>
          </a:p>
          <a:p>
            <a:r>
              <a:rPr lang="en-US" sz="2400" dirty="0"/>
              <a:t>David Solomon </a:t>
            </a:r>
            <a:r>
              <a:rPr lang="en-US" dirty="0"/>
              <a:t>(Boston College)</a:t>
            </a:r>
          </a:p>
          <a:p>
            <a:r>
              <a:rPr lang="en-US" sz="2400" dirty="0"/>
              <a:t>Notre Dame Investment Management Conference</a:t>
            </a:r>
            <a:br>
              <a:rPr lang="en-US" sz="2400" dirty="0"/>
            </a:br>
            <a:r>
              <a:rPr lang="en-US" sz="2400" dirty="0"/>
              <a:t>October 10</a:t>
            </a:r>
            <a:r>
              <a:rPr lang="en-US" sz="2400" baseline="30000" dirty="0"/>
              <a:t>th</a:t>
            </a:r>
            <a:r>
              <a:rPr lang="en-US" sz="2400" dirty="0"/>
              <a:t>, 2025</a:t>
            </a:r>
            <a:br>
              <a:rPr lang="en-US" sz="2400" dirty="0"/>
            </a:br>
            <a:endParaRPr lang="en-US" sz="2400" dirty="0"/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5540123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2B469-2EE3-0951-EB8B-4B6302018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importance of reading the tables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3EECF-2397-1191-22BC-0F6D3D3273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2AB3708-B4CC-34AC-E8A1-F8B114CB57B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7846"/>
          <a:stretch/>
        </p:blipFill>
        <p:spPr>
          <a:xfrm>
            <a:off x="609600" y="2193215"/>
            <a:ext cx="4867470" cy="262396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48081AE-E4AC-B7DD-9C74-72BDA52DBB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4724400"/>
            <a:ext cx="4867470" cy="1782184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A1807526-6945-09C7-3E0B-989440D8C1DA}"/>
              </a:ext>
            </a:extLst>
          </p:cNvPr>
          <p:cNvSpPr/>
          <p:nvPr/>
        </p:nvSpPr>
        <p:spPr>
          <a:xfrm>
            <a:off x="762000" y="5105400"/>
            <a:ext cx="690465" cy="126632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 Box 2">
            <a:extLst>
              <a:ext uri="{FF2B5EF4-FFF2-40B4-BE49-F238E27FC236}">
                <a16:creationId xmlns:a16="http://schemas.microsoft.com/office/drawing/2014/main" id="{60E2CAD2-CA44-2966-F5B1-E555C42765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14400"/>
            <a:ext cx="9000516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Only actual returns effects are for “fire purchases”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What on earth is a “fire purchase”? If you have excess cash, put it in SPY and trade gradually!</a:t>
            </a:r>
          </a:p>
        </p:txBody>
      </p:sp>
    </p:spTree>
    <p:extLst>
      <p:ext uri="{BB962C8B-B14F-4D97-AF65-F5344CB8AC3E}">
        <p14:creationId xmlns:p14="http://schemas.microsoft.com/office/powerpoint/2010/main" val="340968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2B469-2EE3-0951-EB8B-4B6302018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2400"/>
            <a:ext cx="8534400" cy="533400"/>
          </a:xfrm>
        </p:spPr>
        <p:txBody>
          <a:bodyPr/>
          <a:lstStyle/>
          <a:p>
            <a:r>
              <a:rPr lang="en-US" dirty="0"/>
              <a:t>Self-Inflated Funds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3EECF-2397-1191-22BC-0F6D3D3273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838200"/>
            <a:ext cx="9067800" cy="5029200"/>
          </a:xfrm>
        </p:spPr>
        <p:txBody>
          <a:bodyPr/>
          <a:lstStyle/>
          <a:p>
            <a:r>
              <a:rPr lang="en-US" dirty="0"/>
              <a:t>The puzzle is not that there are </a:t>
            </a:r>
            <a:r>
              <a:rPr lang="en-US" i="1" dirty="0"/>
              <a:t>some </a:t>
            </a:r>
            <a:r>
              <a:rPr lang="en-US" dirty="0"/>
              <a:t>effects for purchases, but there are </a:t>
            </a:r>
            <a:r>
              <a:rPr lang="en-US" i="1" dirty="0"/>
              <a:t>only </a:t>
            </a:r>
            <a:r>
              <a:rPr lang="en-US" dirty="0"/>
              <a:t>effects for purchases!</a:t>
            </a:r>
          </a:p>
          <a:p>
            <a:r>
              <a:rPr lang="en-US" dirty="0"/>
              <a:t>Why is it seemingly harder to buy gradually rather than sell gradually? Why do they have different price effects?</a:t>
            </a:r>
          </a:p>
          <a:p>
            <a:pPr lvl="1"/>
            <a:r>
              <a:rPr lang="en-US" dirty="0"/>
              <a:t>“Fire Purchases” makes no economic sense</a:t>
            </a:r>
          </a:p>
          <a:p>
            <a:r>
              <a:rPr lang="en-US" dirty="0"/>
              <a:t>Current paper gives one answer – they may </a:t>
            </a:r>
            <a:r>
              <a:rPr lang="en-US" i="1" dirty="0"/>
              <a:t>want </a:t>
            </a:r>
            <a:r>
              <a:rPr lang="en-US" dirty="0"/>
              <a:t>price effects</a:t>
            </a:r>
          </a:p>
          <a:p>
            <a:r>
              <a:rPr lang="en-US" dirty="0"/>
              <a:t>Pushing up prices through additional inflows benefits the fund</a:t>
            </a:r>
          </a:p>
          <a:p>
            <a:pPr lvl="1"/>
            <a:r>
              <a:rPr lang="en-US" dirty="0"/>
              <a:t>Flows increase prices, returns increase</a:t>
            </a:r>
          </a:p>
          <a:p>
            <a:pPr lvl="1"/>
            <a:r>
              <a:rPr lang="en-US" dirty="0"/>
              <a:t>High returns attract more inflows</a:t>
            </a:r>
          </a:p>
          <a:p>
            <a:pPr lvl="1"/>
            <a:r>
              <a:rPr lang="en-US" dirty="0"/>
              <a:t>Profit!!!</a:t>
            </a:r>
          </a:p>
          <a:p>
            <a:pPr lvl="1"/>
            <a:r>
              <a:rPr lang="en-US" dirty="0"/>
              <a:t>(Except low returns thereafter)</a:t>
            </a:r>
          </a:p>
        </p:txBody>
      </p:sp>
    </p:spTree>
    <p:extLst>
      <p:ext uri="{BB962C8B-B14F-4D97-AF65-F5344CB8AC3E}">
        <p14:creationId xmlns:p14="http://schemas.microsoft.com/office/powerpoint/2010/main" val="13118714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2B469-2EE3-0951-EB8B-4B6302018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2400"/>
            <a:ext cx="8534400" cy="533400"/>
          </a:xfrm>
        </p:spPr>
        <p:txBody>
          <a:bodyPr/>
          <a:lstStyle/>
          <a:p>
            <a:r>
              <a:rPr lang="en-US" dirty="0"/>
              <a:t>Half an Explanation…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3EECF-2397-1191-22BC-0F6D3D3273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990600"/>
            <a:ext cx="9067800" cy="5029200"/>
          </a:xfrm>
        </p:spPr>
        <p:txBody>
          <a:bodyPr/>
          <a:lstStyle/>
          <a:p>
            <a:r>
              <a:rPr lang="en-US" dirty="0"/>
              <a:t>But the current effect, unlike </a:t>
            </a:r>
            <a:r>
              <a:rPr lang="en-US" dirty="0" err="1"/>
              <a:t>Coval</a:t>
            </a:r>
            <a:r>
              <a:rPr lang="en-US" dirty="0"/>
              <a:t> and Stafford (2007), is symmetric: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C28B674-30F2-EC2A-2ED2-2852199D55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1858006"/>
            <a:ext cx="6096000" cy="4047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40803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2B469-2EE3-0951-EB8B-4B6302018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2400"/>
            <a:ext cx="8534400" cy="533400"/>
          </a:xfrm>
        </p:spPr>
        <p:txBody>
          <a:bodyPr/>
          <a:lstStyle/>
          <a:p>
            <a:r>
              <a:rPr lang="en-US" dirty="0"/>
              <a:t>Asymmetries Due To Horizon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3EECF-2397-1191-22BC-0F6D3D3273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990600"/>
            <a:ext cx="9067800" cy="5029200"/>
          </a:xfrm>
        </p:spPr>
        <p:txBody>
          <a:bodyPr/>
          <a:lstStyle/>
          <a:p>
            <a:r>
              <a:rPr lang="en-US" dirty="0"/>
              <a:t>One difference – </a:t>
            </a:r>
            <a:r>
              <a:rPr lang="en-US" dirty="0" err="1"/>
              <a:t>Coval</a:t>
            </a:r>
            <a:r>
              <a:rPr lang="en-US" dirty="0"/>
              <a:t> and Stafford (2007) is measured over months, so funds might have more flexibility to control effect</a:t>
            </a:r>
          </a:p>
          <a:p>
            <a:r>
              <a:rPr lang="en-US" dirty="0"/>
              <a:t>Current analysis is fairly unclear over whether funds ought to </a:t>
            </a:r>
            <a:r>
              <a:rPr lang="en-US" i="1" dirty="0"/>
              <a:t>want </a:t>
            </a:r>
            <a:r>
              <a:rPr lang="en-US" dirty="0"/>
              <a:t>this effect or not</a:t>
            </a:r>
          </a:p>
          <a:p>
            <a:r>
              <a:rPr lang="en-US" dirty="0"/>
              <a:t>Big undiscussed piece: fund flows are convex in performance (</a:t>
            </a:r>
            <a:r>
              <a:rPr lang="en-US" dirty="0" err="1"/>
              <a:t>Sirri</a:t>
            </a:r>
            <a:r>
              <a:rPr lang="en-US" dirty="0"/>
              <a:t> and </a:t>
            </a:r>
            <a:r>
              <a:rPr lang="en-US" dirty="0" err="1"/>
              <a:t>Tufano</a:t>
            </a:r>
            <a:r>
              <a:rPr lang="en-US" dirty="0"/>
              <a:t> (1998)), so having positive returns, then equivalent negative returns, is expected to grow AUM!</a:t>
            </a:r>
          </a:p>
          <a:p>
            <a:r>
              <a:rPr lang="en-US" dirty="0"/>
              <a:t>Can you quantify this effect, even roughly, by measuring</a:t>
            </a:r>
          </a:p>
          <a:p>
            <a:pPr lvl="1"/>
            <a:r>
              <a:rPr lang="en-US" dirty="0"/>
              <a:t>Size of the initial return increase</a:t>
            </a:r>
          </a:p>
          <a:p>
            <a:pPr lvl="1"/>
            <a:r>
              <a:rPr lang="en-US" dirty="0"/>
              <a:t>Size of the reversal</a:t>
            </a:r>
          </a:p>
          <a:p>
            <a:pPr lvl="1"/>
            <a:r>
              <a:rPr lang="en-US" dirty="0"/>
              <a:t>Estimated performance flow/effects</a:t>
            </a:r>
          </a:p>
        </p:txBody>
      </p:sp>
    </p:spTree>
    <p:extLst>
      <p:ext uri="{BB962C8B-B14F-4D97-AF65-F5344CB8AC3E}">
        <p14:creationId xmlns:p14="http://schemas.microsoft.com/office/powerpoint/2010/main" val="32726534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2B469-2EE3-0951-EB8B-4B6302018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2400"/>
            <a:ext cx="8534400" cy="533400"/>
          </a:xfrm>
        </p:spPr>
        <p:txBody>
          <a:bodyPr/>
          <a:lstStyle/>
          <a:p>
            <a:r>
              <a:rPr lang="en-US" sz="3000" dirty="0"/>
              <a:t>Do we expect funds to manage this risk (if it’s bad)?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3EECF-2397-1191-22BC-0F6D3D3273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838200"/>
            <a:ext cx="9067800" cy="5029200"/>
          </a:xfrm>
        </p:spPr>
        <p:txBody>
          <a:bodyPr/>
          <a:lstStyle/>
          <a:p>
            <a:r>
              <a:rPr lang="en-US" dirty="0"/>
              <a:t>What considerations determine portfolio weights?</a:t>
            </a:r>
          </a:p>
          <a:p>
            <a:pPr lvl="1"/>
            <a:r>
              <a:rPr lang="en-US" dirty="0"/>
              <a:t>Expected returns on that stock (however generated)</a:t>
            </a:r>
          </a:p>
          <a:p>
            <a:pPr lvl="1"/>
            <a:r>
              <a:rPr lang="en-US" dirty="0"/>
              <a:t>Variance / Portfolio risk considerations</a:t>
            </a:r>
          </a:p>
          <a:p>
            <a:pPr lvl="1"/>
            <a:r>
              <a:rPr lang="en-US" dirty="0"/>
              <a:t>Liquidity restrictions at a high level </a:t>
            </a:r>
          </a:p>
          <a:p>
            <a:pPr lvl="1"/>
            <a:r>
              <a:rPr lang="en-US" dirty="0"/>
              <a:t>Estimated price impact from anticipated trades</a:t>
            </a:r>
          </a:p>
          <a:p>
            <a:r>
              <a:rPr lang="en-US" dirty="0"/>
              <a:t>Here: How the future price impact of flows, if we outperform, might lead to price pressure and overpricing</a:t>
            </a:r>
          </a:p>
          <a:p>
            <a:r>
              <a:rPr lang="en-US" dirty="0"/>
              <a:t>One view: some funds manage this risk, others don’t</a:t>
            </a:r>
          </a:p>
          <a:p>
            <a:r>
              <a:rPr lang="en-US" dirty="0"/>
              <a:t>Alternative: </a:t>
            </a:r>
            <a:r>
              <a:rPr lang="en-US" i="1" dirty="0"/>
              <a:t>Nobody </a:t>
            </a:r>
            <a:r>
              <a:rPr lang="en-US" dirty="0"/>
              <a:t>manages this risk, some funds score better just by being naively value-weight</a:t>
            </a:r>
          </a:p>
          <a:p>
            <a:r>
              <a:rPr lang="en-US" dirty="0"/>
              <a:t>Would be interesting if there’s any way to tell</a:t>
            </a:r>
          </a:p>
        </p:txBody>
      </p:sp>
    </p:spTree>
    <p:extLst>
      <p:ext uri="{BB962C8B-B14F-4D97-AF65-F5344CB8AC3E}">
        <p14:creationId xmlns:p14="http://schemas.microsoft.com/office/powerpoint/2010/main" val="3558154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2B469-2EE3-0951-EB8B-4B6302018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2400"/>
            <a:ext cx="8534400" cy="533400"/>
          </a:xfrm>
        </p:spPr>
        <p:txBody>
          <a:bodyPr/>
          <a:lstStyle/>
          <a:p>
            <a:r>
              <a:rPr lang="en-US" dirty="0"/>
              <a:t>Would funds even </a:t>
            </a:r>
            <a:r>
              <a:rPr lang="en-US" i="1" dirty="0"/>
              <a:t>want </a:t>
            </a:r>
            <a:r>
              <a:rPr lang="en-US" dirty="0"/>
              <a:t>to manage this risk?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3EECF-2397-1191-22BC-0F6D3D3273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838200"/>
            <a:ext cx="9067800" cy="5029200"/>
          </a:xfrm>
        </p:spPr>
        <p:txBody>
          <a:bodyPr/>
          <a:lstStyle/>
          <a:p>
            <a:r>
              <a:rPr lang="en-US" dirty="0"/>
              <a:t>“Co-inflated holdings” have similar effects</a:t>
            </a:r>
          </a:p>
          <a:p>
            <a:r>
              <a:rPr lang="en-US" dirty="0"/>
              <a:t>Would you actually </a:t>
            </a:r>
            <a:r>
              <a:rPr lang="en-US" i="1" dirty="0"/>
              <a:t>want </a:t>
            </a:r>
            <a:r>
              <a:rPr lang="en-US" dirty="0"/>
              <a:t>prices to be driven by other flows from other funds, as long as it wasn’t you overpaying for the shares?</a:t>
            </a:r>
          </a:p>
          <a:p>
            <a:r>
              <a:rPr lang="en-US" dirty="0"/>
              <a:t>I suspect most managers would say yes!</a:t>
            </a:r>
          </a:p>
          <a:p>
            <a:r>
              <a:rPr lang="en-US" dirty="0"/>
              <a:t>Not clear ex-ante that price pressure necessarily reverses (it might, but it doesn’t have to)</a:t>
            </a:r>
          </a:p>
          <a:p>
            <a:r>
              <a:rPr lang="en-US" dirty="0"/>
              <a:t>Most alphas are larger equal-weighted than value-weighted</a:t>
            </a:r>
          </a:p>
          <a:p>
            <a:pPr lvl="1"/>
            <a:r>
              <a:rPr lang="en-US" dirty="0"/>
              <a:t>For any given strategy, holding smaller, less liquid stocks probably gets you higher expected returns</a:t>
            </a:r>
          </a:p>
          <a:p>
            <a:pPr lvl="1"/>
            <a:r>
              <a:rPr lang="en-US" dirty="0"/>
              <a:t>Hard to know how this should be traded off again liquidity cost</a:t>
            </a:r>
          </a:p>
        </p:txBody>
      </p:sp>
    </p:spTree>
    <p:extLst>
      <p:ext uri="{BB962C8B-B14F-4D97-AF65-F5344CB8AC3E}">
        <p14:creationId xmlns:p14="http://schemas.microsoft.com/office/powerpoint/2010/main" val="5751587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2B469-2EE3-0951-EB8B-4B6302018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2400"/>
            <a:ext cx="8534400" cy="533400"/>
          </a:xfrm>
        </p:spPr>
        <p:txBody>
          <a:bodyPr/>
          <a:lstStyle/>
          <a:p>
            <a:r>
              <a:rPr lang="en-US" dirty="0"/>
              <a:t>Investors Role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3EECF-2397-1191-22BC-0F6D3D3273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990600"/>
            <a:ext cx="9067800" cy="5029200"/>
          </a:xfrm>
        </p:spPr>
        <p:txBody>
          <a:bodyPr/>
          <a:lstStyle/>
          <a:p>
            <a:r>
              <a:rPr lang="en-US" dirty="0"/>
              <a:t>Paper claims contribution in showing that investors don’t distinguish real from self-inflated returns</a:t>
            </a:r>
          </a:p>
          <a:p>
            <a:endParaRPr lang="en-US" sz="1000" dirty="0"/>
          </a:p>
          <a:p>
            <a:r>
              <a:rPr lang="en-US" dirty="0"/>
              <a:t>It would have been shocking to me if they did, given:</a:t>
            </a:r>
          </a:p>
          <a:p>
            <a:pPr lvl="1"/>
            <a:r>
              <a:rPr lang="en-US" dirty="0"/>
              <a:t>Investors assign flows for “beating the S&amp;P 500”,  by comparing fund NAV changes to S&amp;P Price Index </a:t>
            </a:r>
            <a:r>
              <a:rPr lang="en-US" sz="1600" dirty="0"/>
              <a:t>(</a:t>
            </a:r>
            <a:r>
              <a:rPr lang="en-US" sz="1600" dirty="0" err="1"/>
              <a:t>Hartzmark</a:t>
            </a:r>
            <a:r>
              <a:rPr lang="en-US" sz="1600" dirty="0"/>
              <a:t> and Solomon (2022))</a:t>
            </a:r>
          </a:p>
          <a:p>
            <a:pPr lvl="1"/>
            <a:r>
              <a:rPr lang="en-US" dirty="0"/>
              <a:t>Investors respond specifically to 5 year returns, and monthly sensitivity drops off a cliff after that </a:t>
            </a:r>
            <a:r>
              <a:rPr lang="en-US" sz="1600" dirty="0"/>
              <a:t>(Phillips, </a:t>
            </a:r>
            <a:r>
              <a:rPr lang="en-US" sz="1600" dirty="0" err="1"/>
              <a:t>Pukthuanthong</a:t>
            </a:r>
            <a:r>
              <a:rPr lang="en-US" sz="1600" dirty="0"/>
              <a:t> and Rau (2016))</a:t>
            </a:r>
          </a:p>
          <a:p>
            <a:pPr lvl="1"/>
            <a:r>
              <a:rPr lang="en-US" dirty="0"/>
              <a:t>Investors respond discontinuously to Morningstar ratings cutoffs </a:t>
            </a:r>
            <a:r>
              <a:rPr lang="en-US" sz="1600" dirty="0"/>
              <a:t>(Ben-David, Li, Rossi and Song (2021))</a:t>
            </a:r>
          </a:p>
          <a:p>
            <a:pPr lvl="1"/>
            <a:endParaRPr lang="en-US" sz="1000" dirty="0"/>
          </a:p>
          <a:p>
            <a:r>
              <a:rPr lang="en-US" dirty="0"/>
              <a:t>Sophistication needed here is much higher than other tests</a:t>
            </a:r>
          </a:p>
        </p:txBody>
      </p:sp>
    </p:spTree>
    <p:extLst>
      <p:ext uri="{BB962C8B-B14F-4D97-AF65-F5344CB8AC3E}">
        <p14:creationId xmlns:p14="http://schemas.microsoft.com/office/powerpoint/2010/main" val="7391809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2B469-2EE3-0951-EB8B-4B6302018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2400"/>
            <a:ext cx="8534400" cy="533400"/>
          </a:xfrm>
        </p:spPr>
        <p:txBody>
          <a:bodyPr/>
          <a:lstStyle/>
          <a:p>
            <a:r>
              <a:rPr lang="en-US" dirty="0"/>
              <a:t>ETFs problem even worse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3EECF-2397-1191-22BC-0F6D3D3273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990600"/>
            <a:ext cx="9067800" cy="5029200"/>
          </a:xfrm>
        </p:spPr>
        <p:txBody>
          <a:bodyPr/>
          <a:lstStyle/>
          <a:p>
            <a:r>
              <a:rPr lang="en-US" dirty="0"/>
              <a:t>ETFs generally pitched as safe, liquid, low-risk, passive, efficiently priced</a:t>
            </a:r>
          </a:p>
          <a:p>
            <a:endParaRPr lang="en-US" sz="600" dirty="0"/>
          </a:p>
          <a:p>
            <a:r>
              <a:rPr lang="en-US" dirty="0"/>
              <a:t>This *is* true for SPY!</a:t>
            </a:r>
          </a:p>
          <a:p>
            <a:endParaRPr lang="en-US" sz="600" dirty="0"/>
          </a:p>
          <a:p>
            <a:r>
              <a:rPr lang="en-US" dirty="0"/>
              <a:t>It is definitely not true for a triple levered inverse VIX ETF</a:t>
            </a:r>
          </a:p>
          <a:p>
            <a:endParaRPr lang="en-US" sz="600" dirty="0"/>
          </a:p>
          <a:p>
            <a:r>
              <a:rPr lang="en-US" dirty="0"/>
              <a:t>But halo effects from first classification still linger</a:t>
            </a:r>
          </a:p>
          <a:p>
            <a:endParaRPr lang="en-US" sz="600" dirty="0"/>
          </a:p>
          <a:p>
            <a:r>
              <a:rPr lang="en-US" dirty="0"/>
              <a:t>Whole pitch of ETFs is “prices are efficient because of magic”</a:t>
            </a:r>
          </a:p>
          <a:p>
            <a:pPr lvl="1"/>
            <a:r>
              <a:rPr lang="en-US" dirty="0"/>
              <a:t>This paper: They really aren’t</a:t>
            </a:r>
          </a:p>
          <a:p>
            <a:pPr lvl="1"/>
            <a:r>
              <a:rPr lang="en-US" dirty="0"/>
              <a:t>Not the first to show this, but also significant addition to cases of when and why it’s not true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70096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2B469-2EE3-0951-EB8B-4B6302018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2400"/>
            <a:ext cx="8534400" cy="533400"/>
          </a:xfrm>
        </p:spPr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3EECF-2397-1191-22BC-0F6D3D3273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990600"/>
            <a:ext cx="8991600" cy="5029200"/>
          </a:xfrm>
        </p:spPr>
        <p:txBody>
          <a:bodyPr/>
          <a:lstStyle/>
          <a:p>
            <a:r>
              <a:rPr lang="en-US" dirty="0"/>
              <a:t>Neat paper providing a potentially large missing piece of the puzzle as to how price pressure and fund flows interact</a:t>
            </a:r>
          </a:p>
          <a:p>
            <a:endParaRPr lang="en-US" dirty="0"/>
          </a:p>
          <a:p>
            <a:r>
              <a:rPr lang="en-US" dirty="0"/>
              <a:t>Big picture incentives fascinating but still murky, because they depend greatly on the permanence of price pressure, and the performance/flow relationship</a:t>
            </a:r>
          </a:p>
          <a:p>
            <a:endParaRPr lang="en-US" dirty="0"/>
          </a:p>
          <a:p>
            <a:r>
              <a:rPr lang="en-US" dirty="0"/>
              <a:t>Asset pricing with price pressure still weird in surprising ways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418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AA78D-1AD4-3402-0C5B-F06763251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(Academic) Market Timing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92C5E8-F980-1FE2-700B-F22D818ED2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762000"/>
            <a:ext cx="8839200" cy="5257800"/>
          </a:xfrm>
        </p:spPr>
        <p:txBody>
          <a:bodyPr/>
          <a:lstStyle/>
          <a:p>
            <a:r>
              <a:rPr lang="en-US" dirty="0"/>
              <a:t>Hardest point to judge is when a hypothesis is about to go from “obviously wrong” to “obviously right”</a:t>
            </a:r>
          </a:p>
          <a:p>
            <a:pPr lvl="1"/>
            <a:r>
              <a:rPr lang="en-US" dirty="0"/>
              <a:t>Too soon: rejected for being dumb</a:t>
            </a:r>
          </a:p>
          <a:p>
            <a:pPr lvl="1"/>
            <a:r>
              <a:rPr lang="en-US" dirty="0"/>
              <a:t>Sweet spot, before (or causing) tipping point: A bazillion cites</a:t>
            </a:r>
          </a:p>
          <a:p>
            <a:pPr lvl="1"/>
            <a:r>
              <a:rPr lang="en-US" dirty="0"/>
              <a:t>Too late: rejected because we already know this</a:t>
            </a:r>
          </a:p>
          <a:p>
            <a:r>
              <a:rPr lang="en-US" dirty="0"/>
              <a:t>Price pressure somewhat known since at least Shleifer (1986)</a:t>
            </a:r>
          </a:p>
          <a:p>
            <a:pPr lvl="1"/>
            <a:r>
              <a:rPr lang="en-US" dirty="0"/>
              <a:t>Fire Sales, Index additions</a:t>
            </a:r>
          </a:p>
          <a:p>
            <a:r>
              <a:rPr lang="en-US" dirty="0"/>
              <a:t>But not widely believed as important (</a:t>
            </a:r>
            <a:r>
              <a:rPr lang="en-US" dirty="0" err="1"/>
              <a:t>Gabaix</a:t>
            </a:r>
            <a:r>
              <a:rPr lang="en-US" dirty="0"/>
              <a:t> and </a:t>
            </a:r>
            <a:r>
              <a:rPr lang="en-US" dirty="0" err="1"/>
              <a:t>Koijen</a:t>
            </a:r>
            <a:r>
              <a:rPr lang="en-US" dirty="0"/>
              <a:t> (2021), since mostly viewed as applying to unusual situations</a:t>
            </a:r>
          </a:p>
          <a:p>
            <a:r>
              <a:rPr lang="en-US" dirty="0"/>
              <a:t>Since then, big increase in papers showing price pressure in various forms. But implications still need to be worked out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4723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AA78D-1AD4-3402-0C5B-F06763251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6200"/>
            <a:ext cx="8382000" cy="533400"/>
          </a:xfrm>
        </p:spPr>
        <p:txBody>
          <a:bodyPr/>
          <a:lstStyle/>
          <a:p>
            <a:r>
              <a:rPr lang="en-US" dirty="0"/>
              <a:t>Seemingly Obvious Questions That Aren’t Obvious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92C5E8-F980-1FE2-700B-F22D818ED2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990600"/>
            <a:ext cx="8839200" cy="5257800"/>
          </a:xfrm>
        </p:spPr>
        <p:txBody>
          <a:bodyPr/>
          <a:lstStyle/>
          <a:p>
            <a:r>
              <a:rPr lang="en-US" dirty="0"/>
              <a:t>The incentives of different parties under price pressure setups are much more murky than often assumed. E.g. Buybacks</a:t>
            </a:r>
          </a:p>
          <a:p>
            <a:r>
              <a:rPr lang="en-US" dirty="0"/>
              <a:t>Assume that companies didn’t run the risk of regulatory scrutiny for market manipulation</a:t>
            </a:r>
          </a:p>
          <a:p>
            <a:r>
              <a:rPr lang="en-US" dirty="0"/>
              <a:t>What should be the aim of a share buyback scheme for a firm?</a:t>
            </a:r>
          </a:p>
          <a:p>
            <a:pPr lvl="1"/>
            <a:r>
              <a:rPr lang="en-US" dirty="0"/>
              <a:t>To buy slowly, trying to not move the price at all, and so acquire the largest amount of shares possible (and the biggest increase in EPS) per dollar allocated?</a:t>
            </a:r>
          </a:p>
          <a:p>
            <a:pPr lvl="1"/>
            <a:r>
              <a:rPr lang="en-US" dirty="0"/>
              <a:t>To buy quickly, with the intention of increasing the price as much as possible, given estimates of how much that can be sustained?</a:t>
            </a:r>
          </a:p>
          <a:p>
            <a:r>
              <a:rPr lang="en-US" dirty="0"/>
              <a:t>Not clear!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33422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2B469-2EE3-0951-EB8B-4B6302018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 Fire Sales (</a:t>
            </a:r>
            <a:r>
              <a:rPr lang="en-US" dirty="0" err="1"/>
              <a:t>Coval</a:t>
            </a:r>
            <a:r>
              <a:rPr lang="en-US" dirty="0"/>
              <a:t> and Stafford 2007)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3EECF-2397-1191-22BC-0F6D3D3273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272F50E-8448-4B37-027C-C676C97E4F8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1393"/>
          <a:stretch/>
        </p:blipFill>
        <p:spPr>
          <a:xfrm>
            <a:off x="609600" y="838200"/>
            <a:ext cx="7772400" cy="118526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780F900-0CC0-8ECB-DC90-08648454D7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9700" y="1981200"/>
            <a:ext cx="12446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3606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2B469-2EE3-0951-EB8B-4B6302018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 Fire Sales (</a:t>
            </a:r>
            <a:r>
              <a:rPr lang="en-US" dirty="0" err="1"/>
              <a:t>Coval</a:t>
            </a:r>
            <a:r>
              <a:rPr lang="en-US" dirty="0"/>
              <a:t> and Stafford 2007)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3EECF-2397-1191-22BC-0F6D3D3273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272F50E-8448-4B37-027C-C676C97E4F8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1393"/>
          <a:stretch/>
        </p:blipFill>
        <p:spPr>
          <a:xfrm>
            <a:off x="609600" y="838200"/>
            <a:ext cx="7772400" cy="118526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B2AFB14-CAB1-4E2A-7976-5D168BAE1F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2438400"/>
            <a:ext cx="7772400" cy="262333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780F900-0CC0-8ECB-DC90-08648454D70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49700" y="1981200"/>
            <a:ext cx="12446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3999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2B469-2EE3-0951-EB8B-4B6302018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 Fire Sales (</a:t>
            </a:r>
            <a:r>
              <a:rPr lang="en-US" dirty="0" err="1"/>
              <a:t>Coval</a:t>
            </a:r>
            <a:r>
              <a:rPr lang="en-US" dirty="0"/>
              <a:t> and Stafford 2007)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3EECF-2397-1191-22BC-0F6D3D3273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272F50E-8448-4B37-027C-C676C97E4F8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1393"/>
          <a:stretch/>
        </p:blipFill>
        <p:spPr>
          <a:xfrm>
            <a:off x="609600" y="838200"/>
            <a:ext cx="7772400" cy="118526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B2AFB14-CAB1-4E2A-7976-5D168BAE1F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2438400"/>
            <a:ext cx="7772400" cy="262333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780F900-0CC0-8ECB-DC90-08648454D70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49700" y="1981200"/>
            <a:ext cx="1244600" cy="381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BD29F83-90EF-9522-E0B8-4169F5D734AC}"/>
              </a:ext>
            </a:extLst>
          </p:cNvPr>
          <p:cNvSpPr txBox="1"/>
          <p:nvPr/>
        </p:nvSpPr>
        <p:spPr>
          <a:xfrm>
            <a:off x="1752600" y="5710535"/>
            <a:ext cx="8755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+mj-lt"/>
              </a:rPr>
              <a:t> Sales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1079534-9CB2-F676-44DE-968F34B79803}"/>
              </a:ext>
            </a:extLst>
          </p:cNvPr>
          <p:cNvCxnSpPr>
            <a:cxnSpLocks/>
          </p:cNvCxnSpPr>
          <p:nvPr/>
        </p:nvCxnSpPr>
        <p:spPr>
          <a:xfrm>
            <a:off x="4419600" y="3200400"/>
            <a:ext cx="6858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4C6212A-58D9-BE9C-FBF3-A630A3E6EE55}"/>
              </a:ext>
            </a:extLst>
          </p:cNvPr>
          <p:cNvCxnSpPr>
            <a:cxnSpLocks/>
          </p:cNvCxnSpPr>
          <p:nvPr/>
        </p:nvCxnSpPr>
        <p:spPr>
          <a:xfrm>
            <a:off x="6629400" y="3190875"/>
            <a:ext cx="15240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B23C84C-046E-CFFA-9121-BB05D8F62254}"/>
              </a:ext>
            </a:extLst>
          </p:cNvPr>
          <p:cNvCxnSpPr>
            <a:cxnSpLocks/>
          </p:cNvCxnSpPr>
          <p:nvPr/>
        </p:nvCxnSpPr>
        <p:spPr>
          <a:xfrm>
            <a:off x="4419600" y="3657600"/>
            <a:ext cx="9906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69CD01B-7D2D-00D1-D154-CBE0E365391F}"/>
              </a:ext>
            </a:extLst>
          </p:cNvPr>
          <p:cNvCxnSpPr>
            <a:cxnSpLocks/>
          </p:cNvCxnSpPr>
          <p:nvPr/>
        </p:nvCxnSpPr>
        <p:spPr>
          <a:xfrm>
            <a:off x="7924800" y="3657600"/>
            <a:ext cx="4572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8C8E17F-99FC-8808-5092-ED09A809B306}"/>
              </a:ext>
            </a:extLst>
          </p:cNvPr>
          <p:cNvCxnSpPr>
            <a:cxnSpLocks/>
          </p:cNvCxnSpPr>
          <p:nvPr/>
        </p:nvCxnSpPr>
        <p:spPr>
          <a:xfrm>
            <a:off x="838200" y="4114800"/>
            <a:ext cx="16002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600F8A2-134C-7275-CFB7-FF045D876B94}"/>
              </a:ext>
            </a:extLst>
          </p:cNvPr>
          <p:cNvCxnSpPr>
            <a:cxnSpLocks/>
          </p:cNvCxnSpPr>
          <p:nvPr/>
        </p:nvCxnSpPr>
        <p:spPr>
          <a:xfrm>
            <a:off x="838200" y="4572000"/>
            <a:ext cx="18288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7E684BB-137A-7391-0ADB-3C56461E15C7}"/>
              </a:ext>
            </a:extLst>
          </p:cNvPr>
          <p:cNvCxnSpPr>
            <a:cxnSpLocks/>
          </p:cNvCxnSpPr>
          <p:nvPr/>
        </p:nvCxnSpPr>
        <p:spPr>
          <a:xfrm>
            <a:off x="2286000" y="5061737"/>
            <a:ext cx="6858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5581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2B469-2EE3-0951-EB8B-4B6302018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 Fire Sales (</a:t>
            </a:r>
            <a:r>
              <a:rPr lang="en-US" dirty="0" err="1"/>
              <a:t>Coval</a:t>
            </a:r>
            <a:r>
              <a:rPr lang="en-US" dirty="0"/>
              <a:t> and Stafford 2007)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3EECF-2397-1191-22BC-0F6D3D3273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272F50E-8448-4B37-027C-C676C97E4F8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1393"/>
          <a:stretch/>
        </p:blipFill>
        <p:spPr>
          <a:xfrm>
            <a:off x="609600" y="838200"/>
            <a:ext cx="7772400" cy="118526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B2AFB14-CAB1-4E2A-7976-5D168BAE1F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2438400"/>
            <a:ext cx="7772400" cy="262333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780F900-0CC0-8ECB-DC90-08648454D70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49700" y="1981200"/>
            <a:ext cx="1244600" cy="381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BD29F83-90EF-9522-E0B8-4169F5D734AC}"/>
              </a:ext>
            </a:extLst>
          </p:cNvPr>
          <p:cNvSpPr txBox="1"/>
          <p:nvPr/>
        </p:nvSpPr>
        <p:spPr>
          <a:xfrm>
            <a:off x="1752600" y="5710535"/>
            <a:ext cx="8755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+mj-lt"/>
              </a:rPr>
              <a:t> Sales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1079534-9CB2-F676-44DE-968F34B79803}"/>
              </a:ext>
            </a:extLst>
          </p:cNvPr>
          <p:cNvCxnSpPr>
            <a:cxnSpLocks/>
          </p:cNvCxnSpPr>
          <p:nvPr/>
        </p:nvCxnSpPr>
        <p:spPr>
          <a:xfrm>
            <a:off x="4419600" y="3200400"/>
            <a:ext cx="6858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4C6212A-58D9-BE9C-FBF3-A630A3E6EE55}"/>
              </a:ext>
            </a:extLst>
          </p:cNvPr>
          <p:cNvCxnSpPr>
            <a:cxnSpLocks/>
          </p:cNvCxnSpPr>
          <p:nvPr/>
        </p:nvCxnSpPr>
        <p:spPr>
          <a:xfrm>
            <a:off x="6629400" y="3190875"/>
            <a:ext cx="15240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B23C84C-046E-CFFA-9121-BB05D8F62254}"/>
              </a:ext>
            </a:extLst>
          </p:cNvPr>
          <p:cNvCxnSpPr>
            <a:cxnSpLocks/>
          </p:cNvCxnSpPr>
          <p:nvPr/>
        </p:nvCxnSpPr>
        <p:spPr>
          <a:xfrm>
            <a:off x="4419600" y="3657600"/>
            <a:ext cx="9906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69CD01B-7D2D-00D1-D154-CBE0E365391F}"/>
              </a:ext>
            </a:extLst>
          </p:cNvPr>
          <p:cNvCxnSpPr>
            <a:cxnSpLocks/>
          </p:cNvCxnSpPr>
          <p:nvPr/>
        </p:nvCxnSpPr>
        <p:spPr>
          <a:xfrm>
            <a:off x="7924800" y="3657600"/>
            <a:ext cx="4572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8C8E17F-99FC-8808-5092-ED09A809B306}"/>
              </a:ext>
            </a:extLst>
          </p:cNvPr>
          <p:cNvCxnSpPr>
            <a:cxnSpLocks/>
          </p:cNvCxnSpPr>
          <p:nvPr/>
        </p:nvCxnSpPr>
        <p:spPr>
          <a:xfrm>
            <a:off x="838200" y="4114800"/>
            <a:ext cx="16002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600F8A2-134C-7275-CFB7-FF045D876B94}"/>
              </a:ext>
            </a:extLst>
          </p:cNvPr>
          <p:cNvCxnSpPr>
            <a:cxnSpLocks/>
          </p:cNvCxnSpPr>
          <p:nvPr/>
        </p:nvCxnSpPr>
        <p:spPr>
          <a:xfrm>
            <a:off x="838200" y="4572000"/>
            <a:ext cx="18288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7E684BB-137A-7391-0ADB-3C56461E15C7}"/>
              </a:ext>
            </a:extLst>
          </p:cNvPr>
          <p:cNvCxnSpPr>
            <a:cxnSpLocks/>
          </p:cNvCxnSpPr>
          <p:nvPr/>
        </p:nvCxnSpPr>
        <p:spPr>
          <a:xfrm>
            <a:off x="2286000" y="5061737"/>
            <a:ext cx="6858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0F78923E-1CCD-A83C-DECD-031AAF39A26B}"/>
              </a:ext>
            </a:extLst>
          </p:cNvPr>
          <p:cNvSpPr txBox="1"/>
          <p:nvPr/>
        </p:nvSpPr>
        <p:spPr>
          <a:xfrm>
            <a:off x="6191619" y="5710535"/>
            <a:ext cx="14948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dirty="0">
                <a:solidFill>
                  <a:srgbClr val="92D050"/>
                </a:solidFill>
                <a:latin typeface="+mj-lt"/>
              </a:rPr>
              <a:t>Purchases</a:t>
            </a:r>
          </a:p>
        </p:txBody>
      </p:sp>
    </p:spTree>
    <p:extLst>
      <p:ext uri="{BB962C8B-B14F-4D97-AF65-F5344CB8AC3E}">
        <p14:creationId xmlns:p14="http://schemas.microsoft.com/office/powerpoint/2010/main" val="25096957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2B469-2EE3-0951-EB8B-4B6302018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importance of reading the tables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3EECF-2397-1191-22BC-0F6D3D3273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2AB3708-B4CC-34AC-E8A1-F8B114CB57B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7846"/>
          <a:stretch/>
        </p:blipFill>
        <p:spPr>
          <a:xfrm>
            <a:off x="609600" y="2193215"/>
            <a:ext cx="4867470" cy="262396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48081AE-E4AC-B7DD-9C74-72BDA52DBB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4724400"/>
            <a:ext cx="4867470" cy="1782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35832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2B469-2EE3-0951-EB8B-4B6302018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importance of reading the tables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3EECF-2397-1191-22BC-0F6D3D3273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2AB3708-B4CC-34AC-E8A1-F8B114CB57B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7846"/>
          <a:stretch/>
        </p:blipFill>
        <p:spPr>
          <a:xfrm>
            <a:off x="609600" y="2193215"/>
            <a:ext cx="4867470" cy="262396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48081AE-E4AC-B7DD-9C74-72BDA52DBB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4724400"/>
            <a:ext cx="4867470" cy="1782184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A1807526-6945-09C7-3E0B-989440D8C1DA}"/>
              </a:ext>
            </a:extLst>
          </p:cNvPr>
          <p:cNvSpPr/>
          <p:nvPr/>
        </p:nvSpPr>
        <p:spPr>
          <a:xfrm>
            <a:off x="681135" y="3305674"/>
            <a:ext cx="690465" cy="126632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 Box 2">
            <a:extLst>
              <a:ext uri="{FF2B5EF4-FFF2-40B4-BE49-F238E27FC236}">
                <a16:creationId xmlns:a16="http://schemas.microsoft.com/office/drawing/2014/main" id="{60E2CAD2-CA44-2966-F5B1-E555C42765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14400"/>
            <a:ext cx="900051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No significant alphas for fire sales</a:t>
            </a:r>
          </a:p>
        </p:txBody>
      </p:sp>
    </p:spTree>
    <p:extLst>
      <p:ext uri="{BB962C8B-B14F-4D97-AF65-F5344CB8AC3E}">
        <p14:creationId xmlns:p14="http://schemas.microsoft.com/office/powerpoint/2010/main" val="149270024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99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69141</TotalTime>
  <Words>1056</Words>
  <Application>Microsoft Macintosh PowerPoint</Application>
  <PresentationFormat>On-screen Show (4:3)</PresentationFormat>
  <Paragraphs>108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Default Design</vt:lpstr>
      <vt:lpstr>Discussion of “﻿Self-Inflated Funds”</vt:lpstr>
      <vt:lpstr>(Academic) Market Timing</vt:lpstr>
      <vt:lpstr>Seemingly Obvious Questions That Aren’t Obvious</vt:lpstr>
      <vt:lpstr>On Fire Sales (Coval and Stafford 2007)</vt:lpstr>
      <vt:lpstr>On Fire Sales (Coval and Stafford 2007)</vt:lpstr>
      <vt:lpstr>On Fire Sales (Coval and Stafford 2007)</vt:lpstr>
      <vt:lpstr>On Fire Sales (Coval and Stafford 2007)</vt:lpstr>
      <vt:lpstr>The importance of reading the tables</vt:lpstr>
      <vt:lpstr>The importance of reading the tables</vt:lpstr>
      <vt:lpstr>The importance of reading the tables</vt:lpstr>
      <vt:lpstr>Self-Inflated Funds</vt:lpstr>
      <vt:lpstr>Half an Explanation…</vt:lpstr>
      <vt:lpstr>Asymmetries Due To Horizon</vt:lpstr>
      <vt:lpstr>Do we expect funds to manage this risk (if it’s bad)?</vt:lpstr>
      <vt:lpstr>Would funds even want to manage this risk?</vt:lpstr>
      <vt:lpstr>Investors Role</vt:lpstr>
      <vt:lpstr>ETFs problem even worse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Solomon</dc:creator>
  <cp:lastModifiedBy>David Solomon</cp:lastModifiedBy>
  <cp:revision>1530</cp:revision>
  <dcterms:created xsi:type="dcterms:W3CDTF">2006-10-18T02:33:47Z</dcterms:created>
  <dcterms:modified xsi:type="dcterms:W3CDTF">2025-10-09T13:50:58Z</dcterms:modified>
</cp:coreProperties>
</file>