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419" r:id="rId3"/>
    <p:sldId id="462" r:id="rId4"/>
    <p:sldId id="460" r:id="rId5"/>
    <p:sldId id="459" r:id="rId6"/>
    <p:sldId id="463" r:id="rId7"/>
    <p:sldId id="464" r:id="rId8"/>
    <p:sldId id="465" r:id="rId9"/>
    <p:sldId id="466" r:id="rId10"/>
    <p:sldId id="468" r:id="rId11"/>
    <p:sldId id="476" r:id="rId12"/>
    <p:sldId id="469" r:id="rId13"/>
    <p:sldId id="474" r:id="rId14"/>
    <p:sldId id="473" r:id="rId15"/>
    <p:sldId id="470" r:id="rId16"/>
    <p:sldId id="471" r:id="rId17"/>
    <p:sldId id="472" r:id="rId18"/>
    <p:sldId id="475" r:id="rId19"/>
    <p:sldId id="477" r:id="rId20"/>
    <p:sldId id="478" r:id="rId21"/>
    <p:sldId id="450" r:id="rId2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0AB6"/>
    <a:srgbClr val="00CC00"/>
    <a:srgbClr val="FF9900"/>
    <a:srgbClr val="E3B431"/>
    <a:srgbClr val="CC0000"/>
    <a:srgbClr val="EAC12A"/>
    <a:srgbClr val="E3C131"/>
    <a:srgbClr val="B22C02"/>
    <a:srgbClr val="EBD429"/>
    <a:srgbClr val="BE2F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22" autoAdjust="0"/>
    <p:restoredTop sz="90929"/>
  </p:normalViewPr>
  <p:slideViewPr>
    <p:cSldViewPr>
      <p:cViewPr varScale="1">
        <p:scale>
          <a:sx n="78" d="100"/>
          <a:sy n="78" d="100"/>
        </p:scale>
        <p:origin x="78" y="2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6" d="100"/>
          <a:sy n="76" d="100"/>
        </p:scale>
        <p:origin x="-291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E71D379-538E-4D59-A3E4-E1A8A10BB2FF}" type="datetimeFigureOut">
              <a:rPr lang="en-US" smtClean="0"/>
              <a:t>12/27/2014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6F5EDB4-B5B8-411F-A6F2-BC84A61B3EEB}" type="slidenum">
              <a:rPr lang="en-US" smtClean="0"/>
              <a:t>‹#›</a:t>
            </a:fld>
            <a:endParaRPr lang="en-US"/>
          </a:p>
        </p:txBody>
      </p:sp>
    </p:spTree>
    <p:extLst>
      <p:ext uri="{BB962C8B-B14F-4D97-AF65-F5344CB8AC3E}">
        <p14:creationId xmlns:p14="http://schemas.microsoft.com/office/powerpoint/2010/main" val="671835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EDC798-4922-4FC5-ABF2-BEF3C3257AFB}" type="datetimeFigureOut">
              <a:rPr lang="en-US" smtClean="0"/>
              <a:pPr/>
              <a:t>12/27/2014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DFF9B6-FB32-455F-ABF1-B8B323348082}" type="slidenum">
              <a:rPr lang="en-US" smtClean="0"/>
              <a:pPr/>
              <a:t>‹#›</a:t>
            </a:fld>
            <a:endParaRPr lang="en-US"/>
          </a:p>
        </p:txBody>
      </p:sp>
    </p:spTree>
    <p:extLst>
      <p:ext uri="{BB962C8B-B14F-4D97-AF65-F5344CB8AC3E}">
        <p14:creationId xmlns:p14="http://schemas.microsoft.com/office/powerpoint/2010/main" val="3362042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6DFF9B6-FB32-455F-ABF1-B8B323348082}" type="slidenum">
              <a:rPr lang="en-US" smtClean="0"/>
              <a:pPr/>
              <a:t>1</a:t>
            </a:fld>
            <a:endParaRPr lang="en-US"/>
          </a:p>
        </p:txBody>
      </p:sp>
    </p:spTree>
    <p:extLst>
      <p:ext uri="{BB962C8B-B14F-4D97-AF65-F5344CB8AC3E}">
        <p14:creationId xmlns:p14="http://schemas.microsoft.com/office/powerpoint/2010/main" val="11024032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aseline="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pic>
        <p:nvPicPr>
          <p:cNvPr id="11" name="Picture 10" descr="Formal_Marshall_GoldOnCard_NoBG.eps"/>
          <p:cNvPicPr>
            <a:picLocks noChangeAspect="1"/>
          </p:cNvPicPr>
          <p:nvPr userDrawn="1"/>
        </p:nvPicPr>
        <p:blipFill>
          <a:blip r:embed="rId2"/>
          <a:stretch>
            <a:fillRect/>
          </a:stretch>
        </p:blipFill>
        <p:spPr>
          <a:xfrm>
            <a:off x="158779" y="228600"/>
            <a:ext cx="1841968" cy="433754"/>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7000" y="152400"/>
            <a:ext cx="20574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152400"/>
            <a:ext cx="60198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lnSpc>
                <a:spcPct val="100000"/>
              </a:lnSpc>
              <a:spcAft>
                <a:spcPts val="800"/>
              </a:spcAft>
              <a:defRPr sz="2400" baseline="0"/>
            </a:lvl1pPr>
            <a:lvl2pPr>
              <a:lnSpc>
                <a:spcPct val="100000"/>
              </a:lnSpc>
              <a:spcAft>
                <a:spcPts val="800"/>
              </a:spcAft>
              <a:defRPr sz="2000" baseline="0"/>
            </a:lvl2pPr>
            <a:lvl3pPr>
              <a:lnSpc>
                <a:spcPct val="100000"/>
              </a:lnSpc>
              <a:spcAft>
                <a:spcPts val="800"/>
              </a:spcAft>
              <a:defRPr sz="1800" baseline="0"/>
            </a:lvl3pPr>
            <a:lvl4pPr>
              <a:lnSpc>
                <a:spcPct val="100000"/>
              </a:lnSpc>
              <a:spcAft>
                <a:spcPts val="800"/>
              </a:spcAft>
              <a:defRPr sz="1600" baseline="0"/>
            </a:lvl4pPr>
            <a:lvl5pPr>
              <a:lnSpc>
                <a:spcPct val="100000"/>
              </a:lnSpc>
              <a:spcAft>
                <a:spcPts val="800"/>
              </a:spcAft>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Box 3"/>
          <p:cNvSpPr txBox="1"/>
          <p:nvPr userDrawn="1"/>
        </p:nvSpPr>
        <p:spPr>
          <a:xfrm>
            <a:off x="158779" y="6571861"/>
            <a:ext cx="2990850" cy="246221"/>
          </a:xfrm>
          <a:prstGeom prst="rect">
            <a:avLst/>
          </a:prstGeom>
          <a:noFill/>
        </p:spPr>
        <p:txBody>
          <a:bodyPr wrap="square" lIns="0" tIns="0" rIns="0" bIns="0" rtlCol="0">
            <a:spAutoFit/>
          </a:bodyPr>
          <a:lstStyle/>
          <a:p>
            <a:r>
              <a:rPr lang="en-US" sz="1600" dirty="0" smtClean="0">
                <a:solidFill>
                  <a:schemeClr val="bg1"/>
                </a:solidFill>
                <a:latin typeface="+mn-lt"/>
              </a:rPr>
              <a:t>Solomon on </a:t>
            </a:r>
            <a:r>
              <a:rPr lang="en-US" sz="1600" dirty="0" smtClean="0">
                <a:solidFill>
                  <a:schemeClr val="bg1"/>
                </a:solidFill>
                <a:latin typeface="+mn-lt"/>
              </a:rPr>
              <a:t>Zhou</a:t>
            </a:r>
            <a:endParaRPr lang="en-US" sz="1600" dirty="0">
              <a:solidFill>
                <a:schemeClr val="bg1"/>
              </a:solidFill>
              <a:latin typeface="+mn-lt"/>
            </a:endParaRPr>
          </a:p>
        </p:txBody>
      </p:sp>
      <p:sp>
        <p:nvSpPr>
          <p:cNvPr id="5" name="TextBox 4"/>
          <p:cNvSpPr txBox="1"/>
          <p:nvPr userDrawn="1"/>
        </p:nvSpPr>
        <p:spPr>
          <a:xfrm>
            <a:off x="6121240" y="6581001"/>
            <a:ext cx="2990850" cy="246221"/>
          </a:xfrm>
          <a:prstGeom prst="rect">
            <a:avLst/>
          </a:prstGeom>
          <a:noFill/>
        </p:spPr>
        <p:txBody>
          <a:bodyPr wrap="square" lIns="0" tIns="0" rIns="0" bIns="0" rtlCol="0">
            <a:spAutoFit/>
          </a:bodyPr>
          <a:lstStyle/>
          <a:p>
            <a:pPr algn="r"/>
            <a:r>
              <a:rPr lang="en-US" sz="1600" baseline="0" dirty="0" smtClean="0">
                <a:solidFill>
                  <a:schemeClr val="bg1"/>
                </a:solidFill>
                <a:latin typeface="+mn-lt"/>
              </a:rPr>
              <a:t>The Blame Game</a:t>
            </a:r>
            <a:endParaRPr lang="en-US" sz="1600" baseline="0" dirty="0">
              <a:solidFill>
                <a:schemeClr val="bg1"/>
              </a:solidFill>
              <a:latin typeface="+mn-lt"/>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1219200" y="1066800"/>
            <a:ext cx="35814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3000" y="1066800"/>
            <a:ext cx="35814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p:cNvSpPr/>
          <p:nvPr userDrawn="1"/>
        </p:nvSpPr>
        <p:spPr>
          <a:xfrm>
            <a:off x="0" y="6562724"/>
            <a:ext cx="9144000" cy="295275"/>
          </a:xfrm>
          <a:prstGeom prst="rect">
            <a:avLst/>
          </a:prstGeom>
          <a:solidFill>
            <a:srgbClr val="990000"/>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4" name="Rectangle 13"/>
          <p:cNvSpPr/>
          <p:nvPr userDrawn="1"/>
        </p:nvSpPr>
        <p:spPr>
          <a:xfrm>
            <a:off x="0" y="0"/>
            <a:ext cx="9144000" cy="762000"/>
          </a:xfrm>
          <a:prstGeom prst="rect">
            <a:avLst/>
          </a:prstGeom>
          <a:solidFill>
            <a:srgbClr val="990000"/>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1026" name="Rectangle 2"/>
          <p:cNvSpPr>
            <a:spLocks noGrp="1" noChangeArrowheads="1"/>
          </p:cNvSpPr>
          <p:nvPr>
            <p:ph type="title"/>
          </p:nvPr>
        </p:nvSpPr>
        <p:spPr bwMode="auto">
          <a:xfrm>
            <a:off x="304800" y="152400"/>
            <a:ext cx="8229600" cy="533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Title</a:t>
            </a:r>
          </a:p>
        </p:txBody>
      </p:sp>
      <p:sp>
        <p:nvSpPr>
          <p:cNvPr id="1027" name="Rectangle 3"/>
          <p:cNvSpPr>
            <a:spLocks noGrp="1" noChangeArrowheads="1"/>
          </p:cNvSpPr>
          <p:nvPr>
            <p:ph type="body" idx="1"/>
          </p:nvPr>
        </p:nvSpPr>
        <p:spPr bwMode="auto">
          <a:xfrm>
            <a:off x="1219200" y="1066800"/>
            <a:ext cx="7315200"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9" name="Rectangle 8"/>
          <p:cNvSpPr/>
          <p:nvPr userDrawn="1"/>
        </p:nvSpPr>
        <p:spPr>
          <a:xfrm flipV="1">
            <a:off x="0" y="755552"/>
            <a:ext cx="9144000" cy="50800"/>
          </a:xfrm>
          <a:prstGeom prst="rect">
            <a:avLst/>
          </a:prstGeom>
          <a:solidFill>
            <a:srgbClr val="FFCC00"/>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pic>
        <p:nvPicPr>
          <p:cNvPr id="10" name="Picture 9" descr="Small Use Shield_GoldOnTrans.eps"/>
          <p:cNvPicPr>
            <a:picLocks noChangeAspect="1"/>
          </p:cNvPicPr>
          <p:nvPr userDrawn="1"/>
        </p:nvPicPr>
        <p:blipFill>
          <a:blip r:embed="rId13"/>
          <a:stretch>
            <a:fillRect/>
          </a:stretch>
        </p:blipFill>
        <p:spPr>
          <a:xfrm>
            <a:off x="8309348" y="6880"/>
            <a:ext cx="748239" cy="748239"/>
          </a:xfrm>
          <a:prstGeom prst="rect">
            <a:avLst/>
          </a:prstGeom>
        </p:spPr>
      </p:pic>
      <p:pic>
        <p:nvPicPr>
          <p:cNvPr id="11" name="Picture 10" descr="1-lineWordmark_GoldOnCard_NoBG.eps"/>
          <p:cNvPicPr>
            <a:picLocks noChangeAspect="1"/>
          </p:cNvPicPr>
          <p:nvPr userDrawn="1"/>
        </p:nvPicPr>
        <p:blipFill>
          <a:blip r:embed="rId14"/>
          <a:stretch>
            <a:fillRect/>
          </a:stretch>
        </p:blipFill>
        <p:spPr>
          <a:xfrm>
            <a:off x="3660937" y="6632950"/>
            <a:ext cx="1822126" cy="15482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fontAlgn="base">
        <a:spcBef>
          <a:spcPct val="0"/>
        </a:spcBef>
        <a:spcAft>
          <a:spcPct val="0"/>
        </a:spcAft>
        <a:defRPr sz="3200" baseline="0">
          <a:solidFill>
            <a:schemeClr val="bg1"/>
          </a:solidFill>
          <a:latin typeface="+mj-lt"/>
          <a:ea typeface="+mj-ea"/>
          <a:cs typeface="+mj-cs"/>
        </a:defRPr>
      </a:lvl1pPr>
      <a:lvl2pPr algn="l" rtl="0" fontAlgn="base">
        <a:spcBef>
          <a:spcPct val="0"/>
        </a:spcBef>
        <a:spcAft>
          <a:spcPct val="0"/>
        </a:spcAft>
        <a:defRPr sz="3200">
          <a:solidFill>
            <a:schemeClr val="tx1"/>
          </a:solidFill>
          <a:latin typeface="Arial" charset="0"/>
        </a:defRPr>
      </a:lvl2pPr>
      <a:lvl3pPr algn="l" rtl="0" fontAlgn="base">
        <a:spcBef>
          <a:spcPct val="0"/>
        </a:spcBef>
        <a:spcAft>
          <a:spcPct val="0"/>
        </a:spcAft>
        <a:defRPr sz="3200">
          <a:solidFill>
            <a:schemeClr val="tx1"/>
          </a:solidFill>
          <a:latin typeface="Arial" charset="0"/>
        </a:defRPr>
      </a:lvl3pPr>
      <a:lvl4pPr algn="l" rtl="0" fontAlgn="base">
        <a:spcBef>
          <a:spcPct val="0"/>
        </a:spcBef>
        <a:spcAft>
          <a:spcPct val="0"/>
        </a:spcAft>
        <a:defRPr sz="3200">
          <a:solidFill>
            <a:schemeClr val="tx1"/>
          </a:solidFill>
          <a:latin typeface="Arial" charset="0"/>
        </a:defRPr>
      </a:lvl4pPr>
      <a:lvl5pPr algn="l" rtl="0" fontAlgn="base">
        <a:spcBef>
          <a:spcPct val="0"/>
        </a:spcBef>
        <a:spcAft>
          <a:spcPct val="0"/>
        </a:spcAft>
        <a:defRPr sz="3200">
          <a:solidFill>
            <a:schemeClr val="tx1"/>
          </a:solidFill>
          <a:latin typeface="Arial" charset="0"/>
        </a:defRPr>
      </a:lvl5pPr>
      <a:lvl6pPr marL="457200" algn="l" rtl="0" fontAlgn="base">
        <a:spcBef>
          <a:spcPct val="0"/>
        </a:spcBef>
        <a:spcAft>
          <a:spcPct val="0"/>
        </a:spcAft>
        <a:defRPr sz="3200">
          <a:solidFill>
            <a:schemeClr val="tx1"/>
          </a:solidFill>
          <a:latin typeface="Arial" charset="0"/>
        </a:defRPr>
      </a:lvl6pPr>
      <a:lvl7pPr marL="914400" algn="l" rtl="0" fontAlgn="base">
        <a:spcBef>
          <a:spcPct val="0"/>
        </a:spcBef>
        <a:spcAft>
          <a:spcPct val="0"/>
        </a:spcAft>
        <a:defRPr sz="3200">
          <a:solidFill>
            <a:schemeClr val="tx1"/>
          </a:solidFill>
          <a:latin typeface="Arial" charset="0"/>
        </a:defRPr>
      </a:lvl7pPr>
      <a:lvl8pPr marL="1371600" algn="l" rtl="0" fontAlgn="base">
        <a:spcBef>
          <a:spcPct val="0"/>
        </a:spcBef>
        <a:spcAft>
          <a:spcPct val="0"/>
        </a:spcAft>
        <a:defRPr sz="3200">
          <a:solidFill>
            <a:schemeClr val="tx1"/>
          </a:solidFill>
          <a:latin typeface="Arial" charset="0"/>
        </a:defRPr>
      </a:lvl8pPr>
      <a:lvl9pPr marL="1828800" algn="l" rtl="0" fontAlgn="base">
        <a:spcBef>
          <a:spcPct val="0"/>
        </a:spcBef>
        <a:spcAft>
          <a:spcPct val="0"/>
        </a:spcAft>
        <a:defRPr sz="3200">
          <a:solidFill>
            <a:schemeClr val="tx1"/>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470025"/>
          </a:xfrm>
        </p:spPr>
        <p:txBody>
          <a:bodyPr/>
          <a:lstStyle/>
          <a:p>
            <a:pPr algn="ctr"/>
            <a:r>
              <a:rPr lang="en-US" sz="2800" dirty="0" smtClean="0"/>
              <a:t>Discussion of </a:t>
            </a:r>
            <a:br>
              <a:rPr lang="en-US" sz="2800" dirty="0" smtClean="0"/>
            </a:br>
            <a:r>
              <a:rPr lang="en-US" sz="2800" dirty="0" smtClean="0"/>
              <a:t>‘The Blame Game’</a:t>
            </a:r>
            <a:endParaRPr lang="en-US" sz="2800" dirty="0"/>
          </a:p>
        </p:txBody>
      </p:sp>
      <p:sp>
        <p:nvSpPr>
          <p:cNvPr id="3" name="Subtitle 2"/>
          <p:cNvSpPr>
            <a:spLocks noGrp="1"/>
          </p:cNvSpPr>
          <p:nvPr>
            <p:ph type="subTitle" idx="1"/>
          </p:nvPr>
        </p:nvSpPr>
        <p:spPr>
          <a:xfrm>
            <a:off x="762000" y="3124200"/>
            <a:ext cx="7620000" cy="1752600"/>
          </a:xfrm>
        </p:spPr>
        <p:txBody>
          <a:bodyPr/>
          <a:lstStyle/>
          <a:p>
            <a:r>
              <a:rPr lang="en-US" sz="2400" dirty="0" smtClean="0"/>
              <a:t>Paper by: </a:t>
            </a:r>
            <a:br>
              <a:rPr lang="en-US" sz="2400" dirty="0" smtClean="0"/>
            </a:br>
            <a:r>
              <a:rPr lang="en-US" sz="2400" dirty="0" err="1" smtClean="0"/>
              <a:t>Dexin</a:t>
            </a:r>
            <a:r>
              <a:rPr lang="en-US" sz="2400" dirty="0" smtClean="0"/>
              <a:t> Zhou (Emory)</a:t>
            </a:r>
            <a:endParaRPr lang="en-US" sz="1800" dirty="0" smtClean="0"/>
          </a:p>
          <a:p>
            <a:endParaRPr lang="en-US" sz="500" dirty="0" smtClean="0"/>
          </a:p>
          <a:p>
            <a:endParaRPr lang="en-US" sz="2000" dirty="0" smtClean="0"/>
          </a:p>
          <a:p>
            <a:r>
              <a:rPr lang="en-US" sz="2400" dirty="0" smtClean="0"/>
              <a:t>Discussion by:</a:t>
            </a:r>
          </a:p>
          <a:p>
            <a:r>
              <a:rPr lang="en-US" sz="2400" dirty="0" smtClean="0"/>
              <a:t>David Solomon (USC)</a:t>
            </a:r>
          </a:p>
          <a:p>
            <a:endParaRPr lang="en-US" sz="1050" dirty="0"/>
          </a:p>
          <a:p>
            <a:endParaRPr lang="en-US" sz="1050" dirty="0" smtClean="0"/>
          </a:p>
          <a:p>
            <a:r>
              <a:rPr lang="en-US" sz="2000" dirty="0" smtClean="0"/>
              <a:t>American Finance Association Meetings, January 4</a:t>
            </a:r>
            <a:r>
              <a:rPr lang="en-US" sz="2000" baseline="30000" dirty="0" smtClean="0"/>
              <a:t>th</a:t>
            </a:r>
            <a:r>
              <a:rPr lang="en-US" sz="2000" dirty="0" smtClean="0"/>
              <a:t> 2015</a:t>
            </a:r>
            <a:endParaRPr lang="en-US" sz="1800" dirty="0" smtClean="0"/>
          </a:p>
          <a:p>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Blame turned on its head</a:t>
            </a:r>
            <a:endParaRPr lang="en-US" dirty="0"/>
          </a:p>
        </p:txBody>
      </p:sp>
      <p:sp>
        <p:nvSpPr>
          <p:cNvPr id="3" name="Content Placeholder 2"/>
          <p:cNvSpPr>
            <a:spLocks noGrp="1"/>
          </p:cNvSpPr>
          <p:nvPr>
            <p:ph idx="1"/>
          </p:nvPr>
        </p:nvSpPr>
        <p:spPr/>
        <p:txBody>
          <a:bodyPr/>
          <a:lstStyle/>
          <a:p>
            <a:r>
              <a:rPr lang="en-US" sz="2000" dirty="0" smtClean="0"/>
              <a:t>What if CEO statements are taken at face value – these companies may really be </a:t>
            </a:r>
            <a:r>
              <a:rPr lang="en-US" sz="2000" i="1" dirty="0" smtClean="0"/>
              <a:t>more affected </a:t>
            </a:r>
            <a:r>
              <a:rPr lang="en-US" sz="2000" dirty="0" smtClean="0"/>
              <a:t>by macro conditions</a:t>
            </a:r>
          </a:p>
          <a:p>
            <a:endParaRPr lang="en-US" sz="1000" dirty="0"/>
          </a:p>
        </p:txBody>
      </p:sp>
    </p:spTree>
    <p:extLst>
      <p:ext uri="{BB962C8B-B14F-4D97-AF65-F5344CB8AC3E}">
        <p14:creationId xmlns:p14="http://schemas.microsoft.com/office/powerpoint/2010/main" val="15909916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Blame turned on its head</a:t>
            </a:r>
            <a:endParaRPr lang="en-US" dirty="0"/>
          </a:p>
        </p:txBody>
      </p:sp>
      <p:sp>
        <p:nvSpPr>
          <p:cNvPr id="3" name="Content Placeholder 2"/>
          <p:cNvSpPr>
            <a:spLocks noGrp="1"/>
          </p:cNvSpPr>
          <p:nvPr>
            <p:ph idx="1"/>
          </p:nvPr>
        </p:nvSpPr>
        <p:spPr/>
        <p:txBody>
          <a:bodyPr/>
          <a:lstStyle/>
          <a:p>
            <a:r>
              <a:rPr lang="en-US" sz="2000" dirty="0" smtClean="0"/>
              <a:t>What if CEO statements are taken at face value – these companies may really be </a:t>
            </a:r>
            <a:r>
              <a:rPr lang="en-US" sz="2000" i="1" dirty="0" smtClean="0"/>
              <a:t>more affected </a:t>
            </a:r>
            <a:r>
              <a:rPr lang="en-US" sz="2000" dirty="0" smtClean="0"/>
              <a:t>by macro conditions</a:t>
            </a:r>
          </a:p>
          <a:p>
            <a:endParaRPr lang="en-US" sz="1000" dirty="0"/>
          </a:p>
          <a:p>
            <a:r>
              <a:rPr lang="en-US" sz="2000" dirty="0" smtClean="0"/>
              <a:t>Imagine the Jerry </a:t>
            </a:r>
            <a:r>
              <a:rPr lang="en-US" sz="2000" dirty="0" err="1" smtClean="0"/>
              <a:t>Hoberg</a:t>
            </a:r>
            <a:r>
              <a:rPr lang="en-US" sz="2000" dirty="0" smtClean="0"/>
              <a:t> version of the abstract.</a:t>
            </a:r>
          </a:p>
          <a:p>
            <a:pPr marL="0" indent="0">
              <a:buNone/>
            </a:pPr>
            <a:r>
              <a:rPr lang="en-US" sz="2000" i="1" dirty="0" smtClean="0"/>
              <a:t>“We document that firms that are more exposed to macroeconomic or industry downturns have a higher cost of capital. Holding constant the level of bad news, when conference calls reveal that news is driven by exposure to bad macro conditions, the price of the firm drops over the next 60 days, consistent with a lower price and a higher cost of capital. </a:t>
            </a:r>
            <a:r>
              <a:rPr lang="en-US" sz="2000" i="1" dirty="0" smtClean="0"/>
              <a:t>Consistent with investors rationally not blaming CEOs for events outside their control, firms whose bad news is due to events outside managerial control are less likely to be fired.”</a:t>
            </a:r>
          </a:p>
          <a:p>
            <a:pPr marL="0" indent="0">
              <a:buNone/>
            </a:pPr>
            <a:endParaRPr lang="en-US" sz="2000" i="1" dirty="0"/>
          </a:p>
          <a:p>
            <a:pPr marL="0" indent="0">
              <a:buNone/>
            </a:pPr>
            <a:r>
              <a:rPr lang="en-US" sz="2000" dirty="0" smtClean="0"/>
              <a:t>Can we rule this out?</a:t>
            </a:r>
            <a:endParaRPr lang="en-US" sz="2000" dirty="0"/>
          </a:p>
        </p:txBody>
      </p:sp>
    </p:spTree>
    <p:extLst>
      <p:ext uri="{BB962C8B-B14F-4D97-AF65-F5344CB8AC3E}">
        <p14:creationId xmlns:p14="http://schemas.microsoft.com/office/powerpoint/2010/main" val="24297263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flip side of blame</a:t>
            </a:r>
            <a:endParaRPr lang="en-US" dirty="0"/>
          </a:p>
        </p:txBody>
      </p:sp>
      <p:sp>
        <p:nvSpPr>
          <p:cNvPr id="3" name="Content Placeholder 2"/>
          <p:cNvSpPr>
            <a:spLocks noGrp="1"/>
          </p:cNvSpPr>
          <p:nvPr>
            <p:ph idx="1"/>
          </p:nvPr>
        </p:nvSpPr>
        <p:spPr/>
        <p:txBody>
          <a:bodyPr/>
          <a:lstStyle/>
          <a:p>
            <a:r>
              <a:rPr lang="en-US" sz="2000" dirty="0" smtClean="0"/>
              <a:t>The bad news: BLAME does indeed correlate with exposure to economic conditions.</a:t>
            </a:r>
          </a:p>
          <a:p>
            <a:r>
              <a:rPr lang="en-US" sz="2000" dirty="0" smtClean="0"/>
              <a:t>Negatively correlated with GDP growth time series:</a:t>
            </a:r>
          </a:p>
          <a:p>
            <a:endParaRPr lang="en-US" sz="2000" dirty="0" smtClean="0"/>
          </a:p>
        </p:txBody>
      </p:sp>
      <p:pic>
        <p:nvPicPr>
          <p:cNvPr id="4" name="Picture 3"/>
          <p:cNvPicPr>
            <a:picLocks noChangeAspect="1"/>
          </p:cNvPicPr>
          <p:nvPr/>
        </p:nvPicPr>
        <p:blipFill>
          <a:blip r:embed="rId2"/>
          <a:stretch>
            <a:fillRect/>
          </a:stretch>
        </p:blipFill>
        <p:spPr>
          <a:xfrm>
            <a:off x="843138" y="2286000"/>
            <a:ext cx="7152923" cy="4062413"/>
          </a:xfrm>
          <a:prstGeom prst="rect">
            <a:avLst/>
          </a:prstGeom>
        </p:spPr>
      </p:pic>
    </p:spTree>
    <p:extLst>
      <p:ext uri="{BB962C8B-B14F-4D97-AF65-F5344CB8AC3E}">
        <p14:creationId xmlns:p14="http://schemas.microsoft.com/office/powerpoint/2010/main" val="11292001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flip side of blame</a:t>
            </a:r>
            <a:endParaRPr lang="en-US" dirty="0"/>
          </a:p>
        </p:txBody>
      </p:sp>
      <p:sp>
        <p:nvSpPr>
          <p:cNvPr id="3" name="Content Placeholder 2"/>
          <p:cNvSpPr>
            <a:spLocks noGrp="1"/>
          </p:cNvSpPr>
          <p:nvPr>
            <p:ph idx="1"/>
          </p:nvPr>
        </p:nvSpPr>
        <p:spPr/>
        <p:txBody>
          <a:bodyPr/>
          <a:lstStyle/>
          <a:p>
            <a:r>
              <a:rPr lang="en-US" sz="2000" dirty="0" smtClean="0"/>
              <a:t>More bad news: positively associated with cross-sectional exposure:</a:t>
            </a:r>
          </a:p>
          <a:p>
            <a:pPr marL="0" indent="0">
              <a:buNone/>
            </a:pPr>
            <a:r>
              <a:rPr lang="en-US" sz="2000" i="1" dirty="0" smtClean="0"/>
              <a:t>“The </a:t>
            </a:r>
            <a:r>
              <a:rPr lang="en-US" sz="2000" i="1" dirty="0"/>
              <a:t>R</a:t>
            </a:r>
            <a:r>
              <a:rPr lang="en-US" sz="2000" i="1" baseline="30000" dirty="0"/>
              <a:t>2 </a:t>
            </a:r>
            <a:r>
              <a:rPr lang="en-US" sz="2000" i="1" dirty="0"/>
              <a:t>(estimated using daily return data with 1-year lag) estimated using the above model is significantly positively associated with the BLAME measure, indicating </a:t>
            </a:r>
            <a:r>
              <a:rPr lang="en-US" sz="2000" b="1" i="1" dirty="0"/>
              <a:t>higher likelihood to mention industry and economy performance when a firm’s exposure to macroeconomic performances is </a:t>
            </a:r>
            <a:r>
              <a:rPr lang="en-US" sz="2000" b="1" i="1" dirty="0" smtClean="0"/>
              <a:t>higher. </a:t>
            </a:r>
            <a:r>
              <a:rPr lang="en-US" sz="2000" i="1" dirty="0" smtClean="0"/>
              <a:t>This </a:t>
            </a:r>
            <a:r>
              <a:rPr lang="en-US" sz="2000" i="1" dirty="0"/>
              <a:t>could also indicate that it is more convincing for executives of firms with higher exposure to systematic risk to blame industry and economy performance</a:t>
            </a:r>
            <a:r>
              <a:rPr lang="en-US" sz="2000" i="1" dirty="0" smtClean="0"/>
              <a:t>.”</a:t>
            </a:r>
          </a:p>
          <a:p>
            <a:pPr marL="0" indent="0">
              <a:buNone/>
            </a:pPr>
            <a:endParaRPr lang="en-US" sz="2000" i="1" dirty="0"/>
          </a:p>
          <a:p>
            <a:pPr marL="0" indent="0">
              <a:buNone/>
            </a:pPr>
            <a:r>
              <a:rPr lang="en-US" sz="2000" dirty="0" smtClean="0"/>
              <a:t>William of Occam says that you blame the economy because your results really are due to the economy!</a:t>
            </a:r>
          </a:p>
        </p:txBody>
      </p:sp>
    </p:spTree>
    <p:extLst>
      <p:ext uri="{BB962C8B-B14F-4D97-AF65-F5344CB8AC3E}">
        <p14:creationId xmlns:p14="http://schemas.microsoft.com/office/powerpoint/2010/main" val="33832138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defense of blame</a:t>
            </a:r>
            <a:endParaRPr lang="en-US" dirty="0"/>
          </a:p>
        </p:txBody>
      </p:sp>
      <p:sp>
        <p:nvSpPr>
          <p:cNvPr id="3" name="Content Placeholder 2"/>
          <p:cNvSpPr>
            <a:spLocks noGrp="1"/>
          </p:cNvSpPr>
          <p:nvPr>
            <p:ph idx="1"/>
          </p:nvPr>
        </p:nvSpPr>
        <p:spPr/>
        <p:txBody>
          <a:bodyPr/>
          <a:lstStyle/>
          <a:p>
            <a:r>
              <a:rPr lang="en-US" sz="2000" dirty="0" smtClean="0"/>
              <a:t>Past performance doesn’t correlate with positive descriptions of economy</a:t>
            </a:r>
          </a:p>
          <a:p>
            <a:endParaRPr lang="en-US" sz="1000" i="1" dirty="0" smtClean="0"/>
          </a:p>
          <a:p>
            <a:r>
              <a:rPr lang="en-US" sz="2000" dirty="0" smtClean="0"/>
              <a:t>-&gt; Means that there </a:t>
            </a:r>
            <a:r>
              <a:rPr lang="en-US" sz="2000" i="1" dirty="0" smtClean="0"/>
              <a:t>is </a:t>
            </a:r>
            <a:r>
              <a:rPr lang="en-US" sz="2000" dirty="0" smtClean="0"/>
              <a:t>attribution bias, but may be difference economic exposure as well</a:t>
            </a:r>
          </a:p>
          <a:p>
            <a:pPr algn="just"/>
            <a:endParaRPr lang="en-US" sz="1000" dirty="0"/>
          </a:p>
          <a:p>
            <a:r>
              <a:rPr lang="en-US" sz="2000" dirty="0" smtClean="0"/>
              <a:t>Better argument: more macro exposure generally predicts </a:t>
            </a:r>
            <a:r>
              <a:rPr lang="en-US" sz="2000" i="1" dirty="0"/>
              <a:t>high</a:t>
            </a:r>
            <a:r>
              <a:rPr lang="en-US" sz="2000" dirty="0"/>
              <a:t> returns in the future (once adjustment is finished). </a:t>
            </a:r>
            <a:endParaRPr lang="en-US" sz="2000" dirty="0" smtClean="0"/>
          </a:p>
          <a:p>
            <a:endParaRPr lang="en-US" sz="1000" dirty="0" smtClean="0"/>
          </a:p>
          <a:p>
            <a:r>
              <a:rPr lang="en-US" sz="2000" dirty="0" smtClean="0"/>
              <a:t>Not clear there are high long-term returns (test this!)</a:t>
            </a:r>
          </a:p>
          <a:p>
            <a:endParaRPr lang="en-US" sz="1000" dirty="0"/>
          </a:p>
          <a:p>
            <a:r>
              <a:rPr lang="en-US" sz="2000" dirty="0" smtClean="0"/>
              <a:t>Also negative </a:t>
            </a:r>
            <a:r>
              <a:rPr lang="en-US" sz="2000" i="1" dirty="0" smtClean="0"/>
              <a:t>cash flows </a:t>
            </a:r>
            <a:r>
              <a:rPr lang="en-US" sz="2000" dirty="0" smtClean="0"/>
              <a:t>afterwards (not consistent with discount rate story). Analyst recommendations also not clearly consistent. Talk about this!</a:t>
            </a:r>
            <a:endParaRPr lang="en-US" dirty="0" smtClean="0"/>
          </a:p>
        </p:txBody>
      </p:sp>
    </p:spTree>
    <p:extLst>
      <p:ext uri="{BB962C8B-B14F-4D97-AF65-F5344CB8AC3E}">
        <p14:creationId xmlns:p14="http://schemas.microsoft.com/office/powerpoint/2010/main" val="23718240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defense of blame</a:t>
            </a:r>
            <a:endParaRPr lang="en-US" dirty="0"/>
          </a:p>
        </p:txBody>
      </p:sp>
      <p:pic>
        <p:nvPicPr>
          <p:cNvPr id="5" name="Picture 4"/>
          <p:cNvPicPr>
            <a:picLocks noChangeAspect="1"/>
          </p:cNvPicPr>
          <p:nvPr/>
        </p:nvPicPr>
        <p:blipFill>
          <a:blip r:embed="rId2"/>
          <a:stretch>
            <a:fillRect/>
          </a:stretch>
        </p:blipFill>
        <p:spPr>
          <a:xfrm>
            <a:off x="1562100" y="2057400"/>
            <a:ext cx="5981700" cy="4424288"/>
          </a:xfrm>
          <a:prstGeom prst="rect">
            <a:avLst/>
          </a:prstGeom>
        </p:spPr>
      </p:pic>
      <p:sp>
        <p:nvSpPr>
          <p:cNvPr id="6" name="Content Placeholder 2"/>
          <p:cNvSpPr>
            <a:spLocks noGrp="1"/>
          </p:cNvSpPr>
          <p:nvPr>
            <p:ph idx="1"/>
          </p:nvPr>
        </p:nvSpPr>
        <p:spPr>
          <a:xfrm>
            <a:off x="1219200" y="1066800"/>
            <a:ext cx="7315200" cy="5029200"/>
          </a:xfrm>
        </p:spPr>
        <p:txBody>
          <a:bodyPr/>
          <a:lstStyle/>
          <a:p>
            <a:r>
              <a:rPr lang="en-US" sz="2000" dirty="0" smtClean="0"/>
              <a:t>Measure </a:t>
            </a:r>
            <a:r>
              <a:rPr lang="en-US" sz="2000" dirty="0"/>
              <a:t>economic exposure by regressing past returns on industry and macro returns. Take R</a:t>
            </a:r>
            <a:r>
              <a:rPr lang="en-US" sz="2000" baseline="30000" dirty="0"/>
              <a:t>2</a:t>
            </a:r>
            <a:r>
              <a:rPr lang="en-US" sz="2000" dirty="0"/>
              <a:t> from this regression, show blame doesn’t have more effect for high R</a:t>
            </a:r>
            <a:r>
              <a:rPr lang="en-US" sz="2000" baseline="30000" dirty="0"/>
              <a:t>2</a:t>
            </a:r>
            <a:r>
              <a:rPr lang="en-US" sz="2000" dirty="0"/>
              <a:t> firms.</a:t>
            </a:r>
          </a:p>
          <a:p>
            <a:endParaRPr lang="en-US" sz="2000" dirty="0" smtClean="0"/>
          </a:p>
          <a:p>
            <a:endParaRPr lang="en-US" dirty="0" smtClean="0"/>
          </a:p>
        </p:txBody>
      </p:sp>
    </p:spTree>
    <p:extLst>
      <p:ext uri="{BB962C8B-B14F-4D97-AF65-F5344CB8AC3E}">
        <p14:creationId xmlns:p14="http://schemas.microsoft.com/office/powerpoint/2010/main" val="37671621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defense of blame</a:t>
            </a:r>
            <a:endParaRPr lang="en-US" dirty="0"/>
          </a:p>
        </p:txBody>
      </p:sp>
      <p:sp>
        <p:nvSpPr>
          <p:cNvPr id="3" name="Content Placeholder 2"/>
          <p:cNvSpPr>
            <a:spLocks noGrp="1"/>
          </p:cNvSpPr>
          <p:nvPr>
            <p:ph idx="1"/>
          </p:nvPr>
        </p:nvSpPr>
        <p:spPr/>
        <p:txBody>
          <a:bodyPr/>
          <a:lstStyle/>
          <a:p>
            <a:r>
              <a:rPr lang="en-US" sz="2000" dirty="0" smtClean="0"/>
              <a:t>Not clear that R</a:t>
            </a:r>
            <a:r>
              <a:rPr lang="en-US" sz="2000" baseline="30000" dirty="0" smtClean="0"/>
              <a:t>2</a:t>
            </a:r>
            <a:r>
              <a:rPr lang="en-US" sz="2000" dirty="0" smtClean="0"/>
              <a:t> is the right measure (</a:t>
            </a:r>
            <a:r>
              <a:rPr lang="el-GR" sz="2000" dirty="0" smtClean="0"/>
              <a:t>β</a:t>
            </a:r>
            <a:r>
              <a:rPr lang="en-US" sz="2000" dirty="0" smtClean="0"/>
              <a:t> seems more appropriate)</a:t>
            </a:r>
          </a:p>
          <a:p>
            <a:endParaRPr lang="en-US" sz="2000" dirty="0"/>
          </a:p>
          <a:p>
            <a:r>
              <a:rPr lang="en-US" sz="2000" dirty="0" smtClean="0"/>
              <a:t>Not clear that interaction between R</a:t>
            </a:r>
            <a:r>
              <a:rPr lang="en-US" sz="2000" baseline="30000" dirty="0" smtClean="0"/>
              <a:t>2</a:t>
            </a:r>
            <a:r>
              <a:rPr lang="en-US" sz="2000" dirty="0" smtClean="0"/>
              <a:t> and BLAME is the question of interest, as opposed to whether R</a:t>
            </a:r>
            <a:r>
              <a:rPr lang="en-US" sz="2000" baseline="30000" dirty="0" smtClean="0"/>
              <a:t>2</a:t>
            </a:r>
            <a:r>
              <a:rPr lang="en-US" sz="2000" dirty="0" smtClean="0"/>
              <a:t> drives out BLAME (although here it doesn’t)</a:t>
            </a:r>
          </a:p>
          <a:p>
            <a:endParaRPr lang="en-US" sz="2000" dirty="0"/>
          </a:p>
          <a:p>
            <a:r>
              <a:rPr lang="en-US" sz="2000" dirty="0" smtClean="0"/>
              <a:t>Need more work done here to rule out alternative hypotheses, not just one Appendix Table.</a:t>
            </a:r>
          </a:p>
        </p:txBody>
      </p:sp>
    </p:spTree>
    <p:extLst>
      <p:ext uri="{BB962C8B-B14F-4D97-AF65-F5344CB8AC3E}">
        <p14:creationId xmlns:p14="http://schemas.microsoft.com/office/powerpoint/2010/main" val="23188179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Everyone’s a little biased, except for thee and me</a:t>
            </a:r>
            <a:endParaRPr lang="en-US" dirty="0"/>
          </a:p>
        </p:txBody>
      </p:sp>
      <p:sp>
        <p:nvSpPr>
          <p:cNvPr id="3" name="Content Placeholder 2"/>
          <p:cNvSpPr>
            <a:spLocks noGrp="1"/>
          </p:cNvSpPr>
          <p:nvPr>
            <p:ph idx="1"/>
          </p:nvPr>
        </p:nvSpPr>
        <p:spPr/>
        <p:txBody>
          <a:bodyPr/>
          <a:lstStyle/>
          <a:p>
            <a:r>
              <a:rPr lang="en-US" sz="2000" dirty="0" smtClean="0"/>
              <a:t>Paper argues that blame is evidence of CEO self-attribution bias.</a:t>
            </a:r>
          </a:p>
          <a:p>
            <a:endParaRPr lang="en-US" sz="1000" dirty="0"/>
          </a:p>
          <a:p>
            <a:r>
              <a:rPr lang="en-US" sz="2000" dirty="0" smtClean="0"/>
              <a:t>But what are </a:t>
            </a:r>
            <a:r>
              <a:rPr lang="en-US" sz="2000" i="1" dirty="0" smtClean="0"/>
              <a:t>investors </a:t>
            </a:r>
            <a:r>
              <a:rPr lang="en-US" sz="2000" dirty="0" smtClean="0"/>
              <a:t>doing here? Why don’t they figure this out? This is much more puzzling.</a:t>
            </a:r>
            <a:endParaRPr lang="en-US" sz="2000" i="1" dirty="0" smtClean="0"/>
          </a:p>
          <a:p>
            <a:endParaRPr lang="en-US" sz="1000" dirty="0" smtClean="0"/>
          </a:p>
          <a:p>
            <a:r>
              <a:rPr lang="en-US" sz="2000" dirty="0" smtClean="0"/>
              <a:t>Paper argues ‘inattention’ to bias. But what about simple gullibility?</a:t>
            </a:r>
          </a:p>
          <a:p>
            <a:endParaRPr lang="en-US" sz="1000" dirty="0"/>
          </a:p>
          <a:p>
            <a:r>
              <a:rPr lang="en-US" sz="2000" dirty="0" smtClean="0"/>
              <a:t>If investors are gullible, is this evidence of CEO bias at all? Perfectly rational to blame sunspots, aliens, whatever, if a) investors will believe it and b) it increases the likelihood of keeping your job.</a:t>
            </a:r>
          </a:p>
        </p:txBody>
      </p:sp>
    </p:spTree>
    <p:extLst>
      <p:ext uri="{BB962C8B-B14F-4D97-AF65-F5344CB8AC3E}">
        <p14:creationId xmlns:p14="http://schemas.microsoft.com/office/powerpoint/2010/main" val="23905866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Everyone’s a little biased, except for thee and me</a:t>
            </a:r>
            <a:endParaRPr lang="en-US" dirty="0"/>
          </a:p>
        </p:txBody>
      </p:sp>
      <p:sp>
        <p:nvSpPr>
          <p:cNvPr id="3" name="Content Placeholder 2"/>
          <p:cNvSpPr>
            <a:spLocks noGrp="1"/>
          </p:cNvSpPr>
          <p:nvPr>
            <p:ph idx="1"/>
          </p:nvPr>
        </p:nvSpPr>
        <p:spPr/>
        <p:txBody>
          <a:bodyPr/>
          <a:lstStyle/>
          <a:p>
            <a:r>
              <a:rPr lang="en-US" sz="2000" dirty="0" smtClean="0"/>
              <a:t>Would be nice to see more evidence on the role of investor beliefs.</a:t>
            </a:r>
          </a:p>
          <a:p>
            <a:endParaRPr lang="en-US" sz="2000" dirty="0"/>
          </a:p>
          <a:p>
            <a:r>
              <a:rPr lang="en-US" sz="2000" dirty="0" smtClean="0"/>
              <a:t>Is drift attenuated if analysts ask more hostile questions during the call? Or express skepticism about the role of the macro factors</a:t>
            </a:r>
          </a:p>
          <a:p>
            <a:endParaRPr lang="en-US" sz="2000" dirty="0"/>
          </a:p>
          <a:p>
            <a:r>
              <a:rPr lang="en-US" sz="2000" dirty="0" smtClean="0"/>
              <a:t>Is drift attenuated if other companies with similar bad returns aren’t blaming the macro factors? This would make the possibility of bias more salient.</a:t>
            </a:r>
          </a:p>
          <a:p>
            <a:endParaRPr lang="en-US" sz="2000" dirty="0"/>
          </a:p>
          <a:p>
            <a:r>
              <a:rPr lang="en-US" sz="2000" dirty="0" smtClean="0"/>
              <a:t>If it’s CEO bias, is it correlated with other evidence of bias, e.g. late option exercise as overconfidence proxy</a:t>
            </a:r>
          </a:p>
        </p:txBody>
      </p:sp>
    </p:spTree>
    <p:extLst>
      <p:ext uri="{BB962C8B-B14F-4D97-AF65-F5344CB8AC3E}">
        <p14:creationId xmlns:p14="http://schemas.microsoft.com/office/powerpoint/2010/main" val="16024015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Delayed Reaction &amp; PEAD</a:t>
            </a:r>
            <a:endParaRPr lang="en-US" dirty="0"/>
          </a:p>
        </p:txBody>
      </p:sp>
      <p:sp>
        <p:nvSpPr>
          <p:cNvPr id="3" name="Content Placeholder 2"/>
          <p:cNvSpPr>
            <a:spLocks noGrp="1"/>
          </p:cNvSpPr>
          <p:nvPr>
            <p:ph idx="1"/>
          </p:nvPr>
        </p:nvSpPr>
        <p:spPr/>
        <p:txBody>
          <a:bodyPr/>
          <a:lstStyle/>
          <a:p>
            <a:r>
              <a:rPr lang="en-US" sz="2000" dirty="0" smtClean="0"/>
              <a:t>The paper shows BLAME is associated with lower announcement </a:t>
            </a:r>
            <a:r>
              <a:rPr lang="en-US" sz="2000" i="1" dirty="0" smtClean="0"/>
              <a:t>and </a:t>
            </a:r>
            <a:r>
              <a:rPr lang="en-US" sz="2000" dirty="0" smtClean="0"/>
              <a:t>post-announcement returns</a:t>
            </a:r>
          </a:p>
          <a:p>
            <a:endParaRPr lang="en-US" sz="2000" dirty="0" smtClean="0"/>
          </a:p>
          <a:p>
            <a:r>
              <a:rPr lang="en-US" sz="2000" dirty="0" smtClean="0"/>
              <a:t>But the post-announcement returns would be predicted by announcement and general post-earnings announcement drift</a:t>
            </a:r>
          </a:p>
          <a:p>
            <a:endParaRPr lang="en-US" sz="2000" dirty="0"/>
          </a:p>
          <a:p>
            <a:r>
              <a:rPr lang="en-US" sz="2000" dirty="0" smtClean="0"/>
              <a:t>Need more controls for announcement day information</a:t>
            </a:r>
          </a:p>
          <a:p>
            <a:endParaRPr lang="en-US" sz="2000" dirty="0"/>
          </a:p>
          <a:p>
            <a:endParaRPr lang="en-US" sz="2000" dirty="0" smtClean="0"/>
          </a:p>
        </p:txBody>
      </p:sp>
    </p:spTree>
    <p:extLst>
      <p:ext uri="{BB962C8B-B14F-4D97-AF65-F5344CB8AC3E}">
        <p14:creationId xmlns:p14="http://schemas.microsoft.com/office/powerpoint/2010/main" val="4106075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Paradox of Text</a:t>
            </a:r>
            <a:endParaRPr lang="en-US" dirty="0"/>
          </a:p>
        </p:txBody>
      </p:sp>
      <p:sp>
        <p:nvSpPr>
          <p:cNvPr id="3" name="Content Placeholder 2"/>
          <p:cNvSpPr>
            <a:spLocks noGrp="1"/>
          </p:cNvSpPr>
          <p:nvPr>
            <p:ph idx="1"/>
          </p:nvPr>
        </p:nvSpPr>
        <p:spPr/>
        <p:txBody>
          <a:bodyPr/>
          <a:lstStyle/>
          <a:p>
            <a:r>
              <a:rPr lang="en-US" sz="2000" dirty="0" smtClean="0"/>
              <a:t>“I’m not comfortable with having so many numbers in this paper”, said no finance academic ever</a:t>
            </a:r>
          </a:p>
          <a:p>
            <a:endParaRPr lang="en-US" sz="1100" dirty="0" smtClean="0"/>
          </a:p>
          <a:p>
            <a:r>
              <a:rPr lang="en-US" sz="2000" dirty="0" smtClean="0"/>
              <a:t>‘4.2c per share’ is </a:t>
            </a:r>
            <a:r>
              <a:rPr lang="en-US" sz="2000" dirty="0"/>
              <a:t>mostly just taken as </a:t>
            </a:r>
            <a:r>
              <a:rPr lang="en-US" sz="2000" dirty="0" smtClean="0"/>
              <a:t>an objective truth about the world, and not thought about very much</a:t>
            </a:r>
          </a:p>
          <a:p>
            <a:endParaRPr lang="en-US" sz="1000" dirty="0" smtClean="0"/>
          </a:p>
        </p:txBody>
      </p:sp>
    </p:spTree>
    <p:extLst>
      <p:ext uri="{BB962C8B-B14F-4D97-AF65-F5344CB8AC3E}">
        <p14:creationId xmlns:p14="http://schemas.microsoft.com/office/powerpoint/2010/main" val="34887799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Delayed Reaction &amp; PEAD</a:t>
            </a:r>
            <a:endParaRPr lang="en-US" dirty="0"/>
          </a:p>
        </p:txBody>
      </p:sp>
      <p:pic>
        <p:nvPicPr>
          <p:cNvPr id="5" name="Picture 4"/>
          <p:cNvPicPr>
            <a:picLocks noChangeAspect="1"/>
          </p:cNvPicPr>
          <p:nvPr/>
        </p:nvPicPr>
        <p:blipFill>
          <a:blip r:embed="rId2"/>
          <a:stretch>
            <a:fillRect/>
          </a:stretch>
        </p:blipFill>
        <p:spPr>
          <a:xfrm>
            <a:off x="3200400" y="990600"/>
            <a:ext cx="5638800" cy="5579175"/>
          </a:xfrm>
          <a:prstGeom prst="rect">
            <a:avLst/>
          </a:prstGeom>
        </p:spPr>
      </p:pic>
      <p:sp>
        <p:nvSpPr>
          <p:cNvPr id="6" name="TextBox 5"/>
          <p:cNvSpPr txBox="1"/>
          <p:nvPr/>
        </p:nvSpPr>
        <p:spPr>
          <a:xfrm>
            <a:off x="304800" y="1676400"/>
            <a:ext cx="2286000" cy="646331"/>
          </a:xfrm>
          <a:prstGeom prst="rect">
            <a:avLst/>
          </a:prstGeom>
          <a:noFill/>
        </p:spPr>
        <p:txBody>
          <a:bodyPr wrap="square" rtlCol="0">
            <a:spAutoFit/>
          </a:bodyPr>
          <a:lstStyle/>
          <a:p>
            <a:r>
              <a:rPr lang="en-US" sz="1800" dirty="0" smtClean="0">
                <a:latin typeface="+mn-lt"/>
              </a:rPr>
              <a:t>Actually Surprise, not SUE</a:t>
            </a:r>
            <a:endParaRPr lang="en-US" sz="1800" dirty="0">
              <a:latin typeface="+mn-lt"/>
            </a:endParaRPr>
          </a:p>
        </p:txBody>
      </p:sp>
      <p:cxnSp>
        <p:nvCxnSpPr>
          <p:cNvPr id="8" name="Straight Arrow Connector 7"/>
          <p:cNvCxnSpPr/>
          <p:nvPr/>
        </p:nvCxnSpPr>
        <p:spPr>
          <a:xfrm>
            <a:off x="2362200" y="1905000"/>
            <a:ext cx="8382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77368" y="2602992"/>
            <a:ext cx="2286000" cy="1754326"/>
          </a:xfrm>
          <a:prstGeom prst="rect">
            <a:avLst/>
          </a:prstGeom>
          <a:noFill/>
        </p:spPr>
        <p:txBody>
          <a:bodyPr wrap="square" rtlCol="0">
            <a:spAutoFit/>
          </a:bodyPr>
          <a:lstStyle/>
          <a:p>
            <a:r>
              <a:rPr lang="en-US" sz="1800" dirty="0" smtClean="0">
                <a:latin typeface="+mn-lt"/>
              </a:rPr>
              <a:t>Want to control for actual SUE (see Bernard and Thomas (1990)) and announcement day returns</a:t>
            </a:r>
            <a:endParaRPr lang="en-US" sz="1800" dirty="0">
              <a:latin typeface="+mn-lt"/>
            </a:endParaRPr>
          </a:p>
        </p:txBody>
      </p:sp>
    </p:spTree>
    <p:extLst>
      <p:ext uri="{BB962C8B-B14F-4D97-AF65-F5344CB8AC3E}">
        <p14:creationId xmlns:p14="http://schemas.microsoft.com/office/powerpoint/2010/main" val="13380765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sz="2000" dirty="0" smtClean="0"/>
              <a:t>Neat </a:t>
            </a:r>
            <a:r>
              <a:rPr lang="en-US" sz="2000" dirty="0" smtClean="0"/>
              <a:t>Paper! </a:t>
            </a:r>
          </a:p>
          <a:p>
            <a:endParaRPr lang="en-US" sz="2000" dirty="0"/>
          </a:p>
          <a:p>
            <a:r>
              <a:rPr lang="en-US" sz="2000" dirty="0" smtClean="0"/>
              <a:t>Documents </a:t>
            </a:r>
            <a:r>
              <a:rPr lang="en-US" sz="2000" dirty="0" smtClean="0"/>
              <a:t>an interesting </a:t>
            </a:r>
            <a:r>
              <a:rPr lang="en-US" sz="2000" dirty="0" smtClean="0"/>
              <a:t>pattern in returns</a:t>
            </a:r>
          </a:p>
          <a:p>
            <a:pPr lvl="1"/>
            <a:r>
              <a:rPr lang="en-US" sz="1800" dirty="0" smtClean="0"/>
              <a:t>Blame is associated with more drift after bad news</a:t>
            </a:r>
          </a:p>
          <a:p>
            <a:pPr lvl="1"/>
            <a:endParaRPr lang="en-US" sz="1800" dirty="0"/>
          </a:p>
          <a:p>
            <a:r>
              <a:rPr lang="en-US" sz="2000" dirty="0" smtClean="0"/>
              <a:t>Would be nice to see more evidence </a:t>
            </a:r>
          </a:p>
          <a:p>
            <a:pPr lvl="1"/>
            <a:r>
              <a:rPr lang="en-US" sz="1800" dirty="0" smtClean="0"/>
              <a:t>Ruling out exposure to macro factors</a:t>
            </a:r>
          </a:p>
          <a:p>
            <a:pPr lvl="1"/>
            <a:r>
              <a:rPr lang="en-US" sz="1800" dirty="0" smtClean="0"/>
              <a:t>Understanding role of investors</a:t>
            </a:r>
          </a:p>
          <a:p>
            <a:pPr lvl="1"/>
            <a:endParaRPr lang="en-US" sz="1400" dirty="0" smtClean="0"/>
          </a:p>
          <a:p>
            <a:pPr lvl="1"/>
            <a:endParaRPr lang="en-US" sz="1800" dirty="0"/>
          </a:p>
        </p:txBody>
      </p:sp>
    </p:spTree>
    <p:extLst>
      <p:ext uri="{BB962C8B-B14F-4D97-AF65-F5344CB8AC3E}">
        <p14:creationId xmlns:p14="http://schemas.microsoft.com/office/powerpoint/2010/main" val="16989338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Paradox of Text</a:t>
            </a:r>
            <a:endParaRPr lang="en-US" dirty="0"/>
          </a:p>
        </p:txBody>
      </p:sp>
      <p:sp>
        <p:nvSpPr>
          <p:cNvPr id="3" name="Content Placeholder 2"/>
          <p:cNvSpPr>
            <a:spLocks noGrp="1"/>
          </p:cNvSpPr>
          <p:nvPr>
            <p:ph idx="1"/>
          </p:nvPr>
        </p:nvSpPr>
        <p:spPr/>
        <p:txBody>
          <a:bodyPr/>
          <a:lstStyle/>
          <a:p>
            <a:r>
              <a:rPr lang="en-US" sz="2000" dirty="0" smtClean="0"/>
              <a:t>“I’m not comfortable with having so many numbers in this paper”, said no finance academic ever</a:t>
            </a:r>
          </a:p>
          <a:p>
            <a:endParaRPr lang="en-US" sz="1100" dirty="0" smtClean="0"/>
          </a:p>
          <a:p>
            <a:r>
              <a:rPr lang="en-US" sz="2000" dirty="0" smtClean="0"/>
              <a:t>‘4.2c per share’ is </a:t>
            </a:r>
            <a:r>
              <a:rPr lang="en-US" sz="2000" dirty="0"/>
              <a:t>mostly just taken as </a:t>
            </a:r>
            <a:r>
              <a:rPr lang="en-US" sz="2000" dirty="0" smtClean="0"/>
              <a:t>an objective truth about the world, and not thought about very much</a:t>
            </a:r>
          </a:p>
          <a:p>
            <a:endParaRPr lang="en-US" sz="1000" dirty="0" smtClean="0"/>
          </a:p>
          <a:p>
            <a:r>
              <a:rPr lang="en-US" sz="2000" dirty="0" smtClean="0"/>
              <a:t>But how should we think about words? Two perspectives</a:t>
            </a:r>
            <a:endParaRPr lang="en-US" sz="2000" dirty="0"/>
          </a:p>
          <a:p>
            <a:endParaRPr lang="en-US" sz="1000" dirty="0" smtClean="0"/>
          </a:p>
          <a:p>
            <a:pPr marL="457200" indent="-457200">
              <a:buFont typeface="+mj-lt"/>
              <a:buAutoNum type="arabicPeriod"/>
            </a:pPr>
            <a:r>
              <a:rPr lang="en-US" sz="2000" dirty="0" smtClean="0"/>
              <a:t>Words are also a representation of true information, particularly information that is hard to quantify numerically</a:t>
            </a:r>
          </a:p>
          <a:p>
            <a:pPr marL="457200" indent="-457200">
              <a:buFont typeface="+mj-lt"/>
              <a:buAutoNum type="arabicPeriod"/>
            </a:pPr>
            <a:endParaRPr lang="en-US" sz="1050" dirty="0" smtClean="0"/>
          </a:p>
          <a:p>
            <a:pPr marL="457200" indent="-457200">
              <a:buFont typeface="+mj-lt"/>
              <a:buAutoNum type="arabicPeriod"/>
            </a:pPr>
            <a:r>
              <a:rPr lang="en-US" sz="2000" dirty="0" smtClean="0"/>
              <a:t>Words are someone’s subjective opinion, which may or may not reflect underlying reality</a:t>
            </a:r>
            <a:endParaRPr lang="en-US" dirty="0"/>
          </a:p>
        </p:txBody>
      </p:sp>
    </p:spTree>
    <p:extLst>
      <p:ext uri="{BB962C8B-B14F-4D97-AF65-F5344CB8AC3E}">
        <p14:creationId xmlns:p14="http://schemas.microsoft.com/office/powerpoint/2010/main" val="39682042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Paradox of Text</a:t>
            </a:r>
            <a:endParaRPr lang="en-US" dirty="0"/>
          </a:p>
        </p:txBody>
      </p:sp>
      <p:sp>
        <p:nvSpPr>
          <p:cNvPr id="3" name="Content Placeholder 2"/>
          <p:cNvSpPr>
            <a:spLocks noGrp="1"/>
          </p:cNvSpPr>
          <p:nvPr>
            <p:ph idx="1"/>
          </p:nvPr>
        </p:nvSpPr>
        <p:spPr>
          <a:xfrm>
            <a:off x="1219200" y="1066800"/>
            <a:ext cx="7315200" cy="685800"/>
          </a:xfrm>
        </p:spPr>
        <p:txBody>
          <a:bodyPr/>
          <a:lstStyle/>
          <a:p>
            <a:r>
              <a:rPr lang="en-US" sz="2000" dirty="0" smtClean="0"/>
              <a:t>The finance academic literature has considered both sides:</a:t>
            </a:r>
          </a:p>
          <a:p>
            <a:endParaRPr lang="en-US" sz="2000" dirty="0"/>
          </a:p>
          <a:p>
            <a:pPr marL="0" indent="0">
              <a:buNone/>
            </a:pPr>
            <a:endParaRPr lang="en-US" dirty="0"/>
          </a:p>
        </p:txBody>
      </p:sp>
      <p:sp>
        <p:nvSpPr>
          <p:cNvPr id="4" name="TextBox 3"/>
          <p:cNvSpPr txBox="1"/>
          <p:nvPr/>
        </p:nvSpPr>
        <p:spPr>
          <a:xfrm>
            <a:off x="533400" y="1780309"/>
            <a:ext cx="7924800" cy="4647426"/>
          </a:xfrm>
          <a:prstGeom prst="rect">
            <a:avLst/>
          </a:prstGeom>
          <a:noFill/>
        </p:spPr>
        <p:txBody>
          <a:bodyPr wrap="square" rtlCol="0">
            <a:spAutoFit/>
          </a:bodyPr>
          <a:lstStyle/>
          <a:p>
            <a:pPr algn="ctr"/>
            <a:r>
              <a:rPr lang="en-US" sz="2000" u="sng" dirty="0" smtClean="0">
                <a:solidFill>
                  <a:srgbClr val="FF0000"/>
                </a:solidFill>
                <a:latin typeface="+mn-lt"/>
              </a:rPr>
              <a:t>Text as Information</a:t>
            </a:r>
            <a:r>
              <a:rPr lang="en-US" sz="2000" dirty="0" smtClean="0">
                <a:solidFill>
                  <a:srgbClr val="FF9900"/>
                </a:solidFill>
                <a:latin typeface="+mn-lt"/>
              </a:rPr>
              <a:t>   </a:t>
            </a:r>
            <a:r>
              <a:rPr lang="en-US" sz="2000" u="sng" dirty="0" smtClean="0">
                <a:solidFill>
                  <a:srgbClr val="160AB6"/>
                </a:solidFill>
                <a:latin typeface="+mn-lt"/>
              </a:rPr>
              <a:t>Text as Interpretation</a:t>
            </a:r>
            <a:r>
              <a:rPr lang="en-US" sz="2000" dirty="0" smtClean="0">
                <a:solidFill>
                  <a:srgbClr val="160AB6"/>
                </a:solidFill>
                <a:latin typeface="+mn-lt"/>
              </a:rPr>
              <a:t>   </a:t>
            </a:r>
            <a:r>
              <a:rPr lang="en-US" sz="2000" u="sng" dirty="0" smtClean="0">
                <a:solidFill>
                  <a:srgbClr val="00B050"/>
                </a:solidFill>
                <a:latin typeface="+mn-lt"/>
              </a:rPr>
              <a:t>Text as Both/Ambiguous</a:t>
            </a:r>
          </a:p>
          <a:p>
            <a:endParaRPr lang="en-US" dirty="0" smtClean="0">
              <a:latin typeface="+mn-lt"/>
            </a:endParaRPr>
          </a:p>
          <a:p>
            <a:pPr marL="285750" indent="-285750">
              <a:buFont typeface="Arial" panose="020B0604020202020204" pitchFamily="34" charset="0"/>
              <a:buChar char="•"/>
            </a:pPr>
            <a:r>
              <a:rPr lang="en-US" sz="1800" dirty="0" err="1" smtClean="0">
                <a:solidFill>
                  <a:srgbClr val="FF0000"/>
                </a:solidFill>
                <a:latin typeface="+mn-lt"/>
              </a:rPr>
              <a:t>Engelberg</a:t>
            </a:r>
            <a:r>
              <a:rPr lang="en-US" sz="1800" dirty="0" smtClean="0">
                <a:solidFill>
                  <a:srgbClr val="FF0000"/>
                </a:solidFill>
                <a:latin typeface="+mn-lt"/>
              </a:rPr>
              <a:t> (2008) (Tone in Earnings)</a:t>
            </a:r>
          </a:p>
          <a:p>
            <a:pPr marL="285750" indent="-285750">
              <a:buFont typeface="Arial" panose="020B0604020202020204" pitchFamily="34" charset="0"/>
              <a:buChar char="•"/>
            </a:pPr>
            <a:r>
              <a:rPr lang="en-US" sz="1800" dirty="0" err="1" smtClean="0">
                <a:solidFill>
                  <a:srgbClr val="FF0000"/>
                </a:solidFill>
                <a:latin typeface="+mn-lt"/>
              </a:rPr>
              <a:t>Tetlock</a:t>
            </a:r>
            <a:r>
              <a:rPr lang="en-US" sz="1800" dirty="0">
                <a:solidFill>
                  <a:srgbClr val="FF0000"/>
                </a:solidFill>
                <a:latin typeface="+mn-lt"/>
              </a:rPr>
              <a:t>, Saar-</a:t>
            </a:r>
            <a:r>
              <a:rPr lang="en-US" sz="1800" dirty="0" err="1">
                <a:solidFill>
                  <a:srgbClr val="FF0000"/>
                </a:solidFill>
                <a:latin typeface="+mn-lt"/>
              </a:rPr>
              <a:t>Tsechansky</a:t>
            </a:r>
            <a:r>
              <a:rPr lang="en-US" sz="1800" dirty="0">
                <a:solidFill>
                  <a:srgbClr val="FF0000"/>
                </a:solidFill>
                <a:latin typeface="+mn-lt"/>
              </a:rPr>
              <a:t>, and </a:t>
            </a:r>
            <a:r>
              <a:rPr lang="en-US" sz="1800" dirty="0" err="1" smtClean="0">
                <a:solidFill>
                  <a:srgbClr val="FF0000"/>
                </a:solidFill>
                <a:latin typeface="+mn-lt"/>
              </a:rPr>
              <a:t>Macskassy</a:t>
            </a:r>
            <a:r>
              <a:rPr lang="en-US" sz="1800" dirty="0" smtClean="0">
                <a:solidFill>
                  <a:srgbClr val="FF0000"/>
                </a:solidFill>
                <a:latin typeface="+mn-lt"/>
              </a:rPr>
              <a:t> (2008) (Tone in Earnings)</a:t>
            </a:r>
          </a:p>
          <a:p>
            <a:pPr marL="285750" indent="-285750">
              <a:buFont typeface="Arial" panose="020B0604020202020204" pitchFamily="34" charset="0"/>
              <a:buChar char="•"/>
            </a:pPr>
            <a:r>
              <a:rPr lang="en-US" sz="1800" dirty="0" err="1" smtClean="0">
                <a:solidFill>
                  <a:srgbClr val="FF0000"/>
                </a:solidFill>
                <a:latin typeface="+mn-lt"/>
              </a:rPr>
              <a:t>Hoberg</a:t>
            </a:r>
            <a:r>
              <a:rPr lang="en-US" sz="1800" dirty="0" smtClean="0">
                <a:solidFill>
                  <a:srgbClr val="FF0000"/>
                </a:solidFill>
                <a:latin typeface="+mn-lt"/>
              </a:rPr>
              <a:t> and Phillips (2009, 2012, 2014) (Industry and Product Market information in MD&amp;A)</a:t>
            </a:r>
          </a:p>
          <a:p>
            <a:pPr marL="285750" indent="-285750">
              <a:buFont typeface="Arial" panose="020B0604020202020204" pitchFamily="34" charset="0"/>
              <a:buChar char="•"/>
            </a:pPr>
            <a:r>
              <a:rPr lang="en-US" sz="1800" dirty="0" err="1" smtClean="0">
                <a:solidFill>
                  <a:srgbClr val="FF0000"/>
                </a:solidFill>
                <a:latin typeface="+mn-lt"/>
              </a:rPr>
              <a:t>Hoberg</a:t>
            </a:r>
            <a:r>
              <a:rPr lang="en-US" sz="1800" dirty="0" smtClean="0">
                <a:solidFill>
                  <a:srgbClr val="FF0000"/>
                </a:solidFill>
                <a:latin typeface="+mn-lt"/>
              </a:rPr>
              <a:t> and </a:t>
            </a:r>
            <a:r>
              <a:rPr lang="en-US" sz="1800" dirty="0" err="1" smtClean="0">
                <a:solidFill>
                  <a:srgbClr val="FF0000"/>
                </a:solidFill>
                <a:latin typeface="+mn-lt"/>
              </a:rPr>
              <a:t>Maksimovic</a:t>
            </a:r>
            <a:r>
              <a:rPr lang="en-US" sz="1800" dirty="0" smtClean="0">
                <a:solidFill>
                  <a:srgbClr val="FF0000"/>
                </a:solidFill>
                <a:latin typeface="+mn-lt"/>
              </a:rPr>
              <a:t> (2014) (Financial Constraints in MD&amp;A)</a:t>
            </a:r>
          </a:p>
          <a:p>
            <a:pPr marL="285750" indent="-285750">
              <a:buFont typeface="Arial" panose="020B0604020202020204" pitchFamily="34" charset="0"/>
              <a:buChar char="•"/>
            </a:pPr>
            <a:r>
              <a:rPr lang="en-US" sz="1800" dirty="0" err="1" smtClean="0">
                <a:solidFill>
                  <a:srgbClr val="FF0000"/>
                </a:solidFill>
                <a:latin typeface="+mn-lt"/>
              </a:rPr>
              <a:t>Israelsen</a:t>
            </a:r>
            <a:r>
              <a:rPr lang="en-US" sz="1800" dirty="0" smtClean="0">
                <a:solidFill>
                  <a:srgbClr val="FF0000"/>
                </a:solidFill>
                <a:latin typeface="+mn-lt"/>
              </a:rPr>
              <a:t> and </a:t>
            </a:r>
            <a:r>
              <a:rPr lang="en-US" sz="1800" dirty="0" err="1" smtClean="0">
                <a:solidFill>
                  <a:srgbClr val="FF0000"/>
                </a:solidFill>
                <a:latin typeface="+mn-lt"/>
              </a:rPr>
              <a:t>Yonker</a:t>
            </a:r>
            <a:r>
              <a:rPr lang="en-US" sz="1800" dirty="0" smtClean="0">
                <a:solidFill>
                  <a:srgbClr val="FF0000"/>
                </a:solidFill>
                <a:latin typeface="+mn-lt"/>
              </a:rPr>
              <a:t> (2011) (Insurance Policies in 10Ks)</a:t>
            </a:r>
          </a:p>
          <a:p>
            <a:pPr marL="285750" indent="-285750">
              <a:buFont typeface="Arial" panose="020B0604020202020204" pitchFamily="34" charset="0"/>
              <a:buChar char="•"/>
            </a:pPr>
            <a:r>
              <a:rPr lang="en-US" sz="1800" dirty="0" smtClean="0">
                <a:solidFill>
                  <a:srgbClr val="FF0000"/>
                </a:solidFill>
                <a:latin typeface="+mn-lt"/>
              </a:rPr>
              <a:t>…  </a:t>
            </a:r>
          </a:p>
          <a:p>
            <a:pPr marL="285750" indent="-285750">
              <a:buFont typeface="Arial" panose="020B0604020202020204" pitchFamily="34" charset="0"/>
              <a:buChar char="•"/>
            </a:pPr>
            <a:endParaRPr lang="en-US" sz="1800" dirty="0" smtClean="0">
              <a:solidFill>
                <a:srgbClr val="FF0000"/>
              </a:solidFill>
              <a:latin typeface="+mn-lt"/>
            </a:endParaRPr>
          </a:p>
          <a:p>
            <a:pPr marL="285750" indent="-285750">
              <a:buFont typeface="Arial" panose="020B0604020202020204" pitchFamily="34" charset="0"/>
              <a:buChar char="•"/>
            </a:pPr>
            <a:r>
              <a:rPr lang="en-US" sz="1800" dirty="0" err="1" smtClean="0">
                <a:solidFill>
                  <a:srgbClr val="00B050"/>
                </a:solidFill>
                <a:latin typeface="+mn-lt"/>
              </a:rPr>
              <a:t>Tetlock</a:t>
            </a:r>
            <a:r>
              <a:rPr lang="en-US" sz="1800" dirty="0" smtClean="0">
                <a:solidFill>
                  <a:srgbClr val="00B050"/>
                </a:solidFill>
                <a:latin typeface="+mn-lt"/>
              </a:rPr>
              <a:t> (2007) (Media tone as proxy for sentiment) and others</a:t>
            </a:r>
          </a:p>
          <a:p>
            <a:pPr marL="285750" indent="-285750">
              <a:buFont typeface="Arial" panose="020B0604020202020204" pitchFamily="34" charset="0"/>
              <a:buChar char="•"/>
            </a:pPr>
            <a:endParaRPr lang="en-US" sz="1800" dirty="0">
              <a:solidFill>
                <a:srgbClr val="160AB6"/>
              </a:solidFill>
              <a:latin typeface="+mn-lt"/>
            </a:endParaRPr>
          </a:p>
          <a:p>
            <a:pPr marL="285750" indent="-285750">
              <a:buFont typeface="Arial" panose="020B0604020202020204" pitchFamily="34" charset="0"/>
              <a:buChar char="•"/>
            </a:pPr>
            <a:r>
              <a:rPr lang="en-US" sz="1800" dirty="0" err="1">
                <a:solidFill>
                  <a:srgbClr val="160AB6"/>
                </a:solidFill>
                <a:latin typeface="+mn-lt"/>
              </a:rPr>
              <a:t>Dougal</a:t>
            </a:r>
            <a:r>
              <a:rPr lang="en-US" sz="1800" dirty="0">
                <a:solidFill>
                  <a:srgbClr val="160AB6"/>
                </a:solidFill>
                <a:latin typeface="+mn-lt"/>
              </a:rPr>
              <a:t>, </a:t>
            </a:r>
            <a:r>
              <a:rPr lang="en-US" sz="1800" dirty="0" err="1">
                <a:solidFill>
                  <a:srgbClr val="160AB6"/>
                </a:solidFill>
                <a:latin typeface="+mn-lt"/>
              </a:rPr>
              <a:t>Engelberg</a:t>
            </a:r>
            <a:r>
              <a:rPr lang="en-US" sz="1800" dirty="0">
                <a:solidFill>
                  <a:srgbClr val="160AB6"/>
                </a:solidFill>
                <a:latin typeface="+mn-lt"/>
              </a:rPr>
              <a:t>, Garcia and Parsons (2012) (Journalist FE)</a:t>
            </a:r>
          </a:p>
          <a:p>
            <a:pPr marL="285750" indent="-285750">
              <a:buFont typeface="Arial" panose="020B0604020202020204" pitchFamily="34" charset="0"/>
              <a:buChar char="•"/>
            </a:pPr>
            <a:r>
              <a:rPr lang="en-US" sz="1800" dirty="0" smtClean="0">
                <a:solidFill>
                  <a:srgbClr val="160AB6"/>
                </a:solidFill>
                <a:latin typeface="+mn-lt"/>
              </a:rPr>
              <a:t>Gurun and Butler (2012) (Media slant in press releases)</a:t>
            </a:r>
          </a:p>
          <a:p>
            <a:pPr marL="285750" indent="-285750">
              <a:buFont typeface="Arial" panose="020B0604020202020204" pitchFamily="34" charset="0"/>
              <a:buChar char="•"/>
            </a:pPr>
            <a:r>
              <a:rPr lang="en-US" sz="1800" dirty="0" smtClean="0">
                <a:solidFill>
                  <a:srgbClr val="160AB6"/>
                </a:solidFill>
                <a:latin typeface="+mn-lt"/>
              </a:rPr>
              <a:t>Li (2010) (CEO Pronoun use)</a:t>
            </a:r>
          </a:p>
          <a:p>
            <a:pPr marL="285750" indent="-285750">
              <a:buFont typeface="Arial" panose="020B0604020202020204" pitchFamily="34" charset="0"/>
              <a:buChar char="•"/>
            </a:pPr>
            <a:endParaRPr lang="en-US" sz="1800" dirty="0">
              <a:solidFill>
                <a:srgbClr val="160AB6"/>
              </a:solidFill>
              <a:latin typeface="+mn-lt"/>
            </a:endParaRPr>
          </a:p>
        </p:txBody>
      </p:sp>
    </p:spTree>
    <p:extLst>
      <p:ext uri="{BB962C8B-B14F-4D97-AF65-F5344CB8AC3E}">
        <p14:creationId xmlns:p14="http://schemas.microsoft.com/office/powerpoint/2010/main" val="19911705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Interpreting Identification of Interpretation</a:t>
            </a:r>
            <a:endParaRPr lang="en-US" dirty="0"/>
          </a:p>
        </p:txBody>
      </p:sp>
      <p:sp>
        <p:nvSpPr>
          <p:cNvPr id="3" name="Content Placeholder 2"/>
          <p:cNvSpPr>
            <a:spLocks noGrp="1"/>
          </p:cNvSpPr>
          <p:nvPr>
            <p:ph idx="1"/>
          </p:nvPr>
        </p:nvSpPr>
        <p:spPr/>
        <p:txBody>
          <a:bodyPr/>
          <a:lstStyle/>
          <a:p>
            <a:r>
              <a:rPr lang="en-US" sz="2000" dirty="0" smtClean="0"/>
              <a:t>Information is the default assumption – interpretation needs to be established</a:t>
            </a:r>
          </a:p>
          <a:p>
            <a:endParaRPr lang="en-US" sz="2000" dirty="0" smtClean="0"/>
          </a:p>
          <a:p>
            <a:r>
              <a:rPr lang="en-US" sz="2000" dirty="0"/>
              <a:t>Gurun and Butler (2012</a:t>
            </a:r>
            <a:r>
              <a:rPr lang="en-US" sz="2000" dirty="0" smtClean="0"/>
              <a:t>) – different articles on same underlying earnings announcement</a:t>
            </a:r>
          </a:p>
          <a:p>
            <a:endParaRPr lang="en-US" dirty="0"/>
          </a:p>
          <a:p>
            <a:r>
              <a:rPr lang="en-US" sz="2000" dirty="0" err="1" smtClean="0"/>
              <a:t>Dougal</a:t>
            </a:r>
            <a:r>
              <a:rPr lang="en-US" sz="2000" dirty="0" smtClean="0"/>
              <a:t> et al (2012) – Journalist fixed effects and random rotation of journalists</a:t>
            </a:r>
          </a:p>
          <a:p>
            <a:endParaRPr lang="en-US" sz="2000" dirty="0"/>
          </a:p>
          <a:p>
            <a:r>
              <a:rPr lang="en-US" sz="2000" dirty="0" smtClean="0"/>
              <a:t>Li (2010) – CEO pronoun use as an economically irrelevant choice (“I did X” versus “We did X”)</a:t>
            </a:r>
            <a:endParaRPr lang="en-US" sz="2000" dirty="0"/>
          </a:p>
        </p:txBody>
      </p:sp>
    </p:spTree>
    <p:extLst>
      <p:ext uri="{BB962C8B-B14F-4D97-AF65-F5344CB8AC3E}">
        <p14:creationId xmlns:p14="http://schemas.microsoft.com/office/powerpoint/2010/main" val="11606481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CEOs blaming external factors</a:t>
            </a:r>
            <a:endParaRPr lang="en-US" dirty="0"/>
          </a:p>
        </p:txBody>
      </p:sp>
      <p:sp>
        <p:nvSpPr>
          <p:cNvPr id="3" name="Content Placeholder 2"/>
          <p:cNvSpPr>
            <a:spLocks noGrp="1"/>
          </p:cNvSpPr>
          <p:nvPr>
            <p:ph idx="1"/>
          </p:nvPr>
        </p:nvSpPr>
        <p:spPr/>
        <p:txBody>
          <a:bodyPr/>
          <a:lstStyle/>
          <a:p>
            <a:r>
              <a:rPr lang="en-US" sz="2000" dirty="0" smtClean="0"/>
              <a:t>The current paper: the choice by CEOs to blame poor performance on external factors</a:t>
            </a:r>
          </a:p>
          <a:p>
            <a:endParaRPr lang="en-US" sz="1000" dirty="0"/>
          </a:p>
          <a:p>
            <a:r>
              <a:rPr lang="en-US" sz="2000" dirty="0" smtClean="0"/>
              <a:t>Interesting idea! Refusing to accept responsibility fits into CEO hubris a la Roll (1986)</a:t>
            </a:r>
          </a:p>
          <a:p>
            <a:pPr lvl="1"/>
            <a:r>
              <a:rPr lang="en-US" sz="1800" dirty="0" smtClean="0"/>
              <a:t>Whom to blame is an actual choice faced by investors (Chang, Solomon and </a:t>
            </a:r>
            <a:r>
              <a:rPr lang="en-US" sz="1800" dirty="0" err="1" smtClean="0"/>
              <a:t>Westerfield</a:t>
            </a:r>
            <a:r>
              <a:rPr lang="en-US" sz="1800" dirty="0" smtClean="0"/>
              <a:t> (2014))</a:t>
            </a:r>
            <a:endParaRPr lang="en-US" sz="1600" dirty="0" smtClean="0"/>
          </a:p>
          <a:p>
            <a:endParaRPr lang="en-US" sz="1050" dirty="0" smtClean="0"/>
          </a:p>
          <a:p>
            <a:r>
              <a:rPr lang="en-US" sz="2000" dirty="0" smtClean="0"/>
              <a:t>Firms whose CEO blames economy/industry in conference calls have worse subsequent returns, earnings, and analyst recommendations</a:t>
            </a:r>
          </a:p>
          <a:p>
            <a:pPr lvl="1"/>
            <a:r>
              <a:rPr lang="en-US" sz="1800" dirty="0" smtClean="0"/>
              <a:t>Basic results well established</a:t>
            </a:r>
          </a:p>
          <a:p>
            <a:pPr lvl="1"/>
            <a:endParaRPr lang="en-US" sz="1000" dirty="0" smtClean="0"/>
          </a:p>
          <a:p>
            <a:r>
              <a:rPr lang="en-US" sz="2000" dirty="0" smtClean="0"/>
              <a:t>Blame also associated with lower likelihood of CEO turnover after bad performance (i.e. blaming economy ‘works’)</a:t>
            </a:r>
            <a:endParaRPr lang="en-US" sz="2000" dirty="0"/>
          </a:p>
          <a:p>
            <a:endParaRPr lang="en-US" sz="2000" dirty="0"/>
          </a:p>
          <a:p>
            <a:endParaRPr lang="en-US" sz="2000" dirty="0"/>
          </a:p>
        </p:txBody>
      </p:sp>
    </p:spTree>
    <p:extLst>
      <p:ext uri="{BB962C8B-B14F-4D97-AF65-F5344CB8AC3E}">
        <p14:creationId xmlns:p14="http://schemas.microsoft.com/office/powerpoint/2010/main" val="14146249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Blame defined</a:t>
            </a:r>
            <a:endParaRPr lang="en-US" dirty="0"/>
          </a:p>
        </p:txBody>
      </p:sp>
      <p:sp>
        <p:nvSpPr>
          <p:cNvPr id="3" name="Content Placeholder 2"/>
          <p:cNvSpPr>
            <a:spLocks noGrp="1"/>
          </p:cNvSpPr>
          <p:nvPr>
            <p:ph idx="1"/>
          </p:nvPr>
        </p:nvSpPr>
        <p:spPr/>
        <p:txBody>
          <a:bodyPr/>
          <a:lstStyle/>
          <a:p>
            <a:r>
              <a:rPr lang="en-US" sz="2000" dirty="0" smtClean="0"/>
              <a:t>So what, exactly, is being measured by BLAME?</a:t>
            </a:r>
          </a:p>
          <a:p>
            <a:r>
              <a:rPr lang="en-US" sz="2000" dirty="0" smtClean="0"/>
              <a:t>Negative sentences relating to the economy or industry</a:t>
            </a:r>
          </a:p>
          <a:p>
            <a:pPr marL="0" indent="0">
              <a:buNone/>
            </a:pPr>
            <a:endParaRPr lang="en-US" sz="1000" dirty="0" smtClean="0"/>
          </a:p>
          <a:p>
            <a:pPr marL="0" indent="0">
              <a:buNone/>
            </a:pPr>
            <a:r>
              <a:rPr lang="en-US" sz="2000" dirty="0" smtClean="0"/>
              <a:t>Watts </a:t>
            </a:r>
            <a:r>
              <a:rPr lang="en-US" sz="2000" dirty="0"/>
              <a:t>Water Technologies 2009Q2 </a:t>
            </a:r>
            <a:r>
              <a:rPr lang="en-US" sz="2000" dirty="0" smtClean="0"/>
              <a:t/>
            </a:r>
            <a:br>
              <a:rPr lang="en-US" sz="2000" dirty="0" smtClean="0"/>
            </a:br>
            <a:r>
              <a:rPr lang="en-US" sz="2000" i="1" dirty="0" smtClean="0"/>
              <a:t>“Sales </a:t>
            </a:r>
            <a:r>
              <a:rPr lang="en-US" sz="2000" i="1" dirty="0"/>
              <a:t>into Eastern Europe has remained </a:t>
            </a:r>
            <a:r>
              <a:rPr lang="en-US" sz="2000" i="1" dirty="0" smtClean="0"/>
              <a:t>depressed due </a:t>
            </a:r>
            <a:r>
              <a:rPr lang="en-US" sz="2000" i="1" dirty="0"/>
              <a:t>to poor economy conditions, customer </a:t>
            </a:r>
            <a:r>
              <a:rPr lang="en-US" sz="2000" i="1" dirty="0" smtClean="0"/>
              <a:t>credit risk </a:t>
            </a:r>
            <a:r>
              <a:rPr lang="en-US" sz="2000" i="1" dirty="0"/>
              <a:t>remain a major issue in Eastern Europe</a:t>
            </a:r>
            <a:r>
              <a:rPr lang="en-US" sz="2000" i="1" dirty="0" smtClean="0"/>
              <a:t>.”</a:t>
            </a:r>
          </a:p>
          <a:p>
            <a:pPr marL="0" indent="0">
              <a:buNone/>
            </a:pPr>
            <a:endParaRPr lang="en-US" sz="1000" i="1" dirty="0"/>
          </a:p>
          <a:p>
            <a:pPr marL="0" indent="0">
              <a:buNone/>
            </a:pPr>
            <a:r>
              <a:rPr lang="en-US" sz="2000" dirty="0"/>
              <a:t>Fuel Systems Solutions 2009Q2 </a:t>
            </a:r>
            <a:endParaRPr lang="en-US" sz="2000" dirty="0" smtClean="0"/>
          </a:p>
          <a:p>
            <a:pPr marL="0" indent="0">
              <a:buNone/>
            </a:pPr>
            <a:r>
              <a:rPr lang="en-US" sz="2000" i="1" dirty="0" smtClean="0"/>
              <a:t>“We </a:t>
            </a:r>
            <a:r>
              <a:rPr lang="en-US" sz="2000" i="1" dirty="0"/>
              <a:t>continue to experience softness in </a:t>
            </a:r>
            <a:r>
              <a:rPr lang="en-US" sz="2000" i="1" dirty="0" smtClean="0"/>
              <a:t>our aftermarket </a:t>
            </a:r>
            <a:r>
              <a:rPr lang="en-US" sz="2000" i="1" dirty="0"/>
              <a:t>business</a:t>
            </a:r>
            <a:r>
              <a:rPr lang="en-US" sz="2000" i="1" dirty="0" smtClean="0"/>
              <a:t>. We </a:t>
            </a:r>
            <a:r>
              <a:rPr lang="en-US" sz="2000" i="1" dirty="0"/>
              <a:t>believe this </a:t>
            </a:r>
            <a:r>
              <a:rPr lang="en-US" sz="2000" i="1" dirty="0" smtClean="0"/>
              <a:t>reflects mainly </a:t>
            </a:r>
            <a:r>
              <a:rPr lang="en-US" sz="2000" i="1" dirty="0"/>
              <a:t>continued weakness in the </a:t>
            </a:r>
            <a:r>
              <a:rPr lang="en-US" sz="2000" i="1" dirty="0" smtClean="0"/>
              <a:t>global economy.”</a:t>
            </a:r>
            <a:endParaRPr lang="en-US" sz="2000" i="1" dirty="0"/>
          </a:p>
          <a:p>
            <a:endParaRPr lang="en-US" sz="2000" dirty="0"/>
          </a:p>
        </p:txBody>
      </p:sp>
    </p:spTree>
    <p:extLst>
      <p:ext uri="{BB962C8B-B14F-4D97-AF65-F5344CB8AC3E}">
        <p14:creationId xmlns:p14="http://schemas.microsoft.com/office/powerpoint/2010/main" val="4499463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Blame defined</a:t>
            </a:r>
            <a:endParaRPr lang="en-US" dirty="0"/>
          </a:p>
        </p:txBody>
      </p:sp>
      <p:sp>
        <p:nvSpPr>
          <p:cNvPr id="3" name="Content Placeholder 2"/>
          <p:cNvSpPr>
            <a:spLocks noGrp="1"/>
          </p:cNvSpPr>
          <p:nvPr>
            <p:ph idx="1"/>
          </p:nvPr>
        </p:nvSpPr>
        <p:spPr/>
        <p:txBody>
          <a:bodyPr/>
          <a:lstStyle/>
          <a:p>
            <a:r>
              <a:rPr lang="en-US" sz="2000" dirty="0" smtClean="0"/>
              <a:t>How should we interpret these sentences?</a:t>
            </a:r>
          </a:p>
          <a:p>
            <a:endParaRPr lang="en-US" sz="1000" dirty="0" smtClean="0"/>
          </a:p>
          <a:p>
            <a:r>
              <a:rPr lang="en-US" sz="2000" i="1" dirty="0" smtClean="0"/>
              <a:t>“</a:t>
            </a:r>
            <a:r>
              <a:rPr lang="en-US" sz="2000" i="1" dirty="0"/>
              <a:t>Executives </a:t>
            </a:r>
            <a:r>
              <a:rPr lang="en-US" sz="2000" b="1" i="1" dirty="0"/>
              <a:t>blaming negative impacts </a:t>
            </a:r>
            <a:r>
              <a:rPr lang="en-US" sz="2000" i="1" dirty="0"/>
              <a:t>that are beyond their control </a:t>
            </a:r>
            <a:r>
              <a:rPr lang="en-US" sz="2000" b="1" i="1" dirty="0"/>
              <a:t>is a sign of </a:t>
            </a:r>
            <a:r>
              <a:rPr lang="en-US" sz="2000" b="1" i="1" dirty="0" smtClean="0"/>
              <a:t>their attribution </a:t>
            </a:r>
            <a:r>
              <a:rPr lang="en-US" sz="2000" b="1" i="1" dirty="0"/>
              <a:t>bias</a:t>
            </a:r>
            <a:r>
              <a:rPr lang="en-US" sz="2000" i="1" dirty="0" smtClean="0"/>
              <a:t>.” </a:t>
            </a:r>
          </a:p>
          <a:p>
            <a:endParaRPr lang="en-US" sz="1000" i="1" dirty="0" smtClean="0"/>
          </a:p>
          <a:p>
            <a:r>
              <a:rPr lang="en-US" sz="2000" i="1" dirty="0" smtClean="0"/>
              <a:t>“</a:t>
            </a:r>
            <a:r>
              <a:rPr lang="en-US" sz="2000" b="1" i="1" dirty="0"/>
              <a:t>direct </a:t>
            </a:r>
            <a:r>
              <a:rPr lang="en-US" sz="2000" b="1" i="1" dirty="0" smtClean="0"/>
              <a:t>the focus </a:t>
            </a:r>
            <a:r>
              <a:rPr lang="en-US" sz="2000" b="1" i="1" dirty="0"/>
              <a:t>from </a:t>
            </a:r>
            <a:r>
              <a:rPr lang="en-US" sz="2000" i="1" dirty="0"/>
              <a:t>potentially persistent </a:t>
            </a:r>
            <a:r>
              <a:rPr lang="en-US" sz="2000" b="1" i="1" dirty="0"/>
              <a:t>problem within the company</a:t>
            </a:r>
            <a:r>
              <a:rPr lang="en-US" sz="2000" i="1" dirty="0"/>
              <a:t> to relatively transient </a:t>
            </a:r>
            <a:r>
              <a:rPr lang="en-US" sz="2000" i="1" dirty="0" smtClean="0"/>
              <a:t>shocks to </a:t>
            </a:r>
            <a:r>
              <a:rPr lang="en-US" sz="2000" i="1" dirty="0"/>
              <a:t>economy or industry</a:t>
            </a:r>
            <a:r>
              <a:rPr lang="en-US" sz="2000" i="1" dirty="0" smtClean="0"/>
              <a:t>.”</a:t>
            </a:r>
          </a:p>
          <a:p>
            <a:endParaRPr lang="en-US" sz="1000" i="1" dirty="0" smtClean="0"/>
          </a:p>
          <a:p>
            <a:r>
              <a:rPr lang="en-US" sz="2000" i="1" dirty="0" smtClean="0"/>
              <a:t>Whereas </a:t>
            </a:r>
            <a:r>
              <a:rPr lang="en-US" sz="2000" i="1" dirty="0"/>
              <a:t>the </a:t>
            </a:r>
            <a:r>
              <a:rPr lang="en-US" sz="2000" i="1" dirty="0" smtClean="0"/>
              <a:t>impact of </a:t>
            </a:r>
            <a:r>
              <a:rPr lang="en-US" sz="2000" i="1" dirty="0"/>
              <a:t>economic and industrial trends inevitably swing corporate performances up and </a:t>
            </a:r>
            <a:r>
              <a:rPr lang="en-US" sz="2000" i="1" dirty="0" smtClean="0"/>
              <a:t>down, </a:t>
            </a:r>
            <a:r>
              <a:rPr lang="en-US" sz="2000" b="1" i="1" dirty="0" smtClean="0"/>
              <a:t>these </a:t>
            </a:r>
            <a:r>
              <a:rPr lang="en-US" sz="2000" b="1" i="1" dirty="0"/>
              <a:t>discussions are unlikely to be helpful for investors, since these factors impact all </a:t>
            </a:r>
            <a:r>
              <a:rPr lang="en-US" sz="2000" b="1" i="1" dirty="0" smtClean="0"/>
              <a:t>firms in </a:t>
            </a:r>
            <a:r>
              <a:rPr lang="en-US" sz="2000" b="1" i="1" dirty="0"/>
              <a:t>the market or in the </a:t>
            </a:r>
            <a:r>
              <a:rPr lang="en-US" sz="2000" b="1" i="1" dirty="0" smtClean="0"/>
              <a:t>sector </a:t>
            </a:r>
            <a:r>
              <a:rPr lang="en-US" sz="2000" b="1" i="1" dirty="0" smtClean="0">
                <a:solidFill>
                  <a:schemeClr val="bg1"/>
                </a:solidFill>
              </a:rPr>
              <a:t>equally?</a:t>
            </a:r>
            <a:r>
              <a:rPr lang="en-US" sz="2000" b="1" i="1" dirty="0" smtClean="0"/>
              <a:t>.</a:t>
            </a:r>
            <a:r>
              <a:rPr lang="en-US" sz="2000" i="1" dirty="0" smtClean="0"/>
              <a:t> </a:t>
            </a:r>
            <a:r>
              <a:rPr lang="en-US" sz="2000" i="1" dirty="0"/>
              <a:t>Therefore, these discussions are likely to be signs of biases </a:t>
            </a:r>
            <a:r>
              <a:rPr lang="en-US" sz="2000" i="1" dirty="0" smtClean="0"/>
              <a:t>in attribution</a:t>
            </a:r>
            <a:r>
              <a:rPr lang="en-US" sz="2000" i="1" dirty="0"/>
              <a:t>.</a:t>
            </a:r>
          </a:p>
          <a:p>
            <a:endParaRPr lang="en-US" sz="2000" dirty="0"/>
          </a:p>
        </p:txBody>
      </p:sp>
    </p:spTree>
    <p:extLst>
      <p:ext uri="{BB962C8B-B14F-4D97-AF65-F5344CB8AC3E}">
        <p14:creationId xmlns:p14="http://schemas.microsoft.com/office/powerpoint/2010/main" val="32421676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Blame defined</a:t>
            </a:r>
            <a:endParaRPr lang="en-US" dirty="0"/>
          </a:p>
        </p:txBody>
      </p:sp>
      <p:sp>
        <p:nvSpPr>
          <p:cNvPr id="3" name="Content Placeholder 2"/>
          <p:cNvSpPr>
            <a:spLocks noGrp="1"/>
          </p:cNvSpPr>
          <p:nvPr>
            <p:ph idx="1"/>
          </p:nvPr>
        </p:nvSpPr>
        <p:spPr/>
        <p:txBody>
          <a:bodyPr/>
          <a:lstStyle/>
          <a:p>
            <a:r>
              <a:rPr lang="en-US" sz="2000" dirty="0" smtClean="0"/>
              <a:t>How should we interpret these sentences?</a:t>
            </a:r>
          </a:p>
          <a:p>
            <a:endParaRPr lang="en-US" sz="1000" dirty="0" smtClean="0"/>
          </a:p>
          <a:p>
            <a:r>
              <a:rPr lang="en-US" sz="2000" i="1" dirty="0" smtClean="0"/>
              <a:t>“</a:t>
            </a:r>
            <a:r>
              <a:rPr lang="en-US" sz="2000" i="1" dirty="0"/>
              <a:t>Executives </a:t>
            </a:r>
            <a:r>
              <a:rPr lang="en-US" sz="2000" b="1" i="1" dirty="0"/>
              <a:t>blaming negative impacts </a:t>
            </a:r>
            <a:r>
              <a:rPr lang="en-US" sz="2000" i="1" dirty="0"/>
              <a:t>that are beyond their control </a:t>
            </a:r>
            <a:r>
              <a:rPr lang="en-US" sz="2000" b="1" i="1" dirty="0"/>
              <a:t>is a sign of </a:t>
            </a:r>
            <a:r>
              <a:rPr lang="en-US" sz="2000" b="1" i="1" dirty="0" smtClean="0"/>
              <a:t>their attribution </a:t>
            </a:r>
            <a:r>
              <a:rPr lang="en-US" sz="2000" b="1" i="1" dirty="0"/>
              <a:t>bias</a:t>
            </a:r>
            <a:r>
              <a:rPr lang="en-US" sz="2000" i="1" dirty="0" smtClean="0"/>
              <a:t>.” </a:t>
            </a:r>
          </a:p>
          <a:p>
            <a:endParaRPr lang="en-US" sz="1000" i="1" dirty="0" smtClean="0"/>
          </a:p>
          <a:p>
            <a:r>
              <a:rPr lang="en-US" sz="2000" i="1" dirty="0" smtClean="0"/>
              <a:t>“</a:t>
            </a:r>
            <a:r>
              <a:rPr lang="en-US" sz="2000" b="1" i="1" dirty="0"/>
              <a:t>direct </a:t>
            </a:r>
            <a:r>
              <a:rPr lang="en-US" sz="2000" b="1" i="1" dirty="0" smtClean="0"/>
              <a:t>the focus </a:t>
            </a:r>
            <a:r>
              <a:rPr lang="en-US" sz="2000" b="1" i="1" dirty="0"/>
              <a:t>from </a:t>
            </a:r>
            <a:r>
              <a:rPr lang="en-US" sz="2000" i="1" dirty="0"/>
              <a:t>potentially persistent </a:t>
            </a:r>
            <a:r>
              <a:rPr lang="en-US" sz="2000" b="1" i="1" dirty="0"/>
              <a:t>problem within the company</a:t>
            </a:r>
            <a:r>
              <a:rPr lang="en-US" sz="2000" i="1" dirty="0"/>
              <a:t> to relatively transient </a:t>
            </a:r>
            <a:r>
              <a:rPr lang="en-US" sz="2000" i="1" dirty="0" smtClean="0"/>
              <a:t>shocks to </a:t>
            </a:r>
            <a:r>
              <a:rPr lang="en-US" sz="2000" i="1" dirty="0"/>
              <a:t>economy or industry</a:t>
            </a:r>
            <a:r>
              <a:rPr lang="en-US" sz="2000" i="1" dirty="0" smtClean="0"/>
              <a:t>.”</a:t>
            </a:r>
          </a:p>
          <a:p>
            <a:endParaRPr lang="en-US" sz="1000" i="1" dirty="0" smtClean="0"/>
          </a:p>
          <a:p>
            <a:r>
              <a:rPr lang="en-US" sz="2000" i="1" dirty="0" smtClean="0"/>
              <a:t>Whereas </a:t>
            </a:r>
            <a:r>
              <a:rPr lang="en-US" sz="2000" i="1" dirty="0"/>
              <a:t>the </a:t>
            </a:r>
            <a:r>
              <a:rPr lang="en-US" sz="2000" i="1" dirty="0" smtClean="0"/>
              <a:t>impact of </a:t>
            </a:r>
            <a:r>
              <a:rPr lang="en-US" sz="2000" i="1" dirty="0"/>
              <a:t>economic and industrial trends inevitably swing corporate performances up and </a:t>
            </a:r>
            <a:r>
              <a:rPr lang="en-US" sz="2000" i="1" dirty="0" smtClean="0"/>
              <a:t>down, </a:t>
            </a:r>
            <a:r>
              <a:rPr lang="en-US" sz="2000" b="1" i="1" dirty="0" smtClean="0"/>
              <a:t>these </a:t>
            </a:r>
            <a:r>
              <a:rPr lang="en-US" sz="2000" b="1" i="1" dirty="0"/>
              <a:t>discussions are unlikely to be helpful for investors, since these factors impact all </a:t>
            </a:r>
            <a:r>
              <a:rPr lang="en-US" sz="2000" b="1" i="1" dirty="0" smtClean="0"/>
              <a:t>firms in </a:t>
            </a:r>
            <a:r>
              <a:rPr lang="en-US" sz="2000" b="1" i="1" dirty="0"/>
              <a:t>the market or in the </a:t>
            </a:r>
            <a:r>
              <a:rPr lang="en-US" sz="2000" b="1" i="1" dirty="0" smtClean="0"/>
              <a:t>sector </a:t>
            </a:r>
            <a:r>
              <a:rPr lang="en-US" sz="2000" b="1" i="1" dirty="0" smtClean="0">
                <a:solidFill>
                  <a:srgbClr val="FF0000"/>
                </a:solidFill>
              </a:rPr>
              <a:t>equally?</a:t>
            </a:r>
            <a:r>
              <a:rPr lang="en-US" sz="2000" b="1" i="1" dirty="0" smtClean="0"/>
              <a:t>.</a:t>
            </a:r>
            <a:r>
              <a:rPr lang="en-US" sz="2000" i="1" dirty="0" smtClean="0"/>
              <a:t> </a:t>
            </a:r>
            <a:r>
              <a:rPr lang="en-US" sz="2000" i="1" dirty="0"/>
              <a:t>Therefore, these discussions are likely to be signs of biases </a:t>
            </a:r>
            <a:r>
              <a:rPr lang="en-US" sz="2000" i="1" dirty="0" smtClean="0"/>
              <a:t>in attribution</a:t>
            </a:r>
            <a:r>
              <a:rPr lang="en-US" sz="2000" i="1" dirty="0"/>
              <a:t>.</a:t>
            </a:r>
          </a:p>
          <a:p>
            <a:endParaRPr lang="en-US" sz="2000" dirty="0"/>
          </a:p>
        </p:txBody>
      </p:sp>
    </p:spTree>
    <p:extLst>
      <p:ext uri="{BB962C8B-B14F-4D97-AF65-F5344CB8AC3E}">
        <p14:creationId xmlns:p14="http://schemas.microsoft.com/office/powerpoint/2010/main" val="279362437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99"/>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36157</TotalTime>
  <Words>1440</Words>
  <Application>Microsoft Office PowerPoint</Application>
  <PresentationFormat>On-screen Show (4:3)</PresentationFormat>
  <Paragraphs>151</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Times New Roman</vt:lpstr>
      <vt:lpstr>Default Design</vt:lpstr>
      <vt:lpstr>Discussion of  ‘The Blame Game’</vt:lpstr>
      <vt:lpstr>The Paradox of Text</vt:lpstr>
      <vt:lpstr>The Paradox of Text</vt:lpstr>
      <vt:lpstr>The Paradox of Text</vt:lpstr>
      <vt:lpstr>Interpreting Identification of Interpretation</vt:lpstr>
      <vt:lpstr>CEOs blaming external factors</vt:lpstr>
      <vt:lpstr>Blame defined</vt:lpstr>
      <vt:lpstr>Blame defined</vt:lpstr>
      <vt:lpstr>Blame defined</vt:lpstr>
      <vt:lpstr>Blame turned on its head</vt:lpstr>
      <vt:lpstr>Blame turned on its head</vt:lpstr>
      <vt:lpstr>The flip side of blame</vt:lpstr>
      <vt:lpstr>The flip side of blame</vt:lpstr>
      <vt:lpstr>In defense of blame</vt:lpstr>
      <vt:lpstr>In defense of blame</vt:lpstr>
      <vt:lpstr>In defense of blame</vt:lpstr>
      <vt:lpstr>Everyone’s a little biased, except for thee and me</vt:lpstr>
      <vt:lpstr>Everyone’s a little biased, except for thee and me</vt:lpstr>
      <vt:lpstr>Delayed Reaction &amp; PEAD</vt:lpstr>
      <vt:lpstr>Delayed Reaction &amp; PEAD</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Solomon</dc:creator>
  <cp:lastModifiedBy>Windows User</cp:lastModifiedBy>
  <cp:revision>876</cp:revision>
  <dcterms:created xsi:type="dcterms:W3CDTF">2006-10-18T02:33:47Z</dcterms:created>
  <dcterms:modified xsi:type="dcterms:W3CDTF">2015-01-05T06:03:37Z</dcterms:modified>
</cp:coreProperties>
</file>