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37" r:id="rId9"/>
    <p:sldId id="340" r:id="rId10"/>
    <p:sldId id="338" r:id="rId11"/>
    <p:sldId id="339" r:id="rId12"/>
    <p:sldId id="342" r:id="rId13"/>
    <p:sldId id="343" r:id="rId14"/>
    <p:sldId id="345" r:id="rId15"/>
    <p:sldId id="344" r:id="rId16"/>
    <p:sldId id="346" r:id="rId17"/>
    <p:sldId id="364" r:id="rId18"/>
    <p:sldId id="347" r:id="rId19"/>
    <p:sldId id="341" r:id="rId20"/>
    <p:sldId id="263" r:id="rId21"/>
    <p:sldId id="363" r:id="rId22"/>
    <p:sldId id="266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3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D1E"/>
    <a:srgbClr val="F79A2D"/>
    <a:srgbClr val="98012E"/>
    <a:srgbClr val="9E2240"/>
    <a:srgbClr val="E7BC03"/>
    <a:srgbClr val="9D2323"/>
    <a:srgbClr val="FCBB04"/>
    <a:srgbClr val="A11F28"/>
    <a:srgbClr val="A9172F"/>
    <a:srgbClr val="B50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3" autoAdjust="0"/>
    <p:restoredTop sz="90929"/>
  </p:normalViewPr>
  <p:slideViewPr>
    <p:cSldViewPr>
      <p:cViewPr varScale="1">
        <p:scale>
          <a:sx n="79" d="100"/>
          <a:sy n="79" d="100"/>
        </p:scale>
        <p:origin x="533" y="1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9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Relationship Id="rId96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D379-538E-4D59-A3E4-E1A8A10BB2FF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5EDB4-B5B8-411F-A6F2-BC84A61B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DC798-4922-4FC5-ABF2-BEF3C3257AFB}" type="datetimeFigureOut">
              <a:rPr lang="en-US" smtClean="0"/>
              <a:pPr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FF9B6-FB32-455F-ABF1-B8B3233480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57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4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49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9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23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34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07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24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34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26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40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1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9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4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5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78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19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95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F9B6-FB32-455F-ABF1-B8B32334808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0" name="Picture 2" descr="Image result for Boston College carroll school of management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74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1524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20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00000"/>
              </a:lnSpc>
              <a:spcAft>
                <a:spcPts val="800"/>
              </a:spcAft>
              <a:defRPr sz="18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00000"/>
              </a:lnSpc>
              <a:spcAft>
                <a:spcPts val="800"/>
              </a:spcAft>
              <a:defRPr sz="18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00000"/>
              </a:lnSpc>
              <a:spcAft>
                <a:spcPts val="800"/>
              </a:spcAft>
              <a:defRPr sz="1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00000"/>
              </a:lnSpc>
              <a:spcAft>
                <a:spcPts val="800"/>
              </a:spcAft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58779" y="6571861"/>
            <a:ext cx="29908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aseline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Solomon on Daniel, </a:t>
            </a:r>
            <a:r>
              <a:rPr lang="en-US" sz="1600" baseline="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Garlappi</a:t>
            </a:r>
            <a:r>
              <a:rPr lang="en-US" sz="1600" baseline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&amp; Xiao</a:t>
            </a:r>
            <a:endParaRPr lang="en-US" sz="1600" baseline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121240" y="6581001"/>
            <a:ext cx="29908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600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Reaching for Income</a:t>
            </a:r>
            <a:endParaRPr lang="en-US" sz="1600" baseline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066800"/>
            <a:ext cx="3581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581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6562724"/>
            <a:ext cx="9144000" cy="295275"/>
          </a:xfrm>
          <a:prstGeom prst="rect">
            <a:avLst/>
          </a:prstGeom>
          <a:solidFill>
            <a:srgbClr val="98012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rgbClr val="98012E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066800"/>
            <a:ext cx="7315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755552"/>
            <a:ext cx="9144000" cy="50800"/>
          </a:xfrm>
          <a:prstGeom prst="rect">
            <a:avLst/>
          </a:prstGeom>
          <a:solidFill>
            <a:srgbClr val="F38D1E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4" descr="Related image"/>
          <p:cNvSpPr>
            <a:spLocks noChangeAspect="1" noChangeArrowheads="1"/>
          </p:cNvSpPr>
          <p:nvPr userDrawn="1"/>
        </p:nvSpPr>
        <p:spPr bwMode="auto">
          <a:xfrm>
            <a:off x="11582400" y="-2611120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10" y="25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Image result for Boston College logo"/>
          <p:cNvSpPr>
            <a:spLocks noChangeAspect="1" noChangeArrowheads="1"/>
          </p:cNvSpPr>
          <p:nvPr userDrawn="1"/>
        </p:nvSpPr>
        <p:spPr bwMode="auto">
          <a:xfrm>
            <a:off x="4943475" y="4894383"/>
            <a:ext cx="271973" cy="2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 result for Boston College carroll school of management logo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16565" r="2560" b="54203"/>
          <a:stretch/>
        </p:blipFill>
        <p:spPr bwMode="auto">
          <a:xfrm>
            <a:off x="3371849" y="6625408"/>
            <a:ext cx="2095501" cy="1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914400"/>
            <a:ext cx="8763000" cy="1470025"/>
          </a:xfrm>
        </p:spPr>
        <p:txBody>
          <a:bodyPr/>
          <a:lstStyle/>
          <a:p>
            <a:pPr algn="ctr"/>
            <a:r>
              <a:rPr lang="en-US" sz="3600" dirty="0"/>
              <a:t>Discussion of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“Monetary Policy and Reaching for Income”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384425"/>
            <a:ext cx="7315200" cy="1752600"/>
          </a:xfrm>
        </p:spPr>
        <p:txBody>
          <a:bodyPr/>
          <a:lstStyle/>
          <a:p>
            <a:r>
              <a:rPr lang="en-US" sz="2400" dirty="0" smtClean="0"/>
              <a:t>Paper by </a:t>
            </a:r>
          </a:p>
          <a:p>
            <a:r>
              <a:rPr lang="en-US" sz="2400" dirty="0" smtClean="0"/>
              <a:t>Kent Daniel	Lorenzo </a:t>
            </a:r>
            <a:r>
              <a:rPr lang="en-US" sz="2400" dirty="0" err="1" smtClean="0"/>
              <a:t>Garlappi</a:t>
            </a:r>
            <a:r>
              <a:rPr lang="en-US" sz="2400" dirty="0" smtClean="0"/>
              <a:t>	</a:t>
            </a:r>
            <a:r>
              <a:rPr lang="en-US" sz="2400" dirty="0" err="1" smtClean="0"/>
              <a:t>Kairong</a:t>
            </a:r>
            <a:r>
              <a:rPr lang="en-US" sz="2400" dirty="0" smtClean="0"/>
              <a:t> Xiao</a:t>
            </a:r>
            <a:endParaRPr lang="en-US" sz="2400" dirty="0"/>
          </a:p>
          <a:p>
            <a:r>
              <a:rPr lang="en-US" sz="2000" dirty="0" smtClean="0"/>
              <a:t>(Columbia)	            (UBC)		(Columbia)</a:t>
            </a:r>
            <a:endParaRPr lang="en-US" sz="900" dirty="0"/>
          </a:p>
          <a:p>
            <a:endParaRPr lang="en-US" sz="600" dirty="0"/>
          </a:p>
          <a:p>
            <a:endParaRPr lang="en-US" sz="900" dirty="0" smtClean="0"/>
          </a:p>
          <a:p>
            <a:r>
              <a:rPr lang="en-US" sz="2400" dirty="0" smtClean="0"/>
              <a:t>Discussion by</a:t>
            </a:r>
          </a:p>
          <a:p>
            <a:r>
              <a:rPr lang="en-US" sz="2400" dirty="0" smtClean="0"/>
              <a:t>David </a:t>
            </a:r>
            <a:r>
              <a:rPr lang="en-US" sz="2400" dirty="0"/>
              <a:t>Solomon</a:t>
            </a:r>
          </a:p>
          <a:p>
            <a:r>
              <a:rPr lang="en-US" sz="2000" dirty="0" smtClean="0"/>
              <a:t>(Boston College)</a:t>
            </a:r>
          </a:p>
          <a:p>
            <a:endParaRPr lang="en-US" sz="2000" dirty="0"/>
          </a:p>
          <a:p>
            <a:r>
              <a:rPr lang="en-US" sz="2400" dirty="0" smtClean="0"/>
              <a:t>Rodney White Conference</a:t>
            </a:r>
            <a:endParaRPr lang="en-US" sz="2400" dirty="0"/>
          </a:p>
          <a:p>
            <a:r>
              <a:rPr lang="en-US" sz="2400" dirty="0" smtClean="0"/>
              <a:t>March 22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, 2019</a:t>
            </a:r>
            <a:endParaRPr lang="en-US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033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8382000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Interim Returns for Dividend Payers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1383384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 Light" panose="020F0302020204030204" pitchFamily="34" charset="0"/>
              </a:rPr>
              <a:t>Hartzmark and Solomon (2013)</a:t>
            </a:r>
          </a:p>
        </p:txBody>
      </p:sp>
    </p:spTree>
    <p:extLst>
      <p:ext uri="{BB962C8B-B14F-4D97-AF65-F5344CB8AC3E}">
        <p14:creationId xmlns:p14="http://schemas.microsoft.com/office/powerpoint/2010/main" val="246731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8382000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Interim Returns for Dividend Payers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4800" y="1295400"/>
            <a:ext cx="4343400" cy="2862322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 Light" panose="020F0302020204030204" pitchFamily="34" charset="0"/>
              </a:rPr>
              <a:t>Abnormal Return Occurring </a:t>
            </a:r>
          </a:p>
          <a:p>
            <a:endParaRPr lang="en-US" sz="1000" dirty="0">
              <a:latin typeface="Calibri Light" panose="020F0302020204030204" pitchFamily="34" charset="0"/>
            </a:endParaRPr>
          </a:p>
          <a:p>
            <a:r>
              <a:rPr lang="en-US" sz="2000" dirty="0">
                <a:latin typeface="Calibri Light" panose="020F0302020204030204" pitchFamily="34" charset="0"/>
              </a:rPr>
              <a:t>After dividend announcement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</a:rPr>
              <a:t>No uncertainty, risk, information…</a:t>
            </a:r>
          </a:p>
          <a:p>
            <a:endParaRPr lang="en-US" sz="1000" dirty="0">
              <a:latin typeface="Calibri Light" panose="020F0302020204030204" pitchFamily="34" charset="0"/>
            </a:endParaRPr>
          </a:p>
          <a:p>
            <a:r>
              <a:rPr lang="en-US" sz="2000" dirty="0">
                <a:latin typeface="Calibri Light" panose="020F0302020204030204" pitchFamily="34" charset="0"/>
              </a:rPr>
              <a:t>Before ex-day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</a:rPr>
              <a:t>No tax consequences</a:t>
            </a:r>
          </a:p>
          <a:p>
            <a:endParaRPr lang="en-US" sz="2000" dirty="0">
              <a:latin typeface="Calibri Light" panose="020F0302020204030204" pitchFamily="34" charset="0"/>
            </a:endParaRPr>
          </a:p>
          <a:p>
            <a:r>
              <a:rPr lang="en-US" sz="2000" dirty="0">
                <a:latin typeface="Calibri Light" panose="020F0302020204030204" pitchFamily="34" charset="0"/>
              </a:rPr>
              <a:t>-&gt; Price pressure from </a:t>
            </a:r>
          </a:p>
          <a:p>
            <a:r>
              <a:rPr lang="en-US" sz="2000" dirty="0">
                <a:latin typeface="Calibri Light" panose="020F0302020204030204" pitchFamily="34" charset="0"/>
              </a:rPr>
              <a:t>	dividend-seeking investors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1383384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 Light" panose="020F0302020204030204" pitchFamily="34" charset="0"/>
              </a:rPr>
              <a:t>Hartzmark and Solomon (2013)</a:t>
            </a:r>
          </a:p>
        </p:txBody>
      </p:sp>
    </p:spTree>
    <p:extLst>
      <p:ext uri="{BB962C8B-B14F-4D97-AF65-F5344CB8AC3E}">
        <p14:creationId xmlns:p14="http://schemas.microsoft.com/office/powerpoint/2010/main" val="3057724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Theories of Dividend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01000" cy="5029200"/>
          </a:xfrm>
        </p:spPr>
        <p:txBody>
          <a:bodyPr/>
          <a:lstStyle/>
          <a:p>
            <a:r>
              <a:rPr lang="en-US" dirty="0" smtClean="0"/>
              <a:t>Clienteles: “Need for income streams”, </a:t>
            </a:r>
            <a:r>
              <a:rPr lang="en-US" dirty="0" smtClean="0"/>
              <a:t>elderly.  Graham &amp; Kumar (2006)</a:t>
            </a:r>
            <a:endParaRPr lang="en-US" dirty="0" smtClean="0"/>
          </a:p>
          <a:p>
            <a:pPr lvl="1"/>
            <a:endParaRPr lang="en-US" sz="400" dirty="0"/>
          </a:p>
          <a:p>
            <a:r>
              <a:rPr lang="en-US" dirty="0" smtClean="0"/>
              <a:t>Free Dividends Fallacy: Investors think dividends are free money</a:t>
            </a:r>
          </a:p>
          <a:p>
            <a:pPr lvl="1"/>
            <a:r>
              <a:rPr lang="en-US" dirty="0" err="1" smtClean="0"/>
              <a:t>Hartzmark</a:t>
            </a:r>
            <a:r>
              <a:rPr lang="en-US" dirty="0" smtClean="0"/>
              <a:t> &amp; Solomon (2017)</a:t>
            </a:r>
          </a:p>
          <a:p>
            <a:pPr lvl="1"/>
            <a:endParaRPr lang="en-US" sz="600" dirty="0"/>
          </a:p>
          <a:p>
            <a:r>
              <a:rPr lang="en-US" dirty="0" smtClean="0"/>
              <a:t>Commitment Against Overconsumption</a:t>
            </a:r>
          </a:p>
          <a:p>
            <a:pPr lvl="1"/>
            <a:r>
              <a:rPr lang="en-US" dirty="0" err="1" smtClean="0"/>
              <a:t>Shefrin</a:t>
            </a:r>
            <a:r>
              <a:rPr lang="en-US" dirty="0" smtClean="0"/>
              <a:t> &amp; </a:t>
            </a:r>
            <a:r>
              <a:rPr lang="en-US" dirty="0" err="1" smtClean="0"/>
              <a:t>Statman</a:t>
            </a:r>
            <a:r>
              <a:rPr lang="en-US" dirty="0" smtClean="0"/>
              <a:t> (1984), this paper</a:t>
            </a:r>
          </a:p>
          <a:p>
            <a:pPr lvl="1"/>
            <a:endParaRPr lang="en-US" sz="500" dirty="0"/>
          </a:p>
          <a:p>
            <a:r>
              <a:rPr lang="en-US" dirty="0" smtClean="0"/>
              <a:t>Hedonic Editing: Increased prospect theory value by sometimes combining </a:t>
            </a:r>
            <a:r>
              <a:rPr lang="en-US" dirty="0" err="1" smtClean="0"/>
              <a:t>Div</a:t>
            </a:r>
            <a:r>
              <a:rPr lang="en-US" dirty="0" smtClean="0"/>
              <a:t> + </a:t>
            </a:r>
            <a:r>
              <a:rPr lang="en-US" dirty="0" err="1" smtClean="0"/>
              <a:t>CapGain</a:t>
            </a:r>
            <a:r>
              <a:rPr lang="en-US" dirty="0" smtClean="0"/>
              <a:t>, sometimes separating them</a:t>
            </a:r>
          </a:p>
          <a:p>
            <a:pPr lvl="1"/>
            <a:r>
              <a:rPr lang="en-US" dirty="0" err="1"/>
              <a:t>Shefrin</a:t>
            </a:r>
            <a:r>
              <a:rPr lang="en-US" dirty="0"/>
              <a:t> &amp; </a:t>
            </a:r>
            <a:r>
              <a:rPr lang="en-US" dirty="0" err="1"/>
              <a:t>Statman</a:t>
            </a:r>
            <a:r>
              <a:rPr lang="en-US" dirty="0"/>
              <a:t> (1984</a:t>
            </a:r>
            <a:r>
              <a:rPr lang="en-US" dirty="0" smtClean="0"/>
              <a:t>)</a:t>
            </a:r>
          </a:p>
          <a:p>
            <a:pPr lvl="1"/>
            <a:endParaRPr lang="en-US" sz="600" dirty="0" smtClean="0"/>
          </a:p>
          <a:p>
            <a:r>
              <a:rPr lang="en-US" dirty="0" smtClean="0"/>
              <a:t>Resolve uncertainty in </a:t>
            </a:r>
            <a:r>
              <a:rPr lang="en-US" i="1" dirty="0" smtClean="0"/>
              <a:t>how much to consume</a:t>
            </a:r>
          </a:p>
          <a:p>
            <a:pPr lvl="1"/>
            <a:r>
              <a:rPr lang="en-US" dirty="0" smtClean="0"/>
              <a:t>View dividends as an annuity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2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111" y="1066800"/>
            <a:ext cx="8001000" cy="5029200"/>
          </a:xfrm>
        </p:spPr>
        <p:txBody>
          <a:bodyPr/>
          <a:lstStyle/>
          <a:p>
            <a:r>
              <a:rPr lang="en-US" dirty="0" smtClean="0"/>
              <a:t>Demand for dividend-paying assets is higher when interest rates are </a:t>
            </a:r>
            <a:r>
              <a:rPr lang="en-US" dirty="0" smtClean="0"/>
              <a:t>low</a:t>
            </a:r>
          </a:p>
          <a:p>
            <a:pPr lvl="1"/>
            <a:r>
              <a:rPr lang="en-US" dirty="0" smtClean="0"/>
              <a:t>Buy more high-dividend stocks when fed funds rate is low</a:t>
            </a:r>
          </a:p>
          <a:p>
            <a:pPr lvl="1"/>
            <a:r>
              <a:rPr lang="en-US" dirty="0" smtClean="0"/>
              <a:t>Buy more when </a:t>
            </a:r>
            <a:r>
              <a:rPr lang="en-US" i="1" dirty="0" smtClean="0"/>
              <a:t>local </a:t>
            </a:r>
            <a:r>
              <a:rPr lang="en-US" dirty="0" smtClean="0"/>
              <a:t>deposit rate is low</a:t>
            </a:r>
          </a:p>
          <a:p>
            <a:pPr lvl="1"/>
            <a:r>
              <a:rPr lang="en-US" dirty="0" smtClean="0"/>
              <a:t>Buy more income mutual funds when fed funds rate is low</a:t>
            </a:r>
          </a:p>
          <a:p>
            <a:pPr lvl="1"/>
            <a:r>
              <a:rPr lang="en-US" dirty="0" smtClean="0"/>
              <a:t>High returns on dividend-paying stocks when fed funds rate is low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Demand is higher among retirees with greater needs for income</a:t>
            </a:r>
          </a:p>
          <a:p>
            <a:endParaRPr lang="en-US" dirty="0"/>
          </a:p>
          <a:p>
            <a:r>
              <a:rPr lang="en-US" dirty="0" smtClean="0"/>
              <a:t>These actions may be driven by investors following a rule of “live off your income”, including for reasons micro-founded by commitment against </a:t>
            </a:r>
            <a:r>
              <a:rPr lang="en-US" dirty="0" smtClean="0"/>
              <a:t>overconsumption</a:t>
            </a:r>
          </a:p>
          <a:p>
            <a:pPr lvl="1"/>
            <a:r>
              <a:rPr lang="en-US" dirty="0" smtClean="0"/>
              <a:t>Consume dividends more when retired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643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110" y="1066800"/>
            <a:ext cx="8343089" cy="5029200"/>
          </a:xfrm>
        </p:spPr>
        <p:txBody>
          <a:bodyPr/>
          <a:lstStyle/>
          <a:p>
            <a:r>
              <a:rPr lang="en-US" dirty="0" smtClean="0"/>
              <a:t>Demand for dividend-paying assets is higher when interest rates are </a:t>
            </a:r>
            <a:r>
              <a:rPr lang="en-US" dirty="0" smtClean="0"/>
              <a:t>low</a:t>
            </a:r>
          </a:p>
          <a:p>
            <a:pPr lvl="1"/>
            <a:r>
              <a:rPr lang="en-US" dirty="0" smtClean="0"/>
              <a:t>Buy more high-dividend stocks when fed funds rate is low </a:t>
            </a:r>
            <a:r>
              <a:rPr lang="en-US" dirty="0" smtClean="0">
                <a:solidFill>
                  <a:srgbClr val="FF0000"/>
                </a:solidFill>
              </a:rPr>
              <a:t>~Jiang &amp; Sun (2015)</a:t>
            </a:r>
            <a:endParaRPr lang="en-US" dirty="0" smtClean="0"/>
          </a:p>
          <a:p>
            <a:pPr lvl="1"/>
            <a:r>
              <a:rPr lang="en-US" dirty="0" smtClean="0"/>
              <a:t>Buy more when </a:t>
            </a:r>
            <a:r>
              <a:rPr lang="en-US" i="1" dirty="0" smtClean="0"/>
              <a:t>local </a:t>
            </a:r>
            <a:r>
              <a:rPr lang="en-US" dirty="0" smtClean="0"/>
              <a:t>deposit rate is low</a:t>
            </a:r>
          </a:p>
          <a:p>
            <a:pPr lvl="1"/>
            <a:r>
              <a:rPr lang="en-US" dirty="0" smtClean="0"/>
              <a:t>Buy more income mutual funds when fed funds rate is low  </a:t>
            </a:r>
            <a:r>
              <a:rPr lang="en-US" dirty="0">
                <a:solidFill>
                  <a:srgbClr val="FF0000"/>
                </a:solidFill>
              </a:rPr>
              <a:t>Jiang &amp; Sun (2015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High returns on dividend-paying stocks when fed funds rate is low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</a:rPr>
              <a:t>Hartzmark</a:t>
            </a:r>
            <a:r>
              <a:rPr lang="en-US" dirty="0" smtClean="0">
                <a:solidFill>
                  <a:srgbClr val="FF0000"/>
                </a:solidFill>
              </a:rPr>
              <a:t> &amp; Solomon (2013</a:t>
            </a:r>
            <a:r>
              <a:rPr lang="en-US" dirty="0" smtClean="0">
                <a:solidFill>
                  <a:srgbClr val="FF0000"/>
                </a:solidFill>
              </a:rPr>
              <a:t>, 2017) , </a:t>
            </a:r>
            <a:r>
              <a:rPr lang="en-US" dirty="0">
                <a:solidFill>
                  <a:srgbClr val="FF0000"/>
                </a:solidFill>
              </a:rPr>
              <a:t>Jiang &amp; Sun (2015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  <a:p>
            <a:r>
              <a:rPr lang="en-US" dirty="0" smtClean="0"/>
              <a:t>Demand is higher among retirees with greater needs for </a:t>
            </a:r>
            <a:r>
              <a:rPr lang="en-US" dirty="0" smtClean="0"/>
              <a:t>income</a:t>
            </a:r>
            <a:br>
              <a:rPr lang="en-US" dirty="0" smtClean="0"/>
            </a:br>
            <a:r>
              <a:rPr lang="en-US" sz="1800" dirty="0">
                <a:solidFill>
                  <a:srgbClr val="FF0000"/>
                </a:solidFill>
              </a:rPr>
              <a:t>Jiang &amp; Sun (2015)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 smtClean="0"/>
              <a:t>actions may be driven by investors following a rule of “live off your income”, including for reasons micro-founded by commitment against </a:t>
            </a:r>
            <a:r>
              <a:rPr lang="en-US" dirty="0" smtClean="0"/>
              <a:t>overconsumption</a:t>
            </a:r>
          </a:p>
          <a:p>
            <a:pPr lvl="1"/>
            <a:r>
              <a:rPr lang="en-US" dirty="0" smtClean="0"/>
              <a:t>Consume dividends more when retired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298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Dividends &amp; Interest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01000" cy="5029200"/>
          </a:xfrm>
        </p:spPr>
        <p:txBody>
          <a:bodyPr/>
          <a:lstStyle/>
          <a:p>
            <a:r>
              <a:rPr lang="en-US" dirty="0" smtClean="0"/>
              <a:t>Are investors buying and holding dividend-paying assets? Or buying the dividends directly?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Big predictable time-series effect in returns of dividend-paying stocks</a:t>
            </a:r>
          </a:p>
          <a:p>
            <a:pPr lvl="1"/>
            <a:r>
              <a:rPr lang="en-US" dirty="0" smtClean="0"/>
              <a:t>High returns </a:t>
            </a:r>
            <a:r>
              <a:rPr lang="en-US" i="1" dirty="0" smtClean="0"/>
              <a:t>only </a:t>
            </a:r>
            <a:r>
              <a:rPr lang="en-US" dirty="0" smtClean="0"/>
              <a:t>in the month the dividend is paid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3988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Dividends &amp; Interest Rates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58128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55702"/>
            <a:ext cx="899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Hartzmark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 &amp; Solomon (2013) Abnormal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Returns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&amp; Months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Since Dividend Payment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35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Dividends &amp; Interest Rates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391400" cy="55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99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for Dividends &amp; Interest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01000" cy="5029200"/>
          </a:xfrm>
        </p:spPr>
        <p:txBody>
          <a:bodyPr/>
          <a:lstStyle/>
          <a:p>
            <a:r>
              <a:rPr lang="en-US" dirty="0" smtClean="0"/>
              <a:t>Are investors buying and holding dividend-paying assets? Or buying the dividends directly?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Big predictable time-series effect in returns of dividend-paying stocks</a:t>
            </a:r>
          </a:p>
          <a:p>
            <a:pPr lvl="1"/>
            <a:r>
              <a:rPr lang="en-US" dirty="0" smtClean="0"/>
              <a:t>High returns </a:t>
            </a:r>
            <a:r>
              <a:rPr lang="en-US" i="1" dirty="0" smtClean="0"/>
              <a:t>only </a:t>
            </a:r>
            <a:r>
              <a:rPr lang="en-US" dirty="0" smtClean="0"/>
              <a:t>in the month the dividend is paid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$64,000 Question: Do you define dividend yields as being positive in </a:t>
            </a:r>
            <a:r>
              <a:rPr lang="en-US" i="1" dirty="0" smtClean="0"/>
              <a:t>all </a:t>
            </a:r>
            <a:r>
              <a:rPr lang="en-US" dirty="0" smtClean="0"/>
              <a:t>months of the year, or only the months with a dividend ex-day?</a:t>
            </a:r>
          </a:p>
          <a:p>
            <a:pPr lvl="1"/>
            <a:r>
              <a:rPr lang="en-US" dirty="0" smtClean="0"/>
              <a:t>Consumption theory predicts general demand in all months</a:t>
            </a:r>
          </a:p>
          <a:p>
            <a:pPr lvl="1"/>
            <a:r>
              <a:rPr lang="en-US" dirty="0" smtClean="0"/>
              <a:t>Thinking that dividends are free predicts demand only for the dividend month itself</a:t>
            </a:r>
          </a:p>
          <a:p>
            <a:pPr lvl="1"/>
            <a:r>
              <a:rPr lang="en-US" dirty="0" smtClean="0"/>
              <a:t>If purchases in all months, shouldn’t expected returns at some point be </a:t>
            </a:r>
            <a:r>
              <a:rPr lang="en-US" i="1" dirty="0" smtClean="0"/>
              <a:t>low?</a:t>
            </a:r>
          </a:p>
          <a:p>
            <a:r>
              <a:rPr lang="en-US" dirty="0" smtClean="0"/>
              <a:t>Would love to know what long horizon returns are for a constant portfolio of dividend-paying stocks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692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07645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are dividends perceived as more valuable?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343085"/>
            <a:ext cx="6324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 Light" panose="020F0302020204030204" pitchFamily="34" charset="0"/>
              </a:rPr>
              <a:t>But bond yields today are unusually low…</a:t>
            </a:r>
          </a:p>
          <a:p>
            <a:endParaRPr lang="en-US" sz="1400" i="1" dirty="0">
              <a:latin typeface="Calibri Light" panose="020F0302020204030204" pitchFamily="34" charset="0"/>
            </a:endParaRPr>
          </a:p>
          <a:p>
            <a:r>
              <a:rPr lang="en-US" i="1" dirty="0">
                <a:latin typeface="Calibri Light" panose="020F0302020204030204" pitchFamily="34" charset="0"/>
              </a:rPr>
              <a:t>Another strategy would be to substitute a portfolio of blue-chip stocks with generous dividends for an equivalent high-quality U.S. bond portfolio. </a:t>
            </a:r>
          </a:p>
          <a:p>
            <a:endParaRPr lang="en-US" sz="1400" i="1" dirty="0">
              <a:latin typeface="Calibri Light" panose="020F0302020204030204" pitchFamily="34" charset="0"/>
            </a:endParaRPr>
          </a:p>
          <a:p>
            <a:r>
              <a:rPr lang="en-US" i="1" dirty="0">
                <a:latin typeface="Calibri Light" panose="020F0302020204030204" pitchFamily="34" charset="0"/>
              </a:rPr>
              <a:t>Many excellent U.S. common stocks have dividend yields that compare very favorably with the bonds issued by the same companies.</a:t>
            </a:r>
          </a:p>
          <a:p>
            <a:endParaRPr lang="en-US" sz="1400" i="1" dirty="0">
              <a:latin typeface="Calibri Light" panose="020F0302020204030204" pitchFamily="34" charset="0"/>
            </a:endParaRPr>
          </a:p>
          <a:p>
            <a:endParaRPr lang="en-US" i="1" dirty="0">
              <a:latin typeface="Calibri Light" panose="020F03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86" y="4343400"/>
            <a:ext cx="1981200" cy="22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Image result for burton malki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burton malkie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0" y="3810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 Light" panose="020F0302020204030204" pitchFamily="34" charset="0"/>
              </a:rPr>
              <a:t>Burton </a:t>
            </a:r>
            <a:r>
              <a:rPr lang="en-US" sz="2000" dirty="0" err="1">
                <a:solidFill>
                  <a:srgbClr val="FF0000"/>
                </a:solidFill>
                <a:latin typeface="Calibri Light" panose="020F0302020204030204" pitchFamily="34" charset="0"/>
              </a:rPr>
              <a:t>Malkiel</a:t>
            </a:r>
            <a:endParaRPr lang="en-US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85" y="4622153"/>
            <a:ext cx="2152415" cy="2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age resul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036404"/>
            <a:ext cx="2300546" cy="10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67000" y="5292417"/>
            <a:ext cx="632460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 Light" panose="020F0302020204030204" pitchFamily="34" charset="0"/>
              </a:rPr>
              <a:t>Dividend Yield: 6%</a:t>
            </a:r>
          </a:p>
          <a:p>
            <a:r>
              <a:rPr lang="en-US" sz="1800" dirty="0">
                <a:latin typeface="Calibri Light" panose="020F0302020204030204" pitchFamily="34" charset="0"/>
              </a:rPr>
              <a:t>Bond Yield: &lt;3%</a:t>
            </a:r>
            <a:endParaRPr lang="en-US" i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495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an Investor SHOULD Think About Dividends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01000" cy="5029200"/>
          </a:xfrm>
        </p:spPr>
        <p:txBody>
          <a:bodyPr/>
          <a:lstStyle/>
          <a:p>
            <a:r>
              <a:rPr lang="en-US" dirty="0"/>
              <a:t>Dividends are irrelevant without frictions (M&amp;M)</a:t>
            </a:r>
          </a:p>
          <a:p>
            <a:pPr lvl="1"/>
            <a:endParaRPr lang="en-US" sz="800" dirty="0" smtClean="0"/>
          </a:p>
          <a:p>
            <a:pPr lvl="1"/>
            <a:endParaRPr lang="en-US" sz="800" dirty="0"/>
          </a:p>
          <a:p>
            <a:r>
              <a:rPr lang="en-US" dirty="0"/>
              <a:t>Adding costs  can break the indifference:</a:t>
            </a:r>
          </a:p>
          <a:p>
            <a:pPr lvl="2"/>
            <a:r>
              <a:rPr lang="en-US" dirty="0" smtClean="0"/>
              <a:t>Taxes on dividends or </a:t>
            </a:r>
            <a:r>
              <a:rPr lang="en-US" dirty="0"/>
              <a:t>capital gains, transaction costs</a:t>
            </a:r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dirty="0"/>
              <a:t>But investors still indifferent after taxes and costs</a:t>
            </a:r>
          </a:p>
          <a:p>
            <a:pPr lvl="1"/>
            <a:r>
              <a:rPr lang="en-US" dirty="0"/>
              <a:t>Don’t </a:t>
            </a:r>
            <a:r>
              <a:rPr lang="en-US" i="1" dirty="0"/>
              <a:t>intrinsically </a:t>
            </a:r>
            <a:r>
              <a:rPr lang="en-US" dirty="0"/>
              <a:t>care about dividends, just minimizing costs</a:t>
            </a:r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n-US" dirty="0"/>
              <a:t>Positive versus normative</a:t>
            </a:r>
          </a:p>
          <a:p>
            <a:pPr lvl="1"/>
            <a:r>
              <a:rPr lang="en-US" dirty="0"/>
              <a:t>Is this how people </a:t>
            </a:r>
            <a:r>
              <a:rPr lang="en-US" i="1" dirty="0"/>
              <a:t>actually </a:t>
            </a:r>
            <a:r>
              <a:rPr lang="en-US" dirty="0"/>
              <a:t>think about dividends?</a:t>
            </a:r>
          </a:p>
        </p:txBody>
      </p:sp>
    </p:spTree>
    <p:extLst>
      <p:ext uri="{BB962C8B-B14F-4D97-AF65-F5344CB8AC3E}">
        <p14:creationId xmlns:p14="http://schemas.microsoft.com/office/powerpoint/2010/main" val="3022569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Dividends in the Financial Press</a:t>
            </a:r>
            <a:endParaRPr lang="en-US" sz="1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848600" cy="5029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would an investor desperate for income want a dividend?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Dividend not a source of income independent of the price level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value maximizing investor just wants to minimize costs</a:t>
            </a:r>
          </a:p>
          <a:p>
            <a:pPr marL="457200" lvl="1" indent="0">
              <a:buNone/>
            </a:pPr>
            <a:endParaRPr lang="en-US" sz="2100" i="1" dirty="0"/>
          </a:p>
          <a:p>
            <a:pPr marL="457200" lvl="1" indent="0">
              <a:buNone/>
            </a:pPr>
            <a:endParaRPr lang="en-US" sz="11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6" b="79171"/>
          <a:stretch/>
        </p:blipFill>
        <p:spPr bwMode="auto">
          <a:xfrm>
            <a:off x="1434185" y="3311013"/>
            <a:ext cx="3202778" cy="33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15" y="3276600"/>
            <a:ext cx="26955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1715" y="1219200"/>
            <a:ext cx="72390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“The humble dividend is reclaiming its rightful place as the arbiter of stock-market value... To investors desperate for income, the argument for buying equities is, well, duh. Who wouldn't want a higher income? Shares might swing around, but corporate managers go out of their way to preserve the dividend.”</a:t>
            </a:r>
            <a:r>
              <a:rPr lang="en-US" sz="2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73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Dividends in the Financial Press</a:t>
            </a:r>
            <a:endParaRPr lang="en-US" sz="1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848600" cy="5029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would an investor desperate for income want a dividend?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Dividend not a source of income independent of the price level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value maximizing investor just wants to minimize costs</a:t>
            </a:r>
          </a:p>
          <a:p>
            <a:pPr marL="457200" lvl="1" indent="0">
              <a:buNone/>
            </a:pPr>
            <a:endParaRPr lang="en-US" sz="2100" i="1" dirty="0"/>
          </a:p>
          <a:p>
            <a:pPr marL="457200" lvl="1" indent="0">
              <a:buNone/>
            </a:pPr>
            <a:endParaRPr lang="en-US" sz="11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86" b="79171"/>
          <a:stretch/>
        </p:blipFill>
        <p:spPr bwMode="auto">
          <a:xfrm>
            <a:off x="1434185" y="3311013"/>
            <a:ext cx="3202778" cy="33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15" y="3276600"/>
            <a:ext cx="26955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1715" y="1219200"/>
            <a:ext cx="72390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“The humble dividend is reclaiming its rightful place as the arbiter of stock-market value... </a:t>
            </a:r>
            <a:r>
              <a:rPr lang="en-US" sz="2100" b="1" i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investors desperate for income, the argument for buying equities is, well, duh. Who wouldn't want a higher income? </a:t>
            </a:r>
            <a:r>
              <a:rPr lang="en-US" sz="2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Shares might swing around, but corporate managers go out of their way to preserve the dividend.”</a:t>
            </a:r>
            <a:r>
              <a:rPr lang="en-US" sz="2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3587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any of this even make sense???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5029200"/>
          </a:xfrm>
        </p:spPr>
        <p:txBody>
          <a:bodyPr/>
          <a:lstStyle/>
          <a:p>
            <a:r>
              <a:rPr lang="en-US" dirty="0" smtClean="0"/>
              <a:t>Comparison between dividends and bond interest </a:t>
            </a:r>
            <a:r>
              <a:rPr lang="en-US" i="1" dirty="0" smtClean="0"/>
              <a:t>isn’t </a:t>
            </a:r>
            <a:r>
              <a:rPr lang="en-US" i="1" dirty="0" smtClean="0"/>
              <a:t>comparing the same quantities!</a:t>
            </a:r>
          </a:p>
          <a:p>
            <a:pPr lvl="1"/>
            <a:r>
              <a:rPr lang="en-US" dirty="0" smtClean="0"/>
              <a:t>High interest rates at the bank pay you from someone else’s pocket</a:t>
            </a:r>
          </a:p>
          <a:p>
            <a:pPr lvl="1"/>
            <a:r>
              <a:rPr lang="en-US" dirty="0" smtClean="0"/>
              <a:t>High dividend yields pay you </a:t>
            </a:r>
            <a:r>
              <a:rPr lang="en-US" i="1" dirty="0" smtClean="0"/>
              <a:t>from your own pocket</a:t>
            </a:r>
            <a:endParaRPr lang="en-US" dirty="0" smtClean="0"/>
          </a:p>
          <a:p>
            <a:endParaRPr lang="en-US" sz="900" i="1" dirty="0"/>
          </a:p>
          <a:p>
            <a:r>
              <a:rPr lang="en-US" dirty="0" smtClean="0"/>
              <a:t>If investors want to commit to just consume a certain amount, why not just buy an annuity?</a:t>
            </a:r>
          </a:p>
          <a:p>
            <a:pPr lvl="1"/>
            <a:r>
              <a:rPr lang="en-US" dirty="0" smtClean="0"/>
              <a:t>They don’t! There’s a whole puzzle about this</a:t>
            </a:r>
          </a:p>
          <a:p>
            <a:pPr lvl="1"/>
            <a:endParaRPr lang="en-US" sz="1000" dirty="0"/>
          </a:p>
          <a:p>
            <a:r>
              <a:rPr lang="en-US" dirty="0" smtClean="0"/>
              <a:t>If they’re just planning consumption, why buy mutual funds who artificially juice their dividend yield by trading in and out of dividend-paying stocks?</a:t>
            </a:r>
          </a:p>
          <a:p>
            <a:pPr lvl="1"/>
            <a:r>
              <a:rPr lang="en-US" dirty="0" smtClean="0"/>
              <a:t>28% of dividend-paying funds are doing this!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(Harris, </a:t>
            </a:r>
            <a:r>
              <a:rPr lang="en-US" dirty="0" err="1" smtClean="0"/>
              <a:t>Hartzmark</a:t>
            </a:r>
            <a:r>
              <a:rPr lang="en-US" dirty="0" smtClean="0"/>
              <a:t> &amp; Solomon (2015))</a:t>
            </a:r>
          </a:p>
        </p:txBody>
      </p:sp>
    </p:spTree>
    <p:extLst>
      <p:ext uri="{BB962C8B-B14F-4D97-AF65-F5344CB8AC3E}">
        <p14:creationId xmlns:p14="http://schemas.microsoft.com/office/powerpoint/2010/main" val="88600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Even more curious things from financial markets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0" y="838200"/>
            <a:ext cx="75819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4250"/>
            <a:ext cx="4417658" cy="30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56" y="3515069"/>
            <a:ext cx="4363244" cy="29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9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Even more curious things from financial markets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0" y="838200"/>
            <a:ext cx="75819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4250"/>
            <a:ext cx="4417658" cy="301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56" y="3515069"/>
            <a:ext cx="4363244" cy="290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4495800"/>
            <a:ext cx="4114800" cy="289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Descending down the rabbit hole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5438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 smtClean="0"/>
              <a:t>http</a:t>
            </a:r>
            <a:r>
              <a:rPr lang="en-US" sz="1300" dirty="0"/>
              <a:t>://www.sec.gov/Archives/edgar/data/1403275/000144554609000266/0001445546-09-000266.txt</a:t>
            </a:r>
            <a:endParaRPr lang="en-US" sz="1300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3594"/>
            <a:ext cx="5267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" y="3446100"/>
            <a:ext cx="50958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92764"/>
            <a:ext cx="1066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4664"/>
            <a:ext cx="1057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52025"/>
            <a:ext cx="1200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601311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7" y="360131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639411"/>
            <a:ext cx="876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295400"/>
            <a:ext cx="2867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224144"/>
            <a:ext cx="3000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5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Descending down the rabbit hole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5438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 smtClean="0"/>
              <a:t>http</a:t>
            </a:r>
            <a:r>
              <a:rPr lang="en-US" sz="1300" dirty="0"/>
              <a:t>://www.sec.gov/Archives/edgar/data/1403275/000144554609000266/0001445546-09-000266.txt</a:t>
            </a:r>
            <a:endParaRPr lang="en-US" sz="1300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3594"/>
            <a:ext cx="5267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" y="3446100"/>
            <a:ext cx="50958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92764"/>
            <a:ext cx="1066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4664"/>
            <a:ext cx="1057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52025"/>
            <a:ext cx="1200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601311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7" y="360131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639411"/>
            <a:ext cx="876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100" y="3912825"/>
            <a:ext cx="6087050" cy="289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295400"/>
            <a:ext cx="2867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224144"/>
            <a:ext cx="3000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0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Descending down the rabbit hole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5438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 smtClean="0"/>
              <a:t>http</a:t>
            </a:r>
            <a:r>
              <a:rPr lang="en-US" sz="1300" dirty="0"/>
              <a:t>://www.sec.gov/Archives/edgar/data/1403275/000144554609000266/0001445546-09-000266.txt</a:t>
            </a:r>
            <a:endParaRPr lang="en-US" sz="1300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3594"/>
            <a:ext cx="5267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" y="3446100"/>
            <a:ext cx="50958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92764"/>
            <a:ext cx="1066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4664"/>
            <a:ext cx="1057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52025"/>
            <a:ext cx="1200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601311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7" y="360131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639411"/>
            <a:ext cx="876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100" y="3912825"/>
            <a:ext cx="6087050" cy="289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219200" y="10668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•"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–"/>
              <a:defRPr sz="18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kern="0" dirty="0" smtClean="0"/>
          </a:p>
          <a:p>
            <a:endParaRPr lang="en-US" sz="2400" kern="0" dirty="0"/>
          </a:p>
          <a:p>
            <a:endParaRPr lang="en-US" sz="2400" kern="0" dirty="0" smtClean="0"/>
          </a:p>
          <a:p>
            <a:endParaRPr lang="en-US" sz="2400" kern="0" dirty="0"/>
          </a:p>
          <a:p>
            <a:endParaRPr lang="en-US" sz="2400" kern="0" dirty="0" smtClean="0"/>
          </a:p>
          <a:p>
            <a:endParaRPr lang="en-US" sz="2400" kern="0" dirty="0"/>
          </a:p>
          <a:p>
            <a:endParaRPr lang="en-US" sz="2400" kern="0" dirty="0" smtClean="0"/>
          </a:p>
          <a:p>
            <a:r>
              <a:rPr lang="en-US" sz="24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How do you get a dividend yield of 19.31%?!?!</a:t>
            </a:r>
          </a:p>
          <a:p>
            <a:endParaRPr lang="en-US" sz="2400" kern="0" dirty="0" smtClean="0"/>
          </a:p>
          <a:p>
            <a:pPr lvl="1"/>
            <a:endParaRPr lang="en-US" kern="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295400"/>
            <a:ext cx="2867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224144"/>
            <a:ext cx="3000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6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Descending down the rabbit hole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9067800" cy="184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" y="3941855"/>
            <a:ext cx="913338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2400" y="2438400"/>
            <a:ext cx="3276600" cy="289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7" y="2981325"/>
            <a:ext cx="1643363" cy="4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67037"/>
            <a:ext cx="2286000" cy="9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5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Descending down the rabbit hole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9067800" cy="184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" y="3941855"/>
            <a:ext cx="913338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" y="5163093"/>
            <a:ext cx="9022987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2400" y="2438400"/>
            <a:ext cx="3276600" cy="289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7" y="2981325"/>
            <a:ext cx="1643363" cy="4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67037"/>
            <a:ext cx="2286000" cy="9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8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Curious things from consumer markets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1181100"/>
            <a:ext cx="2771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1700"/>
            <a:ext cx="4391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0" y="3581400"/>
            <a:ext cx="603183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444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Descending down the rabbit hole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9067800" cy="184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" y="3941855"/>
            <a:ext cx="913338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" y="5163093"/>
            <a:ext cx="9022987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2400" y="2438400"/>
            <a:ext cx="3276600" cy="289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0984" y="5184867"/>
            <a:ext cx="8643731" cy="645519"/>
          </a:xfrm>
          <a:custGeom>
            <a:avLst/>
            <a:gdLst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8652458 w 8652458"/>
              <a:gd name="connsiteY2" fmla="*/ 518423 h 518423"/>
              <a:gd name="connsiteX3" fmla="*/ 0 w 8652458"/>
              <a:gd name="connsiteY3" fmla="*/ 518423 h 518423"/>
              <a:gd name="connsiteX4" fmla="*/ 0 w 8652458"/>
              <a:gd name="connsiteY4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5755022 w 8652458"/>
              <a:gd name="connsiteY2" fmla="*/ 441305 h 518423"/>
              <a:gd name="connsiteX3" fmla="*/ 0 w 8652458"/>
              <a:gd name="connsiteY3" fmla="*/ 518423 h 518423"/>
              <a:gd name="connsiteX4" fmla="*/ 0 w 8652458"/>
              <a:gd name="connsiteY4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5777055 w 8652458"/>
              <a:gd name="connsiteY2" fmla="*/ 441305 h 518423"/>
              <a:gd name="connsiteX3" fmla="*/ 0 w 8652458"/>
              <a:gd name="connsiteY3" fmla="*/ 518423 h 518423"/>
              <a:gd name="connsiteX4" fmla="*/ 0 w 8652458"/>
              <a:gd name="connsiteY4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5777055 w 8652458"/>
              <a:gd name="connsiteY2" fmla="*/ 441305 h 518423"/>
              <a:gd name="connsiteX3" fmla="*/ 0 w 8652458"/>
              <a:gd name="connsiteY3" fmla="*/ 518423 h 518423"/>
              <a:gd name="connsiteX4" fmla="*/ 0 w 8652458"/>
              <a:gd name="connsiteY4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5777055 w 8652458"/>
              <a:gd name="connsiteY2" fmla="*/ 441305 h 518423"/>
              <a:gd name="connsiteX3" fmla="*/ 0 w 8652458"/>
              <a:gd name="connsiteY3" fmla="*/ 518423 h 518423"/>
              <a:gd name="connsiteX4" fmla="*/ 0 w 8652458"/>
              <a:gd name="connsiteY4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6779590 w 8652458"/>
              <a:gd name="connsiteY2" fmla="*/ 441305 h 518423"/>
              <a:gd name="connsiteX3" fmla="*/ 0 w 8652458"/>
              <a:gd name="connsiteY3" fmla="*/ 518423 h 518423"/>
              <a:gd name="connsiteX4" fmla="*/ 0 w 8652458"/>
              <a:gd name="connsiteY4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6779590 w 8652458"/>
              <a:gd name="connsiteY2" fmla="*/ 441305 h 518423"/>
              <a:gd name="connsiteX3" fmla="*/ 0 w 8652458"/>
              <a:gd name="connsiteY3" fmla="*/ 518423 h 518423"/>
              <a:gd name="connsiteX4" fmla="*/ 0 w 8652458"/>
              <a:gd name="connsiteY4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6790607 w 8652458"/>
              <a:gd name="connsiteY2" fmla="*/ 507406 h 518423"/>
              <a:gd name="connsiteX3" fmla="*/ 0 w 8652458"/>
              <a:gd name="connsiteY3" fmla="*/ 518423 h 518423"/>
              <a:gd name="connsiteX4" fmla="*/ 0 w 8652458"/>
              <a:gd name="connsiteY4" fmla="*/ 0 h 518423"/>
              <a:gd name="connsiteX0" fmla="*/ 0 w 8652463"/>
              <a:gd name="connsiteY0" fmla="*/ 0 h 518423"/>
              <a:gd name="connsiteX1" fmla="*/ 8652458 w 8652463"/>
              <a:gd name="connsiteY1" fmla="*/ 0 h 518423"/>
              <a:gd name="connsiteX2" fmla="*/ 6790607 w 8652463"/>
              <a:gd name="connsiteY2" fmla="*/ 507406 h 518423"/>
              <a:gd name="connsiteX3" fmla="*/ 0 w 8652463"/>
              <a:gd name="connsiteY3" fmla="*/ 518423 h 518423"/>
              <a:gd name="connsiteX4" fmla="*/ 0 w 8652463"/>
              <a:gd name="connsiteY4" fmla="*/ 0 h 518423"/>
              <a:gd name="connsiteX0" fmla="*/ 0 w 8652463"/>
              <a:gd name="connsiteY0" fmla="*/ 0 h 518423"/>
              <a:gd name="connsiteX1" fmla="*/ 8652458 w 8652463"/>
              <a:gd name="connsiteY1" fmla="*/ 0 h 518423"/>
              <a:gd name="connsiteX2" fmla="*/ 6790607 w 8652463"/>
              <a:gd name="connsiteY2" fmla="*/ 507406 h 518423"/>
              <a:gd name="connsiteX3" fmla="*/ 0 w 8652463"/>
              <a:gd name="connsiteY3" fmla="*/ 518423 h 518423"/>
              <a:gd name="connsiteX4" fmla="*/ 0 w 8652463"/>
              <a:gd name="connsiteY4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6790607 w 8652458"/>
              <a:gd name="connsiteY2" fmla="*/ 507406 h 518423"/>
              <a:gd name="connsiteX3" fmla="*/ 0 w 8652458"/>
              <a:gd name="connsiteY3" fmla="*/ 518423 h 518423"/>
              <a:gd name="connsiteX4" fmla="*/ 0 w 8652458"/>
              <a:gd name="connsiteY4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7095408 w 8652458"/>
              <a:gd name="connsiteY2" fmla="*/ 430576 h 518423"/>
              <a:gd name="connsiteX3" fmla="*/ 6790607 w 8652458"/>
              <a:gd name="connsiteY3" fmla="*/ 507406 h 518423"/>
              <a:gd name="connsiteX4" fmla="*/ 0 w 8652458"/>
              <a:gd name="connsiteY4" fmla="*/ 518423 h 518423"/>
              <a:gd name="connsiteX5" fmla="*/ 0 w 8652458"/>
              <a:gd name="connsiteY5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7095408 w 8652458"/>
              <a:gd name="connsiteY2" fmla="*/ 430576 h 518423"/>
              <a:gd name="connsiteX3" fmla="*/ 6790607 w 8652458"/>
              <a:gd name="connsiteY3" fmla="*/ 507406 h 518423"/>
              <a:gd name="connsiteX4" fmla="*/ 0 w 8652458"/>
              <a:gd name="connsiteY4" fmla="*/ 518423 h 518423"/>
              <a:gd name="connsiteX5" fmla="*/ 0 w 8652458"/>
              <a:gd name="connsiteY5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6831003 w 8652458"/>
              <a:gd name="connsiteY2" fmla="*/ 243289 h 518423"/>
              <a:gd name="connsiteX3" fmla="*/ 6790607 w 8652458"/>
              <a:gd name="connsiteY3" fmla="*/ 507406 h 518423"/>
              <a:gd name="connsiteX4" fmla="*/ 0 w 8652458"/>
              <a:gd name="connsiteY4" fmla="*/ 518423 h 518423"/>
              <a:gd name="connsiteX5" fmla="*/ 0 w 8652458"/>
              <a:gd name="connsiteY5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6831003 w 8652458"/>
              <a:gd name="connsiteY2" fmla="*/ 243289 h 518423"/>
              <a:gd name="connsiteX3" fmla="*/ 6790607 w 8652458"/>
              <a:gd name="connsiteY3" fmla="*/ 507406 h 518423"/>
              <a:gd name="connsiteX4" fmla="*/ 0 w 8652458"/>
              <a:gd name="connsiteY4" fmla="*/ 518423 h 518423"/>
              <a:gd name="connsiteX5" fmla="*/ 0 w 8652458"/>
              <a:gd name="connsiteY5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6753885 w 8652458"/>
              <a:gd name="connsiteY2" fmla="*/ 232272 h 518423"/>
              <a:gd name="connsiteX3" fmla="*/ 6790607 w 8652458"/>
              <a:gd name="connsiteY3" fmla="*/ 507406 h 518423"/>
              <a:gd name="connsiteX4" fmla="*/ 0 w 8652458"/>
              <a:gd name="connsiteY4" fmla="*/ 518423 h 518423"/>
              <a:gd name="connsiteX5" fmla="*/ 0 w 8652458"/>
              <a:gd name="connsiteY5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6808969 w 8652458"/>
              <a:gd name="connsiteY2" fmla="*/ 232272 h 518423"/>
              <a:gd name="connsiteX3" fmla="*/ 6790607 w 8652458"/>
              <a:gd name="connsiteY3" fmla="*/ 507406 h 518423"/>
              <a:gd name="connsiteX4" fmla="*/ 0 w 8652458"/>
              <a:gd name="connsiteY4" fmla="*/ 518423 h 518423"/>
              <a:gd name="connsiteX5" fmla="*/ 0 w 8652458"/>
              <a:gd name="connsiteY5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6808969 w 8652458"/>
              <a:gd name="connsiteY2" fmla="*/ 232272 h 518423"/>
              <a:gd name="connsiteX3" fmla="*/ 6790607 w 8652458"/>
              <a:gd name="connsiteY3" fmla="*/ 507406 h 518423"/>
              <a:gd name="connsiteX4" fmla="*/ 0 w 8652458"/>
              <a:gd name="connsiteY4" fmla="*/ 518423 h 518423"/>
              <a:gd name="connsiteX5" fmla="*/ 0 w 8652458"/>
              <a:gd name="connsiteY5" fmla="*/ 0 h 518423"/>
              <a:gd name="connsiteX0" fmla="*/ 0 w 9174572"/>
              <a:gd name="connsiteY0" fmla="*/ 0 h 518423"/>
              <a:gd name="connsiteX1" fmla="*/ 8652458 w 9174572"/>
              <a:gd name="connsiteY1" fmla="*/ 0 h 518423"/>
              <a:gd name="connsiteX2" fmla="*/ 8053875 w 9174572"/>
              <a:gd name="connsiteY2" fmla="*/ 188205 h 518423"/>
              <a:gd name="connsiteX3" fmla="*/ 6808969 w 9174572"/>
              <a:gd name="connsiteY3" fmla="*/ 232272 h 518423"/>
              <a:gd name="connsiteX4" fmla="*/ 6790607 w 9174572"/>
              <a:gd name="connsiteY4" fmla="*/ 507406 h 518423"/>
              <a:gd name="connsiteX5" fmla="*/ 0 w 9174572"/>
              <a:gd name="connsiteY5" fmla="*/ 518423 h 518423"/>
              <a:gd name="connsiteX6" fmla="*/ 0 w 9174572"/>
              <a:gd name="connsiteY6" fmla="*/ 0 h 518423"/>
              <a:gd name="connsiteX0" fmla="*/ 0 w 9332708"/>
              <a:gd name="connsiteY0" fmla="*/ 0 h 518423"/>
              <a:gd name="connsiteX1" fmla="*/ 8652458 w 9332708"/>
              <a:gd name="connsiteY1" fmla="*/ 0 h 518423"/>
              <a:gd name="connsiteX2" fmla="*/ 8681836 w 9332708"/>
              <a:gd name="connsiteY2" fmla="*/ 243289 h 518423"/>
              <a:gd name="connsiteX3" fmla="*/ 6808969 w 9332708"/>
              <a:gd name="connsiteY3" fmla="*/ 232272 h 518423"/>
              <a:gd name="connsiteX4" fmla="*/ 6790607 w 9332708"/>
              <a:gd name="connsiteY4" fmla="*/ 507406 h 518423"/>
              <a:gd name="connsiteX5" fmla="*/ 0 w 9332708"/>
              <a:gd name="connsiteY5" fmla="*/ 518423 h 518423"/>
              <a:gd name="connsiteX6" fmla="*/ 0 w 9332708"/>
              <a:gd name="connsiteY6" fmla="*/ 0 h 518423"/>
              <a:gd name="connsiteX0" fmla="*/ 0 w 9332708"/>
              <a:gd name="connsiteY0" fmla="*/ 0 h 518423"/>
              <a:gd name="connsiteX1" fmla="*/ 8652458 w 9332708"/>
              <a:gd name="connsiteY1" fmla="*/ 0 h 518423"/>
              <a:gd name="connsiteX2" fmla="*/ 8681836 w 9332708"/>
              <a:gd name="connsiteY2" fmla="*/ 243289 h 518423"/>
              <a:gd name="connsiteX3" fmla="*/ 6808969 w 9332708"/>
              <a:gd name="connsiteY3" fmla="*/ 232272 h 518423"/>
              <a:gd name="connsiteX4" fmla="*/ 6790607 w 9332708"/>
              <a:gd name="connsiteY4" fmla="*/ 507406 h 518423"/>
              <a:gd name="connsiteX5" fmla="*/ 0 w 9332708"/>
              <a:gd name="connsiteY5" fmla="*/ 518423 h 518423"/>
              <a:gd name="connsiteX6" fmla="*/ 0 w 9332708"/>
              <a:gd name="connsiteY6" fmla="*/ 0 h 518423"/>
              <a:gd name="connsiteX0" fmla="*/ 0 w 8681836"/>
              <a:gd name="connsiteY0" fmla="*/ 0 h 518423"/>
              <a:gd name="connsiteX1" fmla="*/ 8652458 w 8681836"/>
              <a:gd name="connsiteY1" fmla="*/ 0 h 518423"/>
              <a:gd name="connsiteX2" fmla="*/ 8681836 w 8681836"/>
              <a:gd name="connsiteY2" fmla="*/ 243289 h 518423"/>
              <a:gd name="connsiteX3" fmla="*/ 6808969 w 8681836"/>
              <a:gd name="connsiteY3" fmla="*/ 232272 h 518423"/>
              <a:gd name="connsiteX4" fmla="*/ 6790607 w 8681836"/>
              <a:gd name="connsiteY4" fmla="*/ 507406 h 518423"/>
              <a:gd name="connsiteX5" fmla="*/ 0 w 8681836"/>
              <a:gd name="connsiteY5" fmla="*/ 518423 h 518423"/>
              <a:gd name="connsiteX6" fmla="*/ 0 w 8681836"/>
              <a:gd name="connsiteY6" fmla="*/ 0 h 518423"/>
              <a:gd name="connsiteX0" fmla="*/ 0 w 8681836"/>
              <a:gd name="connsiteY0" fmla="*/ 0 h 518423"/>
              <a:gd name="connsiteX1" fmla="*/ 8652458 w 8681836"/>
              <a:gd name="connsiteY1" fmla="*/ 0 h 518423"/>
              <a:gd name="connsiteX2" fmla="*/ 8681836 w 8681836"/>
              <a:gd name="connsiteY2" fmla="*/ 243289 h 518423"/>
              <a:gd name="connsiteX3" fmla="*/ 6789919 w 8681836"/>
              <a:gd name="connsiteY3" fmla="*/ 248940 h 518423"/>
              <a:gd name="connsiteX4" fmla="*/ 6790607 w 8681836"/>
              <a:gd name="connsiteY4" fmla="*/ 507406 h 518423"/>
              <a:gd name="connsiteX5" fmla="*/ 0 w 8681836"/>
              <a:gd name="connsiteY5" fmla="*/ 518423 h 518423"/>
              <a:gd name="connsiteX6" fmla="*/ 0 w 8681836"/>
              <a:gd name="connsiteY6" fmla="*/ 0 h 518423"/>
              <a:gd name="connsiteX0" fmla="*/ 0 w 8652458"/>
              <a:gd name="connsiteY0" fmla="*/ 0 h 518423"/>
              <a:gd name="connsiteX1" fmla="*/ 8652458 w 8652458"/>
              <a:gd name="connsiteY1" fmla="*/ 0 h 518423"/>
              <a:gd name="connsiteX2" fmla="*/ 8643736 w 8652458"/>
              <a:gd name="connsiteY2" fmla="*/ 243289 h 518423"/>
              <a:gd name="connsiteX3" fmla="*/ 6789919 w 8652458"/>
              <a:gd name="connsiteY3" fmla="*/ 248940 h 518423"/>
              <a:gd name="connsiteX4" fmla="*/ 6790607 w 8652458"/>
              <a:gd name="connsiteY4" fmla="*/ 507406 h 518423"/>
              <a:gd name="connsiteX5" fmla="*/ 0 w 8652458"/>
              <a:gd name="connsiteY5" fmla="*/ 518423 h 518423"/>
              <a:gd name="connsiteX6" fmla="*/ 0 w 8652458"/>
              <a:gd name="connsiteY6" fmla="*/ 0 h 518423"/>
              <a:gd name="connsiteX0" fmla="*/ 0 w 8653261"/>
              <a:gd name="connsiteY0" fmla="*/ 0 h 518423"/>
              <a:gd name="connsiteX1" fmla="*/ 8652458 w 8653261"/>
              <a:gd name="connsiteY1" fmla="*/ 0 h 518423"/>
              <a:gd name="connsiteX2" fmla="*/ 8653261 w 8653261"/>
              <a:gd name="connsiteY2" fmla="*/ 243289 h 518423"/>
              <a:gd name="connsiteX3" fmla="*/ 6789919 w 8653261"/>
              <a:gd name="connsiteY3" fmla="*/ 248940 h 518423"/>
              <a:gd name="connsiteX4" fmla="*/ 6790607 w 8653261"/>
              <a:gd name="connsiteY4" fmla="*/ 507406 h 518423"/>
              <a:gd name="connsiteX5" fmla="*/ 0 w 8653261"/>
              <a:gd name="connsiteY5" fmla="*/ 518423 h 518423"/>
              <a:gd name="connsiteX6" fmla="*/ 0 w 8653261"/>
              <a:gd name="connsiteY6" fmla="*/ 0 h 518423"/>
              <a:gd name="connsiteX0" fmla="*/ 0 w 8653261"/>
              <a:gd name="connsiteY0" fmla="*/ 0 h 518423"/>
              <a:gd name="connsiteX1" fmla="*/ 7026725 w 8653261"/>
              <a:gd name="connsiteY1" fmla="*/ 0 h 518423"/>
              <a:gd name="connsiteX2" fmla="*/ 8652458 w 8653261"/>
              <a:gd name="connsiteY2" fmla="*/ 0 h 518423"/>
              <a:gd name="connsiteX3" fmla="*/ 8653261 w 8653261"/>
              <a:gd name="connsiteY3" fmla="*/ 243289 h 518423"/>
              <a:gd name="connsiteX4" fmla="*/ 6789919 w 8653261"/>
              <a:gd name="connsiteY4" fmla="*/ 248940 h 518423"/>
              <a:gd name="connsiteX5" fmla="*/ 6790607 w 8653261"/>
              <a:gd name="connsiteY5" fmla="*/ 507406 h 518423"/>
              <a:gd name="connsiteX6" fmla="*/ 0 w 8653261"/>
              <a:gd name="connsiteY6" fmla="*/ 518423 h 518423"/>
              <a:gd name="connsiteX7" fmla="*/ 0 w 8653261"/>
              <a:gd name="connsiteY7" fmla="*/ 0 h 518423"/>
              <a:gd name="connsiteX0" fmla="*/ 0 w 8653261"/>
              <a:gd name="connsiteY0" fmla="*/ 0 h 507406"/>
              <a:gd name="connsiteX1" fmla="*/ 7026725 w 8653261"/>
              <a:gd name="connsiteY1" fmla="*/ 0 h 507406"/>
              <a:gd name="connsiteX2" fmla="*/ 8652458 w 8653261"/>
              <a:gd name="connsiteY2" fmla="*/ 0 h 507406"/>
              <a:gd name="connsiteX3" fmla="*/ 8653261 w 8653261"/>
              <a:gd name="connsiteY3" fmla="*/ 243289 h 507406"/>
              <a:gd name="connsiteX4" fmla="*/ 6789919 w 8653261"/>
              <a:gd name="connsiteY4" fmla="*/ 248940 h 507406"/>
              <a:gd name="connsiteX5" fmla="*/ 6790607 w 8653261"/>
              <a:gd name="connsiteY5" fmla="*/ 507406 h 507406"/>
              <a:gd name="connsiteX6" fmla="*/ 22860 w 8653261"/>
              <a:gd name="connsiteY6" fmla="*/ 426983 h 507406"/>
              <a:gd name="connsiteX7" fmla="*/ 0 w 8653261"/>
              <a:gd name="connsiteY7" fmla="*/ 0 h 507406"/>
              <a:gd name="connsiteX0" fmla="*/ 0 w 8653261"/>
              <a:gd name="connsiteY0" fmla="*/ 0 h 469306"/>
              <a:gd name="connsiteX1" fmla="*/ 7026725 w 8653261"/>
              <a:gd name="connsiteY1" fmla="*/ 0 h 469306"/>
              <a:gd name="connsiteX2" fmla="*/ 8652458 w 8653261"/>
              <a:gd name="connsiteY2" fmla="*/ 0 h 469306"/>
              <a:gd name="connsiteX3" fmla="*/ 8653261 w 8653261"/>
              <a:gd name="connsiteY3" fmla="*/ 243289 h 469306"/>
              <a:gd name="connsiteX4" fmla="*/ 6789919 w 8653261"/>
              <a:gd name="connsiteY4" fmla="*/ 248940 h 469306"/>
              <a:gd name="connsiteX5" fmla="*/ 6699167 w 8653261"/>
              <a:gd name="connsiteY5" fmla="*/ 469306 h 469306"/>
              <a:gd name="connsiteX6" fmla="*/ 22860 w 8653261"/>
              <a:gd name="connsiteY6" fmla="*/ 426983 h 469306"/>
              <a:gd name="connsiteX7" fmla="*/ 0 w 8653261"/>
              <a:gd name="connsiteY7" fmla="*/ 0 h 469306"/>
              <a:gd name="connsiteX0" fmla="*/ 0 w 8653261"/>
              <a:gd name="connsiteY0" fmla="*/ 0 h 469306"/>
              <a:gd name="connsiteX1" fmla="*/ 7026725 w 8653261"/>
              <a:gd name="connsiteY1" fmla="*/ 0 h 469306"/>
              <a:gd name="connsiteX2" fmla="*/ 8652458 w 8653261"/>
              <a:gd name="connsiteY2" fmla="*/ 0 h 469306"/>
              <a:gd name="connsiteX3" fmla="*/ 8653261 w 8653261"/>
              <a:gd name="connsiteY3" fmla="*/ 243289 h 469306"/>
              <a:gd name="connsiteX4" fmla="*/ 6706099 w 8653261"/>
              <a:gd name="connsiteY4" fmla="*/ 248940 h 469306"/>
              <a:gd name="connsiteX5" fmla="*/ 6699167 w 8653261"/>
              <a:gd name="connsiteY5" fmla="*/ 469306 h 469306"/>
              <a:gd name="connsiteX6" fmla="*/ 22860 w 8653261"/>
              <a:gd name="connsiteY6" fmla="*/ 426983 h 469306"/>
              <a:gd name="connsiteX7" fmla="*/ 0 w 8653261"/>
              <a:gd name="connsiteY7" fmla="*/ 0 h 469306"/>
              <a:gd name="connsiteX0" fmla="*/ 0 w 8631830"/>
              <a:gd name="connsiteY0" fmla="*/ 0 h 474069"/>
              <a:gd name="connsiteX1" fmla="*/ 7005294 w 8631830"/>
              <a:gd name="connsiteY1" fmla="*/ 4763 h 474069"/>
              <a:gd name="connsiteX2" fmla="*/ 8631027 w 8631830"/>
              <a:gd name="connsiteY2" fmla="*/ 4763 h 474069"/>
              <a:gd name="connsiteX3" fmla="*/ 8631830 w 8631830"/>
              <a:gd name="connsiteY3" fmla="*/ 248052 h 474069"/>
              <a:gd name="connsiteX4" fmla="*/ 6684668 w 8631830"/>
              <a:gd name="connsiteY4" fmla="*/ 253703 h 474069"/>
              <a:gd name="connsiteX5" fmla="*/ 6677736 w 8631830"/>
              <a:gd name="connsiteY5" fmla="*/ 474069 h 474069"/>
              <a:gd name="connsiteX6" fmla="*/ 1429 w 8631830"/>
              <a:gd name="connsiteY6" fmla="*/ 431746 h 474069"/>
              <a:gd name="connsiteX7" fmla="*/ 0 w 8631830"/>
              <a:gd name="connsiteY7" fmla="*/ 0 h 474069"/>
              <a:gd name="connsiteX0" fmla="*/ 0 w 8631830"/>
              <a:gd name="connsiteY0" fmla="*/ 0 h 474069"/>
              <a:gd name="connsiteX1" fmla="*/ 7005294 w 8631830"/>
              <a:gd name="connsiteY1" fmla="*/ 4763 h 474069"/>
              <a:gd name="connsiteX2" fmla="*/ 8631027 w 8631830"/>
              <a:gd name="connsiteY2" fmla="*/ 4763 h 474069"/>
              <a:gd name="connsiteX3" fmla="*/ 8631830 w 8631830"/>
              <a:gd name="connsiteY3" fmla="*/ 248052 h 474069"/>
              <a:gd name="connsiteX4" fmla="*/ 6677524 w 8631830"/>
              <a:gd name="connsiteY4" fmla="*/ 253703 h 474069"/>
              <a:gd name="connsiteX5" fmla="*/ 6677736 w 8631830"/>
              <a:gd name="connsiteY5" fmla="*/ 474069 h 474069"/>
              <a:gd name="connsiteX6" fmla="*/ 1429 w 8631830"/>
              <a:gd name="connsiteY6" fmla="*/ 431746 h 474069"/>
              <a:gd name="connsiteX7" fmla="*/ 0 w 8631830"/>
              <a:gd name="connsiteY7" fmla="*/ 0 h 474069"/>
              <a:gd name="connsiteX0" fmla="*/ 0 w 8631830"/>
              <a:gd name="connsiteY0" fmla="*/ 0 h 645519"/>
              <a:gd name="connsiteX1" fmla="*/ 7005294 w 8631830"/>
              <a:gd name="connsiteY1" fmla="*/ 176213 h 645519"/>
              <a:gd name="connsiteX2" fmla="*/ 8631027 w 8631830"/>
              <a:gd name="connsiteY2" fmla="*/ 176213 h 645519"/>
              <a:gd name="connsiteX3" fmla="*/ 8631830 w 8631830"/>
              <a:gd name="connsiteY3" fmla="*/ 419502 h 645519"/>
              <a:gd name="connsiteX4" fmla="*/ 6677524 w 8631830"/>
              <a:gd name="connsiteY4" fmla="*/ 425153 h 645519"/>
              <a:gd name="connsiteX5" fmla="*/ 6677736 w 8631830"/>
              <a:gd name="connsiteY5" fmla="*/ 645519 h 645519"/>
              <a:gd name="connsiteX6" fmla="*/ 1429 w 8631830"/>
              <a:gd name="connsiteY6" fmla="*/ 603196 h 645519"/>
              <a:gd name="connsiteX7" fmla="*/ 0 w 8631830"/>
              <a:gd name="connsiteY7" fmla="*/ 0 h 645519"/>
              <a:gd name="connsiteX0" fmla="*/ 0 w 8631830"/>
              <a:gd name="connsiteY0" fmla="*/ 0 h 645519"/>
              <a:gd name="connsiteX1" fmla="*/ 7005294 w 8631830"/>
              <a:gd name="connsiteY1" fmla="*/ 176213 h 645519"/>
              <a:gd name="connsiteX2" fmla="*/ 8631027 w 8631830"/>
              <a:gd name="connsiteY2" fmla="*/ 80963 h 645519"/>
              <a:gd name="connsiteX3" fmla="*/ 8631830 w 8631830"/>
              <a:gd name="connsiteY3" fmla="*/ 419502 h 645519"/>
              <a:gd name="connsiteX4" fmla="*/ 6677524 w 8631830"/>
              <a:gd name="connsiteY4" fmla="*/ 425153 h 645519"/>
              <a:gd name="connsiteX5" fmla="*/ 6677736 w 8631830"/>
              <a:gd name="connsiteY5" fmla="*/ 645519 h 645519"/>
              <a:gd name="connsiteX6" fmla="*/ 1429 w 8631830"/>
              <a:gd name="connsiteY6" fmla="*/ 603196 h 645519"/>
              <a:gd name="connsiteX7" fmla="*/ 0 w 8631830"/>
              <a:gd name="connsiteY7" fmla="*/ 0 h 645519"/>
              <a:gd name="connsiteX0" fmla="*/ 0 w 8631830"/>
              <a:gd name="connsiteY0" fmla="*/ 0 h 645519"/>
              <a:gd name="connsiteX1" fmla="*/ 7014819 w 8631830"/>
              <a:gd name="connsiteY1" fmla="*/ 80963 h 645519"/>
              <a:gd name="connsiteX2" fmla="*/ 8631027 w 8631830"/>
              <a:gd name="connsiteY2" fmla="*/ 80963 h 645519"/>
              <a:gd name="connsiteX3" fmla="*/ 8631830 w 8631830"/>
              <a:gd name="connsiteY3" fmla="*/ 419502 h 645519"/>
              <a:gd name="connsiteX4" fmla="*/ 6677524 w 8631830"/>
              <a:gd name="connsiteY4" fmla="*/ 425153 h 645519"/>
              <a:gd name="connsiteX5" fmla="*/ 6677736 w 8631830"/>
              <a:gd name="connsiteY5" fmla="*/ 645519 h 645519"/>
              <a:gd name="connsiteX6" fmla="*/ 1429 w 8631830"/>
              <a:gd name="connsiteY6" fmla="*/ 603196 h 645519"/>
              <a:gd name="connsiteX7" fmla="*/ 0 w 8631830"/>
              <a:gd name="connsiteY7" fmla="*/ 0 h 645519"/>
              <a:gd name="connsiteX0" fmla="*/ 0 w 8631830"/>
              <a:gd name="connsiteY0" fmla="*/ 0 h 645519"/>
              <a:gd name="connsiteX1" fmla="*/ 7014819 w 8631830"/>
              <a:gd name="connsiteY1" fmla="*/ 80963 h 645519"/>
              <a:gd name="connsiteX2" fmla="*/ 8621502 w 8631830"/>
              <a:gd name="connsiteY2" fmla="*/ 33338 h 645519"/>
              <a:gd name="connsiteX3" fmla="*/ 8631830 w 8631830"/>
              <a:gd name="connsiteY3" fmla="*/ 419502 h 645519"/>
              <a:gd name="connsiteX4" fmla="*/ 6677524 w 8631830"/>
              <a:gd name="connsiteY4" fmla="*/ 425153 h 645519"/>
              <a:gd name="connsiteX5" fmla="*/ 6677736 w 8631830"/>
              <a:gd name="connsiteY5" fmla="*/ 645519 h 645519"/>
              <a:gd name="connsiteX6" fmla="*/ 1429 w 8631830"/>
              <a:gd name="connsiteY6" fmla="*/ 603196 h 645519"/>
              <a:gd name="connsiteX7" fmla="*/ 0 w 8631830"/>
              <a:gd name="connsiteY7" fmla="*/ 0 h 645519"/>
              <a:gd name="connsiteX0" fmla="*/ 0 w 8631830"/>
              <a:gd name="connsiteY0" fmla="*/ 0 h 645519"/>
              <a:gd name="connsiteX1" fmla="*/ 7005294 w 8631830"/>
              <a:gd name="connsiteY1" fmla="*/ 52388 h 645519"/>
              <a:gd name="connsiteX2" fmla="*/ 8621502 w 8631830"/>
              <a:gd name="connsiteY2" fmla="*/ 33338 h 645519"/>
              <a:gd name="connsiteX3" fmla="*/ 8631830 w 8631830"/>
              <a:gd name="connsiteY3" fmla="*/ 419502 h 645519"/>
              <a:gd name="connsiteX4" fmla="*/ 6677524 w 8631830"/>
              <a:gd name="connsiteY4" fmla="*/ 425153 h 645519"/>
              <a:gd name="connsiteX5" fmla="*/ 6677736 w 8631830"/>
              <a:gd name="connsiteY5" fmla="*/ 645519 h 645519"/>
              <a:gd name="connsiteX6" fmla="*/ 1429 w 8631830"/>
              <a:gd name="connsiteY6" fmla="*/ 603196 h 645519"/>
              <a:gd name="connsiteX7" fmla="*/ 0 w 8631830"/>
              <a:gd name="connsiteY7" fmla="*/ 0 h 645519"/>
              <a:gd name="connsiteX0" fmla="*/ 0 w 8631830"/>
              <a:gd name="connsiteY0" fmla="*/ 0 h 645519"/>
              <a:gd name="connsiteX1" fmla="*/ 8621502 w 8631830"/>
              <a:gd name="connsiteY1" fmla="*/ 33338 h 645519"/>
              <a:gd name="connsiteX2" fmla="*/ 8631830 w 8631830"/>
              <a:gd name="connsiteY2" fmla="*/ 419502 h 645519"/>
              <a:gd name="connsiteX3" fmla="*/ 6677524 w 8631830"/>
              <a:gd name="connsiteY3" fmla="*/ 425153 h 645519"/>
              <a:gd name="connsiteX4" fmla="*/ 6677736 w 8631830"/>
              <a:gd name="connsiteY4" fmla="*/ 645519 h 645519"/>
              <a:gd name="connsiteX5" fmla="*/ 1429 w 8631830"/>
              <a:gd name="connsiteY5" fmla="*/ 603196 h 645519"/>
              <a:gd name="connsiteX6" fmla="*/ 0 w 8631830"/>
              <a:gd name="connsiteY6" fmla="*/ 0 h 645519"/>
              <a:gd name="connsiteX0" fmla="*/ 0 w 8653254"/>
              <a:gd name="connsiteY0" fmla="*/ 0 h 645519"/>
              <a:gd name="connsiteX1" fmla="*/ 8653252 w 8653254"/>
              <a:gd name="connsiteY1" fmla="*/ 1588 h 645519"/>
              <a:gd name="connsiteX2" fmla="*/ 8631830 w 8653254"/>
              <a:gd name="connsiteY2" fmla="*/ 419502 h 645519"/>
              <a:gd name="connsiteX3" fmla="*/ 6677524 w 8653254"/>
              <a:gd name="connsiteY3" fmla="*/ 425153 h 645519"/>
              <a:gd name="connsiteX4" fmla="*/ 6677736 w 8653254"/>
              <a:gd name="connsiteY4" fmla="*/ 645519 h 645519"/>
              <a:gd name="connsiteX5" fmla="*/ 1429 w 8653254"/>
              <a:gd name="connsiteY5" fmla="*/ 603196 h 645519"/>
              <a:gd name="connsiteX6" fmla="*/ 0 w 8653254"/>
              <a:gd name="connsiteY6" fmla="*/ 0 h 645519"/>
              <a:gd name="connsiteX0" fmla="*/ 0 w 8631830"/>
              <a:gd name="connsiteY0" fmla="*/ 0 h 645519"/>
              <a:gd name="connsiteX1" fmla="*/ 8621502 w 8631830"/>
              <a:gd name="connsiteY1" fmla="*/ 26988 h 645519"/>
              <a:gd name="connsiteX2" fmla="*/ 8631830 w 8631830"/>
              <a:gd name="connsiteY2" fmla="*/ 419502 h 645519"/>
              <a:gd name="connsiteX3" fmla="*/ 6677524 w 8631830"/>
              <a:gd name="connsiteY3" fmla="*/ 425153 h 645519"/>
              <a:gd name="connsiteX4" fmla="*/ 6677736 w 8631830"/>
              <a:gd name="connsiteY4" fmla="*/ 645519 h 645519"/>
              <a:gd name="connsiteX5" fmla="*/ 1429 w 8631830"/>
              <a:gd name="connsiteY5" fmla="*/ 603196 h 645519"/>
              <a:gd name="connsiteX6" fmla="*/ 0 w 8631830"/>
              <a:gd name="connsiteY6" fmla="*/ 0 h 645519"/>
              <a:gd name="connsiteX0" fmla="*/ 0 w 8640557"/>
              <a:gd name="connsiteY0" fmla="*/ 0 h 645519"/>
              <a:gd name="connsiteX1" fmla="*/ 8640552 w 8640557"/>
              <a:gd name="connsiteY1" fmla="*/ 26988 h 645519"/>
              <a:gd name="connsiteX2" fmla="*/ 8631830 w 8640557"/>
              <a:gd name="connsiteY2" fmla="*/ 419502 h 645519"/>
              <a:gd name="connsiteX3" fmla="*/ 6677524 w 8640557"/>
              <a:gd name="connsiteY3" fmla="*/ 425153 h 645519"/>
              <a:gd name="connsiteX4" fmla="*/ 6677736 w 8640557"/>
              <a:gd name="connsiteY4" fmla="*/ 645519 h 645519"/>
              <a:gd name="connsiteX5" fmla="*/ 1429 w 8640557"/>
              <a:gd name="connsiteY5" fmla="*/ 603196 h 645519"/>
              <a:gd name="connsiteX6" fmla="*/ 0 w 8640557"/>
              <a:gd name="connsiteY6" fmla="*/ 0 h 645519"/>
              <a:gd name="connsiteX0" fmla="*/ 0 w 8631830"/>
              <a:gd name="connsiteY0" fmla="*/ 0 h 645519"/>
              <a:gd name="connsiteX1" fmla="*/ 8627852 w 8631830"/>
              <a:gd name="connsiteY1" fmla="*/ 26988 h 645519"/>
              <a:gd name="connsiteX2" fmla="*/ 8631830 w 8631830"/>
              <a:gd name="connsiteY2" fmla="*/ 419502 h 645519"/>
              <a:gd name="connsiteX3" fmla="*/ 6677524 w 8631830"/>
              <a:gd name="connsiteY3" fmla="*/ 425153 h 645519"/>
              <a:gd name="connsiteX4" fmla="*/ 6677736 w 8631830"/>
              <a:gd name="connsiteY4" fmla="*/ 645519 h 645519"/>
              <a:gd name="connsiteX5" fmla="*/ 1429 w 8631830"/>
              <a:gd name="connsiteY5" fmla="*/ 603196 h 645519"/>
              <a:gd name="connsiteX6" fmla="*/ 0 w 8631830"/>
              <a:gd name="connsiteY6" fmla="*/ 0 h 645519"/>
              <a:gd name="connsiteX0" fmla="*/ 0 w 8643731"/>
              <a:gd name="connsiteY0" fmla="*/ 0 h 645519"/>
              <a:gd name="connsiteX1" fmla="*/ 8643727 w 8643731"/>
              <a:gd name="connsiteY1" fmla="*/ 30163 h 645519"/>
              <a:gd name="connsiteX2" fmla="*/ 8631830 w 8643731"/>
              <a:gd name="connsiteY2" fmla="*/ 419502 h 645519"/>
              <a:gd name="connsiteX3" fmla="*/ 6677524 w 8643731"/>
              <a:gd name="connsiteY3" fmla="*/ 425153 h 645519"/>
              <a:gd name="connsiteX4" fmla="*/ 6677736 w 8643731"/>
              <a:gd name="connsiteY4" fmla="*/ 645519 h 645519"/>
              <a:gd name="connsiteX5" fmla="*/ 1429 w 8643731"/>
              <a:gd name="connsiteY5" fmla="*/ 603196 h 645519"/>
              <a:gd name="connsiteX6" fmla="*/ 0 w 8643731"/>
              <a:gd name="connsiteY6" fmla="*/ 0 h 645519"/>
              <a:gd name="connsiteX0" fmla="*/ 0 w 8634219"/>
              <a:gd name="connsiteY0" fmla="*/ 0 h 645519"/>
              <a:gd name="connsiteX1" fmla="*/ 8634202 w 8634219"/>
              <a:gd name="connsiteY1" fmla="*/ 39688 h 645519"/>
              <a:gd name="connsiteX2" fmla="*/ 8631830 w 8634219"/>
              <a:gd name="connsiteY2" fmla="*/ 419502 h 645519"/>
              <a:gd name="connsiteX3" fmla="*/ 6677524 w 8634219"/>
              <a:gd name="connsiteY3" fmla="*/ 425153 h 645519"/>
              <a:gd name="connsiteX4" fmla="*/ 6677736 w 8634219"/>
              <a:gd name="connsiteY4" fmla="*/ 645519 h 645519"/>
              <a:gd name="connsiteX5" fmla="*/ 1429 w 8634219"/>
              <a:gd name="connsiteY5" fmla="*/ 603196 h 645519"/>
              <a:gd name="connsiteX6" fmla="*/ 0 w 8634219"/>
              <a:gd name="connsiteY6" fmla="*/ 0 h 645519"/>
              <a:gd name="connsiteX0" fmla="*/ 0 w 8643731"/>
              <a:gd name="connsiteY0" fmla="*/ 0 h 645519"/>
              <a:gd name="connsiteX1" fmla="*/ 8643727 w 8643731"/>
              <a:gd name="connsiteY1" fmla="*/ 1588 h 645519"/>
              <a:gd name="connsiteX2" fmla="*/ 8631830 w 8643731"/>
              <a:gd name="connsiteY2" fmla="*/ 419502 h 645519"/>
              <a:gd name="connsiteX3" fmla="*/ 6677524 w 8643731"/>
              <a:gd name="connsiteY3" fmla="*/ 425153 h 645519"/>
              <a:gd name="connsiteX4" fmla="*/ 6677736 w 8643731"/>
              <a:gd name="connsiteY4" fmla="*/ 645519 h 645519"/>
              <a:gd name="connsiteX5" fmla="*/ 1429 w 8643731"/>
              <a:gd name="connsiteY5" fmla="*/ 603196 h 645519"/>
              <a:gd name="connsiteX6" fmla="*/ 0 w 8643731"/>
              <a:gd name="connsiteY6" fmla="*/ 0 h 64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43731" h="645519">
                <a:moveTo>
                  <a:pt x="0" y="0"/>
                </a:moveTo>
                <a:lnTo>
                  <a:pt x="8643727" y="1588"/>
                </a:lnTo>
                <a:cubicBezTo>
                  <a:pt x="8643995" y="82684"/>
                  <a:pt x="8631562" y="338406"/>
                  <a:pt x="8631830" y="419502"/>
                </a:cubicBezTo>
                <a:lnTo>
                  <a:pt x="6677524" y="425153"/>
                </a:lnTo>
                <a:cubicBezTo>
                  <a:pt x="6677753" y="511308"/>
                  <a:pt x="6677507" y="559364"/>
                  <a:pt x="6677736" y="645519"/>
                </a:cubicBezTo>
                <a:lnTo>
                  <a:pt x="1429" y="603196"/>
                </a:lnTo>
                <a:cubicBezTo>
                  <a:pt x="953" y="459281"/>
                  <a:pt x="476" y="143915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7" y="2981325"/>
            <a:ext cx="1643363" cy="4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67037"/>
            <a:ext cx="2286000" cy="9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1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Rock Bottom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9067800" cy="184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" y="3941855"/>
            <a:ext cx="9133383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" y="5163093"/>
            <a:ext cx="9022987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52400" y="2438400"/>
            <a:ext cx="3276600" cy="289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87" y="2981325"/>
            <a:ext cx="1643363" cy="45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67037"/>
            <a:ext cx="2286000" cy="9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705600" y="5562600"/>
            <a:ext cx="2209800" cy="289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9525" y="5707511"/>
            <a:ext cx="1569093" cy="289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Rock Bottom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5438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1300" dirty="0" smtClean="0"/>
              <a:t>http</a:t>
            </a:r>
            <a:r>
              <a:rPr lang="en-US" sz="1300" dirty="0"/>
              <a:t>://www.sec.gov/Archives/edgar/data/1403275/000144554609000266/0001445546-09-000266.txt</a:t>
            </a:r>
            <a:endParaRPr lang="en-US" sz="1300" dirty="0" smtClean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3594"/>
            <a:ext cx="5267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" y="3446100"/>
            <a:ext cx="50958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92764"/>
            <a:ext cx="1066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4664"/>
            <a:ext cx="1057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652025"/>
            <a:ext cx="1200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601311"/>
            <a:ext cx="73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7" y="360131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639411"/>
            <a:ext cx="876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099" y="4091279"/>
            <a:ext cx="7396737" cy="2898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219200" y="1066800"/>
            <a:ext cx="7543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•"/>
              <a:defRPr sz="20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–"/>
              <a:defRPr sz="18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–"/>
              <a:defRPr sz="1400" baseline="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lnSpc>
                <a:spcPct val="100000"/>
              </a:lnSpc>
              <a:spcBef>
                <a:spcPct val="20000"/>
              </a:spcBef>
              <a:spcAft>
                <a:spcPts val="80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2400" kern="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kern="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kern="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kern="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24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“May increase portfolio turnover”</a:t>
            </a:r>
          </a:p>
          <a:p>
            <a:endParaRPr lang="en-US" sz="2400" kern="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kern="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295400"/>
            <a:ext cx="2867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2224144"/>
            <a:ext cx="3000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9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Rock Bottom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543800" cy="5029200"/>
          </a:xfrm>
        </p:spPr>
        <p:txBody>
          <a:bodyPr/>
          <a:lstStyle/>
          <a:p>
            <a:r>
              <a:rPr lang="en-US" sz="2400" dirty="0" smtClean="0"/>
              <a:t>Surely nobody is actually buying this fund, right?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032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Rock Bottom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543800" cy="5029200"/>
          </a:xfrm>
        </p:spPr>
        <p:txBody>
          <a:bodyPr/>
          <a:lstStyle/>
          <a:p>
            <a:r>
              <a:rPr lang="en-US" sz="2400" dirty="0" smtClean="0"/>
              <a:t>Surely nobody is actually buying this fund, right?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399"/>
            <a:ext cx="4436632" cy="205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624069"/>
            <a:ext cx="2867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49" y="2552813"/>
            <a:ext cx="3000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6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Rock Bottom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543800" cy="5029200"/>
          </a:xfrm>
        </p:spPr>
        <p:txBody>
          <a:bodyPr/>
          <a:lstStyle/>
          <a:p>
            <a:r>
              <a:rPr lang="en-US" sz="2400" dirty="0" smtClean="0"/>
              <a:t>Surely nobody is actually buying this fund, right?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399"/>
            <a:ext cx="4436632" cy="205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624069"/>
            <a:ext cx="2867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49" y="2552813"/>
            <a:ext cx="3000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752600" y="1981200"/>
            <a:ext cx="1447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17432" y="1961197"/>
            <a:ext cx="16764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+mn-lt"/>
              </a:rPr>
              <a:t>?!?! </a:t>
            </a:r>
          </a:p>
          <a:p>
            <a:r>
              <a:rPr lang="en-US" sz="1500" dirty="0" smtClean="0">
                <a:solidFill>
                  <a:srgbClr val="FF0000"/>
                </a:solidFill>
                <a:latin typeface="+mn-lt"/>
              </a:rPr>
              <a:t>Trading at a premium to NAV!!!</a:t>
            </a:r>
            <a:endParaRPr lang="en-US" sz="15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1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Reaching Rock Bottom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543800" cy="5029200"/>
          </a:xfrm>
        </p:spPr>
        <p:txBody>
          <a:bodyPr/>
          <a:lstStyle/>
          <a:p>
            <a:r>
              <a:rPr lang="en-US" sz="2400" dirty="0" smtClean="0"/>
              <a:t>Surely nobody is actually buying this fund, right?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399"/>
            <a:ext cx="4436632" cy="205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624069"/>
            <a:ext cx="2867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49" y="2552813"/>
            <a:ext cx="30003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76787"/>
            <a:ext cx="2129771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graphics8.nytimes.com/images/2012/09/21/business/dbpix-franco-modigliani/dbpix-franco-modigliani-custom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3717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675516" y="3995737"/>
            <a:ext cx="1524000" cy="928687"/>
          </a:xfrm>
          <a:prstGeom prst="wedgeRoundRectCallout">
            <a:avLst>
              <a:gd name="adj1" fmla="val -107050"/>
              <a:gd name="adj2" fmla="val 13938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Did you </a:t>
            </a:r>
            <a:r>
              <a:rPr lang="en-US" sz="1400" dirty="0" err="1" smtClean="0">
                <a:solidFill>
                  <a:schemeClr val="tx1"/>
                </a:solidFill>
              </a:rPr>
              <a:t>muppets</a:t>
            </a:r>
            <a:r>
              <a:rPr lang="en-US" sz="1400" dirty="0" smtClean="0">
                <a:solidFill>
                  <a:schemeClr val="tx1"/>
                </a:solidFill>
              </a:rPr>
              <a:t> not learn anything?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724400" y="4002881"/>
            <a:ext cx="1524000" cy="928687"/>
          </a:xfrm>
          <a:prstGeom prst="wedgeRoundRectCallout">
            <a:avLst>
              <a:gd name="adj1" fmla="val 104200"/>
              <a:gd name="adj2" fmla="val 95286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All this rolling in my grave is making me nauseous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2600" y="1981200"/>
            <a:ext cx="14478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17432" y="1961197"/>
            <a:ext cx="167640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+mn-lt"/>
              </a:rPr>
              <a:t>?!?! </a:t>
            </a:r>
          </a:p>
          <a:p>
            <a:r>
              <a:rPr lang="en-US" sz="1500" dirty="0" smtClean="0">
                <a:solidFill>
                  <a:srgbClr val="FF0000"/>
                </a:solidFill>
                <a:latin typeface="+mn-lt"/>
              </a:rPr>
              <a:t>Trading at a premium to NAV!!!</a:t>
            </a:r>
            <a:endParaRPr lang="en-US" sz="15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46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029200"/>
          </a:xfrm>
        </p:spPr>
        <p:txBody>
          <a:bodyPr/>
          <a:lstStyle/>
          <a:p>
            <a:r>
              <a:rPr lang="en-US" dirty="0" smtClean="0"/>
              <a:t>Interesting evidence that demand for dividends is higher in low interest rate environments</a:t>
            </a:r>
          </a:p>
          <a:p>
            <a:endParaRPr lang="en-US" dirty="0"/>
          </a:p>
          <a:p>
            <a:r>
              <a:rPr lang="en-US" dirty="0" smtClean="0"/>
              <a:t>Consistent with financing consumption streams, but also consistent with other mistakes too</a:t>
            </a:r>
          </a:p>
          <a:p>
            <a:endParaRPr lang="en-US" dirty="0" smtClean="0"/>
          </a:p>
          <a:p>
            <a:r>
              <a:rPr lang="en-US" dirty="0" smtClean="0"/>
              <a:t>Best evidence: Retirees demanding high dividend stocks, Retirees consuming dividends</a:t>
            </a:r>
          </a:p>
          <a:p>
            <a:pPr lvl="1"/>
            <a:endParaRPr lang="en-US" dirty="0"/>
          </a:p>
          <a:p>
            <a:r>
              <a:rPr lang="en-US" dirty="0" smtClean="0"/>
              <a:t>Probably both explanations. Hard to tell apart, and other papers don’t do a much better job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8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Curious things from consumer markets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1181100"/>
            <a:ext cx="2771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1700"/>
            <a:ext cx="4391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90" y="3581400"/>
            <a:ext cx="603183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3657600"/>
            <a:ext cx="3200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Curious things from consumer markets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" y="914400"/>
            <a:ext cx="90595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981200"/>
            <a:ext cx="89630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8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Curious things from consumer markets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" y="914400"/>
            <a:ext cx="905953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981200"/>
            <a:ext cx="89630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18478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Irrelevant Miles? Tax-Disadvantaged Miles? Signaling Miles?</a:t>
            </a:r>
          </a:p>
          <a:p>
            <a:endParaRPr lang="en-US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590800" y="2209800"/>
            <a:ext cx="838200" cy="762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33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Curious things from consumer markets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002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747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LOVE dividends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001000" cy="5029200"/>
          </a:xfrm>
        </p:spPr>
        <p:txBody>
          <a:bodyPr/>
          <a:lstStyle/>
          <a:p>
            <a:r>
              <a:rPr lang="en-US" dirty="0" smtClean="0"/>
              <a:t>People talk as if they really like dividends. But why?</a:t>
            </a:r>
          </a:p>
          <a:p>
            <a:endParaRPr lang="en-US" dirty="0"/>
          </a:p>
          <a:p>
            <a:r>
              <a:rPr lang="en-US" dirty="0" smtClean="0"/>
              <a:t>Evidence of demand in financial markets as well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Companies increase dividends in response to proxies for dividend demand (Catering, Baker &amp; </a:t>
            </a:r>
            <a:r>
              <a:rPr lang="en-US" dirty="0" err="1" smtClean="0"/>
              <a:t>Wurgler</a:t>
            </a:r>
            <a:r>
              <a:rPr lang="en-US" dirty="0" smtClean="0"/>
              <a:t> (2004))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Elderly investors more likely to purchase dividend-paying assets (Clienteles, Graham &amp; Kumar (2006))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Price pressure around dividend-payment (</a:t>
            </a:r>
            <a:r>
              <a:rPr lang="en-US" dirty="0" err="1" smtClean="0"/>
              <a:t>Hartzmark</a:t>
            </a:r>
            <a:r>
              <a:rPr lang="en-US" dirty="0" smtClean="0"/>
              <a:t> &amp; Solomon (2013))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0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Interim Returns for Dividend Payers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1383384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 Light" panose="020F0302020204030204" pitchFamily="34" charset="0"/>
              </a:rPr>
              <a:t>Hartzmark and Solomon (2013)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5438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1535784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 Light" panose="020F0302020204030204" pitchFamily="34" charset="0"/>
              </a:rPr>
              <a:t>Hartzmark and Solomon (2013)</a:t>
            </a:r>
          </a:p>
        </p:txBody>
      </p:sp>
    </p:spTree>
    <p:extLst>
      <p:ext uri="{BB962C8B-B14F-4D97-AF65-F5344CB8AC3E}">
        <p14:creationId xmlns:p14="http://schemas.microsoft.com/office/powerpoint/2010/main" val="91802724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29659</TotalTime>
  <Words>1254</Words>
  <Application>Microsoft Office PowerPoint</Application>
  <PresentationFormat>On-screen Show (4:3)</PresentationFormat>
  <Paragraphs>216</Paragraphs>
  <Slides>37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Default Design</vt:lpstr>
      <vt:lpstr>Discussion of  “Monetary Policy and Reaching for Income”</vt:lpstr>
      <vt:lpstr>How an Investor SHOULD Think About Dividends</vt:lpstr>
      <vt:lpstr>Curious things from consumer markets</vt:lpstr>
      <vt:lpstr>Curious things from consumer markets</vt:lpstr>
      <vt:lpstr>Curious things from consumer markets</vt:lpstr>
      <vt:lpstr>Curious things from consumer markets</vt:lpstr>
      <vt:lpstr>Curious things from consumer markets</vt:lpstr>
      <vt:lpstr>People LOVE dividends</vt:lpstr>
      <vt:lpstr>Interim Returns for Dividend Payers</vt:lpstr>
      <vt:lpstr>Interim Returns for Dividend Payers</vt:lpstr>
      <vt:lpstr>Interim Returns for Dividend Payers</vt:lpstr>
      <vt:lpstr>Theories of Dividend Demand</vt:lpstr>
      <vt:lpstr>Findings</vt:lpstr>
      <vt:lpstr>Findings</vt:lpstr>
      <vt:lpstr>Demand for Dividends &amp; Interest Rates</vt:lpstr>
      <vt:lpstr>Demand for Dividends &amp; Interest Rates</vt:lpstr>
      <vt:lpstr>Demand for Dividends &amp; Interest Rates</vt:lpstr>
      <vt:lpstr>Demand for Dividends &amp; Interest Rates</vt:lpstr>
      <vt:lpstr>When are dividends perceived as more valuable?</vt:lpstr>
      <vt:lpstr>Dividends in the Financial Press</vt:lpstr>
      <vt:lpstr>Dividends in the Financial Press</vt:lpstr>
      <vt:lpstr>Does any of this even make sense???</vt:lpstr>
      <vt:lpstr>Even more curious things from financial markets</vt:lpstr>
      <vt:lpstr>Even more curious things from financial markets</vt:lpstr>
      <vt:lpstr>Descending down the rabbit hole</vt:lpstr>
      <vt:lpstr>Descending down the rabbit hole</vt:lpstr>
      <vt:lpstr>Descending down the rabbit hole</vt:lpstr>
      <vt:lpstr>Descending down the rabbit hole</vt:lpstr>
      <vt:lpstr>Descending down the rabbit hole</vt:lpstr>
      <vt:lpstr>Descending down the rabbit hole</vt:lpstr>
      <vt:lpstr>Reaching Rock Bottom</vt:lpstr>
      <vt:lpstr>Reaching Rock Bottom</vt:lpstr>
      <vt:lpstr>Reaching Rock Bottom</vt:lpstr>
      <vt:lpstr>Reaching Rock Bottom</vt:lpstr>
      <vt:lpstr>Reaching Rock Bottom</vt:lpstr>
      <vt:lpstr>Reaching Rock Bottom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Solomon</dc:creator>
  <cp:lastModifiedBy>Milton Friedman</cp:lastModifiedBy>
  <cp:revision>919</cp:revision>
  <dcterms:created xsi:type="dcterms:W3CDTF">2006-10-18T02:33:47Z</dcterms:created>
  <dcterms:modified xsi:type="dcterms:W3CDTF">2019-03-22T01:29:50Z</dcterms:modified>
</cp:coreProperties>
</file>