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3" r:id="rId2"/>
    <p:sldId id="1841" r:id="rId3"/>
    <p:sldId id="1848" r:id="rId4"/>
    <p:sldId id="1849" r:id="rId5"/>
    <p:sldId id="1850" r:id="rId6"/>
    <p:sldId id="1851" r:id="rId7"/>
    <p:sldId id="1852" r:id="rId8"/>
    <p:sldId id="1843" r:id="rId9"/>
    <p:sldId id="1842" r:id="rId10"/>
    <p:sldId id="1845" r:id="rId11"/>
    <p:sldId id="1844" r:id="rId12"/>
    <p:sldId id="1847" r:id="rId13"/>
    <p:sldId id="1846" r:id="rId14"/>
    <p:sldId id="1853" r:id="rId15"/>
    <p:sldId id="61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0929"/>
  </p:normalViewPr>
  <p:slideViewPr>
    <p:cSldViewPr>
      <p:cViewPr varScale="1">
        <p:scale>
          <a:sx n="128" d="100"/>
          <a:sy n="128" d="100"/>
        </p:scale>
        <p:origin x="12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12/5/22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12/5/22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66800"/>
            <a:ext cx="8229600" cy="51816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de Silva, So and Smith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Losing is Optional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 Light" panose="020F03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Calibri Light" panose="020F03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Calibri Light" panose="020F03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Calibri Light" panose="020F03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9144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br>
              <a:rPr lang="en-US" sz="3600" dirty="0"/>
            </a:br>
            <a:r>
              <a:rPr lang="en-US" sz="2400" dirty="0"/>
              <a:t>“</a:t>
            </a:r>
            <a:r>
              <a:rPr lang="en-US" sz="2800" dirty="0"/>
              <a:t>Losing is Optional: Retail Option Trading</a:t>
            </a:r>
            <a:br>
              <a:rPr lang="en-US" sz="2800" dirty="0"/>
            </a:br>
            <a:r>
              <a:rPr lang="en-US" sz="2800" dirty="0"/>
              <a:t>and Earnings Announcement Volatility</a:t>
            </a:r>
            <a:r>
              <a:rPr lang="en-US" sz="2400" dirty="0"/>
              <a:t>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52700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Tim de Silva </a:t>
            </a:r>
            <a:r>
              <a:rPr lang="en-US" sz="2000" dirty="0"/>
              <a:t>(MIT)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Eric So	</a:t>
            </a:r>
            <a:r>
              <a:rPr lang="en-US" sz="2000" dirty="0"/>
              <a:t>(MIT)</a:t>
            </a:r>
            <a:br>
              <a:rPr lang="en-US" sz="2400" dirty="0"/>
            </a:br>
            <a:r>
              <a:rPr lang="en-US" sz="2400" dirty="0"/>
              <a:t>Kevin Smith </a:t>
            </a:r>
            <a:r>
              <a:rPr lang="en-US" sz="2000" dirty="0"/>
              <a:t>(Stanford)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r>
              <a:rPr lang="en-US" sz="2400" dirty="0"/>
              <a:t>Miami Behavioral Finance Conference, December 9</a:t>
            </a:r>
            <a:r>
              <a:rPr lang="en-US" sz="2400" baseline="30000" dirty="0"/>
              <a:t>th</a:t>
            </a:r>
            <a:r>
              <a:rPr lang="en-US" sz="2400" dirty="0"/>
              <a:t>, 2022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these guys losing so much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Can you quantify how large disagreement would need to be?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What subjective expected return would a long ATM call/put option holder need to have to make the trade worth it?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How does this change with moneyness?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Are these beliefs reasonable?</a:t>
            </a:r>
          </a:p>
          <a:p>
            <a:pPr lvl="1">
              <a:spcBef>
                <a:spcPct val="0"/>
              </a:spcBef>
            </a:pPr>
            <a:endParaRPr lang="en-US" altLang="en-US" sz="1000" dirty="0"/>
          </a:p>
          <a:p>
            <a:pPr>
              <a:spcBef>
                <a:spcPct val="0"/>
              </a:spcBef>
            </a:pPr>
            <a:r>
              <a:rPr lang="en-US" altLang="en-US" dirty="0"/>
              <a:t>Retail investors are </a:t>
            </a:r>
            <a:r>
              <a:rPr lang="en-US" altLang="en-US" i="1" dirty="0"/>
              <a:t>price insensitive</a:t>
            </a:r>
            <a:r>
              <a:rPr lang="en-US" altLang="en-US" dirty="0"/>
              <a:t>, probably don’t understand that they’re overpaying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What aspect is making the costs hidden? Lack of data on returns? Volatility? Something else?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Interesting and important question</a:t>
            </a:r>
          </a:p>
        </p:txBody>
      </p:sp>
    </p:spTree>
    <p:extLst>
      <p:ext uri="{BB962C8B-B14F-4D97-AF65-F5344CB8AC3E}">
        <p14:creationId xmlns:p14="http://schemas.microsoft.com/office/powerpoint/2010/main" val="171902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give better normative advice?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Could retail investors improve on their bad returns with different trading strategies, given the same basic facts?</a:t>
            </a:r>
          </a:p>
          <a:p>
            <a:pPr>
              <a:spcBef>
                <a:spcPct val="0"/>
              </a:spcBef>
            </a:pPr>
            <a:endParaRPr lang="en-US" altLang="en-US" sz="1000" dirty="0"/>
          </a:p>
          <a:p>
            <a:pPr>
              <a:spcBef>
                <a:spcPct val="0"/>
              </a:spcBef>
            </a:pPr>
            <a:r>
              <a:rPr lang="en-US" altLang="en-US" dirty="0"/>
              <a:t>If options prices get bid up before earnings, can you make money by buying on average </a:t>
            </a:r>
            <a:r>
              <a:rPr lang="en-US" altLang="en-US" i="1" dirty="0"/>
              <a:t>before </a:t>
            </a:r>
            <a:r>
              <a:rPr lang="en-US" altLang="en-US" dirty="0"/>
              <a:t>this? 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Front running price pressure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Probably not if spread is 18%, but worth documenting!</a:t>
            </a:r>
          </a:p>
          <a:p>
            <a:pPr lvl="1">
              <a:spcBef>
                <a:spcPct val="0"/>
              </a:spcBef>
            </a:pPr>
            <a:endParaRPr lang="en-US" altLang="en-US" sz="1000" dirty="0"/>
          </a:p>
          <a:p>
            <a:pPr>
              <a:spcBef>
                <a:spcPct val="0"/>
              </a:spcBef>
            </a:pPr>
            <a:r>
              <a:rPr lang="en-US" altLang="en-US" dirty="0"/>
              <a:t>Next instinct – tell students to </a:t>
            </a:r>
            <a:r>
              <a:rPr lang="en-US" altLang="en-US" i="1" dirty="0"/>
              <a:t>sell </a:t>
            </a:r>
            <a:r>
              <a:rPr lang="en-US" altLang="en-US" dirty="0"/>
              <a:t>straddles around earnings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At an 18% spread, is this actually profitable?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Conclusion much stronger if not profitable – lose money by buying, but would </a:t>
            </a:r>
            <a:r>
              <a:rPr lang="en-US" altLang="en-US" i="1" dirty="0"/>
              <a:t>also </a:t>
            </a:r>
            <a:r>
              <a:rPr lang="en-US" altLang="en-US" dirty="0"/>
              <a:t>lose money (albeit less) by selling</a:t>
            </a:r>
          </a:p>
          <a:p>
            <a:pPr lvl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short side of the trade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Interesting asymmetry – percent returns less relevant for short positions due to </a:t>
            </a:r>
            <a:r>
              <a:rPr lang="en-US" altLang="en-US" i="1" dirty="0"/>
              <a:t>collateral requirements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You can lose 18% of your portfolio being long, but you can’t gain 18% of your portfolio being short</a:t>
            </a:r>
            <a:br>
              <a:rPr lang="en-US" altLang="en-US" dirty="0"/>
            </a:br>
            <a:endParaRPr lang="en-US" altLang="en-US" sz="1000" dirty="0"/>
          </a:p>
          <a:p>
            <a:pPr>
              <a:spcBef>
                <a:spcPct val="0"/>
              </a:spcBef>
            </a:pPr>
            <a:r>
              <a:rPr lang="en-US" altLang="en-US" dirty="0"/>
              <a:t>How much of your portfolio could you actually do this for?</a:t>
            </a:r>
          </a:p>
          <a:p>
            <a:pPr>
              <a:spcBef>
                <a:spcPct val="0"/>
              </a:spcBef>
            </a:pPr>
            <a:endParaRPr lang="en-US" altLang="en-US" sz="1000" dirty="0"/>
          </a:p>
          <a:p>
            <a:pPr>
              <a:spcBef>
                <a:spcPct val="0"/>
              </a:spcBef>
            </a:pPr>
            <a:r>
              <a:rPr lang="en-US" altLang="en-US" dirty="0"/>
              <a:t>What would the portfolio-level average returns be from this?</a:t>
            </a:r>
          </a:p>
          <a:p>
            <a:pPr>
              <a:spcBef>
                <a:spcPct val="0"/>
              </a:spcBef>
            </a:pPr>
            <a:endParaRPr lang="en-US" altLang="en-US" sz="1000" dirty="0"/>
          </a:p>
          <a:p>
            <a:pPr>
              <a:spcBef>
                <a:spcPct val="0"/>
              </a:spcBef>
            </a:pPr>
            <a:r>
              <a:rPr lang="en-US" altLang="en-US" dirty="0"/>
              <a:t>What’s the distribution of left tail losses?</a:t>
            </a:r>
          </a:p>
          <a:p>
            <a:pPr>
              <a:spcBef>
                <a:spcPct val="0"/>
              </a:spcBef>
            </a:pPr>
            <a:endParaRPr lang="en-US" altLang="en-US" sz="1000" dirty="0"/>
          </a:p>
          <a:p>
            <a:pPr>
              <a:spcBef>
                <a:spcPct val="0"/>
              </a:spcBef>
            </a:pPr>
            <a:r>
              <a:rPr lang="en-US" altLang="en-US" dirty="0"/>
              <a:t>What’s the minimum portfolio size before this trade stops being crazy, given contract sizes? </a:t>
            </a:r>
          </a:p>
        </p:txBody>
      </p:sp>
    </p:spTree>
    <p:extLst>
      <p:ext uri="{BB962C8B-B14F-4D97-AF65-F5344CB8AC3E}">
        <p14:creationId xmlns:p14="http://schemas.microsoft.com/office/powerpoint/2010/main" val="2933773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variants on the (bad)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Retail investors wait too long after earnings and lose money (interesting!). Should they sell earlier?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How many days of theta make it worth a half-spread?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How does this change with moneyness (spreads bigger on OOTM options, but how much bigger?</a:t>
            </a:r>
          </a:p>
          <a:p>
            <a:pPr lvl="1"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Covid used as motivation, but are these effects worse for more popular trades (meme stocks, time periods)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Do the effects get worse or better if you focus on less popular stocks? </a:t>
            </a:r>
          </a:p>
        </p:txBody>
      </p:sp>
    </p:spTree>
    <p:extLst>
      <p:ext uri="{BB962C8B-B14F-4D97-AF65-F5344CB8AC3E}">
        <p14:creationId xmlns:p14="http://schemas.microsoft.com/office/powerpoint/2010/main" val="157496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advice on how to avoid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Shows the risk of not actually working out B-S prices / implied volatility – you don’t know if you’re overpaying </a:t>
            </a:r>
            <a:r>
              <a:rPr lang="en-US" altLang="en-US" i="1" dirty="0"/>
              <a:t>in this case</a:t>
            </a: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Volatility goes up around earnings, but returns go </a:t>
            </a:r>
            <a:r>
              <a:rPr lang="en-US" altLang="en-US" i="1" dirty="0"/>
              <a:t>down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Could you work this out by observing changes in implied vol in the lead-up to earnings announcements?</a:t>
            </a:r>
          </a:p>
          <a:p>
            <a:pPr lvl="1"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What’s a reasonable increase in volatility around earnings?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Hard to say, since highly stock-specific</a:t>
            </a:r>
          </a:p>
        </p:txBody>
      </p:sp>
    </p:spTree>
    <p:extLst>
      <p:ext uri="{BB962C8B-B14F-4D97-AF65-F5344CB8AC3E}">
        <p14:creationId xmlns:p14="http://schemas.microsoft.com/office/powerpoint/2010/main" val="241079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Immensely practical paper on the dangers of </a:t>
            </a:r>
            <a:r>
              <a:rPr lang="en-US" kern="0" dirty="0" err="1"/>
              <a:t>YOLOing</a:t>
            </a:r>
            <a:r>
              <a:rPr lang="en-US" kern="0" dirty="0"/>
              <a:t> options trades</a:t>
            </a:r>
          </a:p>
          <a:p>
            <a:endParaRPr lang="en-US" kern="0" dirty="0"/>
          </a:p>
          <a:p>
            <a:r>
              <a:rPr lang="en-US" kern="0" dirty="0"/>
              <a:t>Already quoted it in my class slides</a:t>
            </a:r>
          </a:p>
          <a:p>
            <a:endParaRPr lang="en-US" kern="0" dirty="0"/>
          </a:p>
          <a:p>
            <a:r>
              <a:rPr lang="en-US" kern="0" dirty="0"/>
              <a:t>Would be nice to see more on this practical angle (though not sure if it makes it more publishable)</a:t>
            </a:r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teaching is broken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students need to understand about options?</a:t>
            </a:r>
          </a:p>
          <a:p>
            <a:endParaRPr lang="en-US" sz="800" dirty="0"/>
          </a:p>
          <a:p>
            <a:r>
              <a:rPr lang="en-US" dirty="0"/>
              <a:t>What is the relative amount of class time spent on:</a:t>
            </a:r>
          </a:p>
        </p:txBody>
      </p:sp>
    </p:spTree>
    <p:extLst>
      <p:ext uri="{BB962C8B-B14F-4D97-AF65-F5344CB8AC3E}">
        <p14:creationId xmlns:p14="http://schemas.microsoft.com/office/powerpoint/2010/main" val="90506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teaching is broken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students need to understand about options?</a:t>
            </a:r>
          </a:p>
          <a:p>
            <a:endParaRPr lang="en-US" sz="800" dirty="0"/>
          </a:p>
          <a:p>
            <a:r>
              <a:rPr lang="en-US" dirty="0"/>
              <a:t>What is the relative amount of class time spent 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binomial approximation to the Black-Scholes formula</a:t>
            </a:r>
          </a:p>
        </p:txBody>
      </p:sp>
    </p:spTree>
    <p:extLst>
      <p:ext uri="{BB962C8B-B14F-4D97-AF65-F5344CB8AC3E}">
        <p14:creationId xmlns:p14="http://schemas.microsoft.com/office/powerpoint/2010/main" val="25047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teaching is broken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students need to understand about options?</a:t>
            </a:r>
          </a:p>
          <a:p>
            <a:endParaRPr lang="en-US" sz="800" dirty="0"/>
          </a:p>
          <a:p>
            <a:r>
              <a:rPr lang="en-US" dirty="0"/>
              <a:t>What is the relative amount of class time spent 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binomial approximation to the Black-Scholes formula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to do dynamic hedging to replicate B-S prices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7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teaching is broken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students need to understand about options?</a:t>
            </a:r>
          </a:p>
          <a:p>
            <a:endParaRPr lang="en-US" sz="800" dirty="0"/>
          </a:p>
          <a:p>
            <a:r>
              <a:rPr lang="en-US" dirty="0"/>
              <a:t>What is the relative amount of class time spent 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binomial approximation to the Black-Scholes formula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to do dynamic hedging to replicate B-S prices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you figure out what volatility should be under B-S </a:t>
            </a:r>
          </a:p>
        </p:txBody>
      </p:sp>
    </p:spTree>
    <p:extLst>
      <p:ext uri="{BB962C8B-B14F-4D97-AF65-F5344CB8AC3E}">
        <p14:creationId xmlns:p14="http://schemas.microsoft.com/office/powerpoint/2010/main" val="233022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teaching is broken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students need to understand about options?</a:t>
            </a:r>
          </a:p>
          <a:p>
            <a:endParaRPr lang="en-US" sz="800" dirty="0"/>
          </a:p>
          <a:p>
            <a:r>
              <a:rPr lang="en-US" dirty="0"/>
              <a:t>What is the relative amount of class time spent 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binomial approximation to the Black-Scholes formula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to do dynamic hedging to replicate B-S prices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you figure out what volatility should be under B-S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That options have horrible negative expected returns</a:t>
            </a:r>
          </a:p>
        </p:txBody>
      </p:sp>
    </p:spTree>
    <p:extLst>
      <p:ext uri="{BB962C8B-B14F-4D97-AF65-F5344CB8AC3E}">
        <p14:creationId xmlns:p14="http://schemas.microsoft.com/office/powerpoint/2010/main" val="220814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teaching is broken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students need to understand about options?</a:t>
            </a:r>
          </a:p>
          <a:p>
            <a:endParaRPr lang="en-US" sz="800" dirty="0"/>
          </a:p>
          <a:p>
            <a:r>
              <a:rPr lang="en-US" dirty="0"/>
              <a:t>What is the relative amount of class time spent 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binomial approximation to the Black-Scholes formula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to do dynamic hedging to replicate B-S prices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you figure out what volatility should be under B-S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That options have horrible negative expected returns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That options have bid-ask spreads that will melt your eyeballs</a:t>
            </a:r>
          </a:p>
        </p:txBody>
      </p:sp>
    </p:spTree>
    <p:extLst>
      <p:ext uri="{BB962C8B-B14F-4D97-AF65-F5344CB8AC3E}">
        <p14:creationId xmlns:p14="http://schemas.microsoft.com/office/powerpoint/2010/main" val="148487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ways to think about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1. Options give you a levered directional bet on the stock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dirty="0"/>
              <a:t>Can’t lose more than 100%, unlike short position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dirty="0"/>
              <a:t>Simplest use case</a:t>
            </a:r>
          </a:p>
          <a:p>
            <a:pPr eaLnBrk="1" hangingPunct="1">
              <a:spcBef>
                <a:spcPct val="0"/>
              </a:spcBef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2. Can use theory to work out what the price should be (Black Scholes, Binomial, etc.)</a:t>
            </a:r>
            <a:endParaRPr lang="en-US" altLang="en-US" sz="2000" dirty="0"/>
          </a:p>
          <a:p>
            <a:pPr lvl="1" eaLnBrk="1" hangingPunct="1">
              <a:spcBef>
                <a:spcPct val="0"/>
              </a:spcBef>
            </a:pPr>
            <a:r>
              <a:rPr lang="en-US" altLang="en-US" sz="2400" dirty="0"/>
              <a:t>Equivalent to fundamental value for a company</a:t>
            </a:r>
          </a:p>
          <a:p>
            <a:pPr eaLnBrk="1" hangingPunct="1">
              <a:spcBef>
                <a:spcPct val="0"/>
              </a:spcBef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3. Can treat them as an asset class (like stocks), and look at the payoffs to holding them in general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This paper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Lots to learn from this approach!</a:t>
            </a:r>
          </a:p>
        </p:txBody>
      </p:sp>
    </p:spTree>
    <p:extLst>
      <p:ext uri="{BB962C8B-B14F-4D97-AF65-F5344CB8AC3E}">
        <p14:creationId xmlns:p14="http://schemas.microsoft.com/office/powerpoint/2010/main" val="34970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A97A-4BFF-A9FF-AB1D-C190D30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interesting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993-B5C0-3CA9-DBA2-2E566A79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Large negative expected returns around earnings (-11% for ATM straddles), hold too long (lose more), pay huge spreads</a:t>
            </a:r>
            <a:br>
              <a:rPr lang="en-US" altLang="en-US" dirty="0"/>
            </a:b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Why do they bid up prices? Why earnings specifically?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Media attention (Y), skewness (N), hedging (?!? – N)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Simple reason – earnings are when </a:t>
            </a:r>
            <a:r>
              <a:rPr lang="en-US" altLang="en-US" i="1" dirty="0"/>
              <a:t>stuff is happening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Options </a:t>
            </a:r>
            <a:r>
              <a:rPr lang="en-US" altLang="en-US" i="1" dirty="0"/>
              <a:t>in general </a:t>
            </a:r>
            <a:r>
              <a:rPr lang="en-US" altLang="en-US" dirty="0"/>
              <a:t>earn -1.45% per month </a:t>
            </a:r>
            <a:r>
              <a:rPr lang="en-US" altLang="en-US" sz="1400" dirty="0"/>
              <a:t>(</a:t>
            </a:r>
            <a:r>
              <a:rPr lang="en-US" altLang="en-US" sz="1400" dirty="0" err="1"/>
              <a:t>Frazzini</a:t>
            </a:r>
            <a:r>
              <a:rPr lang="en-US" altLang="en-US" sz="1400" dirty="0"/>
              <a:t> and Pedersen 2020)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Only reason to pay this is to make a levered bet on a particular outcome</a:t>
            </a:r>
          </a:p>
          <a:p>
            <a:pPr lvl="1">
              <a:spcBef>
                <a:spcPct val="0"/>
              </a:spcBef>
            </a:pPr>
            <a:endParaRPr lang="en-US" altLang="en-US" sz="1000" dirty="0"/>
          </a:p>
          <a:p>
            <a:pPr>
              <a:spcBef>
                <a:spcPct val="0"/>
              </a:spcBef>
            </a:pPr>
            <a:r>
              <a:rPr lang="en-US" altLang="en-US" dirty="0"/>
              <a:t>The main mystery here is the </a:t>
            </a:r>
            <a:r>
              <a:rPr lang="en-US" altLang="en-US" i="1" dirty="0"/>
              <a:t>disagreement</a:t>
            </a:r>
            <a:r>
              <a:rPr lang="en-US" altLang="en-US" dirty="0"/>
              <a:t>. 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But this is everywhere (e.g. trading volume)</a:t>
            </a:r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93924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42080</TotalTime>
  <Words>1023</Words>
  <Application>Microsoft Macintosh PowerPoint</Application>
  <PresentationFormat>On-screen Show (4:3)</PresentationFormat>
  <Paragraphs>119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Default Design</vt:lpstr>
      <vt:lpstr>Discussion of “Losing is Optional: Retail Option Trading and Earnings Announcement Volatility”</vt:lpstr>
      <vt:lpstr>Options teaching is broken</vt:lpstr>
      <vt:lpstr>Options teaching is broken</vt:lpstr>
      <vt:lpstr>Options teaching is broken</vt:lpstr>
      <vt:lpstr>Options teaching is broken</vt:lpstr>
      <vt:lpstr>Options teaching is broken</vt:lpstr>
      <vt:lpstr>Options teaching is broken</vt:lpstr>
      <vt:lpstr>Different ways to think about options</vt:lpstr>
      <vt:lpstr>What’s interesting here?</vt:lpstr>
      <vt:lpstr>Why are these guys losing so much money?</vt:lpstr>
      <vt:lpstr>Can you give better normative advice?</vt:lpstr>
      <vt:lpstr>Is the short side of the trade better?</vt:lpstr>
      <vt:lpstr>Better variants on the (bad) strategy</vt:lpstr>
      <vt:lpstr>Practical advice on how to avoid this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David Solomon</cp:lastModifiedBy>
  <cp:revision>1188</cp:revision>
  <dcterms:created xsi:type="dcterms:W3CDTF">2006-10-18T02:33:47Z</dcterms:created>
  <dcterms:modified xsi:type="dcterms:W3CDTF">2022-12-05T22:54:10Z</dcterms:modified>
</cp:coreProperties>
</file>