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503" r:id="rId2"/>
    <p:sldId id="1841" r:id="rId3"/>
    <p:sldId id="1848" r:id="rId4"/>
    <p:sldId id="1849" r:id="rId5"/>
    <p:sldId id="1850" r:id="rId6"/>
    <p:sldId id="1851" r:id="rId7"/>
    <p:sldId id="1852" r:id="rId8"/>
    <p:sldId id="1843" r:id="rId9"/>
    <p:sldId id="1842" r:id="rId10"/>
    <p:sldId id="1845" r:id="rId11"/>
    <p:sldId id="1844" r:id="rId12"/>
    <p:sldId id="1847" r:id="rId13"/>
    <p:sldId id="1846" r:id="rId14"/>
    <p:sldId id="1853" r:id="rId15"/>
    <p:sldId id="615" r:id="rId1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38D1E"/>
    <a:srgbClr val="F79A2D"/>
    <a:srgbClr val="98012E"/>
    <a:srgbClr val="9E2240"/>
    <a:srgbClr val="E7BC03"/>
    <a:srgbClr val="9D2323"/>
    <a:srgbClr val="FCBB04"/>
    <a:srgbClr val="A11F28"/>
    <a:srgbClr val="A9172F"/>
    <a:srgbClr val="B50B0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83" autoAdjust="0"/>
    <p:restoredTop sz="90929"/>
  </p:normalViewPr>
  <p:slideViewPr>
    <p:cSldViewPr>
      <p:cViewPr varScale="1">
        <p:scale>
          <a:sx n="128" d="100"/>
          <a:sy n="128" d="100"/>
        </p:scale>
        <p:origin x="1232" y="1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76" d="100"/>
          <a:sy n="76" d="100"/>
        </p:scale>
        <p:origin x="-2916" y="-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71D379-538E-4D59-A3E4-E1A8A10BB2FF}" type="datetimeFigureOut">
              <a:rPr lang="en-US" smtClean="0"/>
              <a:t>12/5/22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F5EDB4-B5B8-411F-A6F2-BC84A61B3E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183547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EDC798-4922-4FC5-ABF2-BEF3C3257AFB}" type="datetimeFigureOut">
              <a:rPr lang="en-US" smtClean="0"/>
              <a:pPr/>
              <a:t>12/5/22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DFF9B6-FB32-455F-ABF1-B8B32334808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20427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DFF9B6-FB32-455F-ABF1-B8B323348082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95065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aseline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</a:p>
        </p:txBody>
      </p:sp>
      <p:pic>
        <p:nvPicPr>
          <p:cNvPr id="2050" name="Picture 2" descr="Image result for Boston College carroll school of management logo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895600" cy="7424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77000" y="152400"/>
            <a:ext cx="2057400" cy="59436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152400"/>
            <a:ext cx="6019800" cy="59436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200" baseline="0"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57200" y="1066800"/>
            <a:ext cx="8229600" cy="5181600"/>
          </a:xfrm>
        </p:spPr>
        <p:txBody>
          <a:bodyPr/>
          <a:lstStyle>
            <a:lvl1pPr>
              <a:lnSpc>
                <a:spcPct val="100000"/>
              </a:lnSpc>
              <a:spcAft>
                <a:spcPts val="1200"/>
              </a:spcAft>
              <a:defRPr sz="2400" baseline="0"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  <a:lvl2pPr>
              <a:lnSpc>
                <a:spcPct val="100000"/>
              </a:lnSpc>
              <a:spcAft>
                <a:spcPts val="1200"/>
              </a:spcAft>
              <a:defRPr sz="2400" baseline="0">
                <a:latin typeface="Calibri Light" panose="020F0302020204030204" pitchFamily="34" charset="0"/>
                <a:cs typeface="Calibri Light" panose="020F0302020204030204" pitchFamily="34" charset="0"/>
              </a:defRPr>
            </a:lvl2pPr>
            <a:lvl3pPr>
              <a:lnSpc>
                <a:spcPct val="100000"/>
              </a:lnSpc>
              <a:spcAft>
                <a:spcPts val="1200"/>
              </a:spcAft>
              <a:defRPr sz="1800" baseline="0">
                <a:latin typeface="Calibri Light" panose="020F0302020204030204" pitchFamily="34" charset="0"/>
                <a:cs typeface="Calibri Light" panose="020F0302020204030204" pitchFamily="34" charset="0"/>
              </a:defRPr>
            </a:lvl3pPr>
            <a:lvl4pPr>
              <a:lnSpc>
                <a:spcPct val="100000"/>
              </a:lnSpc>
              <a:spcAft>
                <a:spcPts val="1200"/>
              </a:spcAft>
              <a:defRPr sz="1600" baseline="0">
                <a:latin typeface="Calibri Light" panose="020F0302020204030204" pitchFamily="34" charset="0"/>
                <a:cs typeface="Calibri Light" panose="020F0302020204030204" pitchFamily="34" charset="0"/>
              </a:defRPr>
            </a:lvl4pPr>
            <a:lvl5pPr>
              <a:lnSpc>
                <a:spcPct val="100000"/>
              </a:lnSpc>
              <a:spcAft>
                <a:spcPts val="1200"/>
              </a:spcAft>
              <a:defRPr sz="1400">
                <a:latin typeface="Calibri Light" panose="020F0302020204030204" pitchFamily="34" charset="0"/>
                <a:cs typeface="Calibri Light" panose="020F030202020403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Box 3"/>
          <p:cNvSpPr txBox="1"/>
          <p:nvPr userDrawn="1"/>
        </p:nvSpPr>
        <p:spPr>
          <a:xfrm>
            <a:off x="76200" y="6611778"/>
            <a:ext cx="3429000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400" baseline="0" dirty="0">
                <a:solidFill>
                  <a:schemeClr val="bg1"/>
                </a:solidFill>
                <a:latin typeface="Calibri Light" panose="020F0302020204030204" pitchFamily="34" charset="0"/>
              </a:rPr>
              <a:t>Solomon on de Silva, So and Smith</a:t>
            </a:r>
          </a:p>
        </p:txBody>
      </p:sp>
      <p:sp>
        <p:nvSpPr>
          <p:cNvPr id="5" name="TextBox 4"/>
          <p:cNvSpPr txBox="1"/>
          <p:nvPr userDrawn="1"/>
        </p:nvSpPr>
        <p:spPr>
          <a:xfrm>
            <a:off x="5334000" y="6611778"/>
            <a:ext cx="3701890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r>
              <a:rPr lang="en-US" sz="1400" baseline="0" dirty="0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Losing is Optional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19200" y="1066800"/>
            <a:ext cx="3581400" cy="5029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0" y="1066800"/>
            <a:ext cx="3581400" cy="5029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 userDrawn="1"/>
        </p:nvSpPr>
        <p:spPr>
          <a:xfrm>
            <a:off x="0" y="6562724"/>
            <a:ext cx="9144000" cy="295275"/>
          </a:xfrm>
          <a:prstGeom prst="rect">
            <a:avLst/>
          </a:prstGeom>
          <a:solidFill>
            <a:srgbClr val="98012E"/>
          </a:solidFill>
          <a:ln w="9525" cap="flat" cmpd="sng" algn="ctr">
            <a:noFill/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4" name="Rectangle 13"/>
          <p:cNvSpPr/>
          <p:nvPr userDrawn="1"/>
        </p:nvSpPr>
        <p:spPr>
          <a:xfrm>
            <a:off x="0" y="0"/>
            <a:ext cx="9144000" cy="762000"/>
          </a:xfrm>
          <a:prstGeom prst="rect">
            <a:avLst/>
          </a:prstGeom>
          <a:solidFill>
            <a:srgbClr val="98012E"/>
          </a:solidFill>
          <a:ln w="9525" cap="flat" cmpd="sng" algn="ctr">
            <a:noFill/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04800" y="152400"/>
            <a:ext cx="82296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Title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19200" y="1066800"/>
            <a:ext cx="7315200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Rectangle 8"/>
          <p:cNvSpPr/>
          <p:nvPr userDrawn="1"/>
        </p:nvSpPr>
        <p:spPr>
          <a:xfrm flipV="1">
            <a:off x="0" y="755552"/>
            <a:ext cx="9144000" cy="50800"/>
          </a:xfrm>
          <a:prstGeom prst="rect">
            <a:avLst/>
          </a:prstGeom>
          <a:solidFill>
            <a:srgbClr val="F38D1E"/>
          </a:solidFill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AutoShape 4" descr="Related image"/>
          <p:cNvSpPr>
            <a:spLocks noChangeAspect="1" noChangeArrowheads="1"/>
          </p:cNvSpPr>
          <p:nvPr userDrawn="1"/>
        </p:nvSpPr>
        <p:spPr bwMode="auto">
          <a:xfrm>
            <a:off x="11582400" y="-2611120"/>
            <a:ext cx="45719" cy="457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30" name="Picture 6" descr="Related image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23910" y="25400"/>
            <a:ext cx="685800" cy="685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AutoShape 12" descr="Image result for Boston College logo"/>
          <p:cNvSpPr>
            <a:spLocks noChangeAspect="1" noChangeArrowheads="1"/>
          </p:cNvSpPr>
          <p:nvPr userDrawn="1"/>
        </p:nvSpPr>
        <p:spPr bwMode="auto">
          <a:xfrm>
            <a:off x="4943475" y="4894383"/>
            <a:ext cx="271973" cy="2719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38" name="Picture 14" descr="Image result for Boston College carroll school of management logo"/>
          <p:cNvPicPr>
            <a:picLocks noChangeAspect="1" noChangeArrowheads="1"/>
          </p:cNvPicPr>
          <p:nvPr userDrawn="1"/>
        </p:nvPicPr>
        <p:blipFill rotWithShape="1"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97" t="16565" r="2560" b="54203"/>
          <a:stretch/>
        </p:blipFill>
        <p:spPr bwMode="auto">
          <a:xfrm>
            <a:off x="3371849" y="6625408"/>
            <a:ext cx="2095501" cy="1699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3200" baseline="0">
          <a:solidFill>
            <a:schemeClr val="bg1"/>
          </a:solidFill>
          <a:latin typeface="Calibri Light" panose="020F0302020204030204" pitchFamily="34" charset="0"/>
          <a:ea typeface="+mj-ea"/>
          <a:cs typeface="Calibri Light" panose="020F0302020204030204" pitchFamily="34" charset="0"/>
        </a:defRPr>
      </a:lvl1pPr>
      <a:lvl2pPr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baseline="0">
          <a:solidFill>
            <a:schemeClr val="tx1"/>
          </a:solidFill>
          <a:latin typeface="Calibri Light" panose="020F0302020204030204" pitchFamily="34" charset="0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baseline="0">
          <a:solidFill>
            <a:schemeClr val="tx1"/>
          </a:solidFill>
          <a:latin typeface="Calibri Light" panose="020F0302020204030204" pitchFamily="34" charset="0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baseline="0">
          <a:solidFill>
            <a:schemeClr val="tx1"/>
          </a:solidFill>
          <a:latin typeface="Calibri Light" panose="020F0302020204030204" pitchFamily="34" charset="0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baseline="0">
          <a:solidFill>
            <a:schemeClr val="tx1"/>
          </a:solidFill>
          <a:latin typeface="Calibri Light" panose="020F0302020204030204" pitchFamily="34" charset="0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baseline="0">
          <a:solidFill>
            <a:schemeClr val="tx1"/>
          </a:solidFill>
          <a:latin typeface="Calibri Light" panose="020F0302020204030204" pitchFamily="34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0500" y="914400"/>
            <a:ext cx="8763000" cy="1470025"/>
          </a:xfrm>
        </p:spPr>
        <p:txBody>
          <a:bodyPr/>
          <a:lstStyle/>
          <a:p>
            <a:pPr algn="ctr"/>
            <a:r>
              <a:rPr lang="en-US" sz="2400" dirty="0"/>
              <a:t>Discussion of</a:t>
            </a:r>
            <a:br>
              <a:rPr lang="en-US" sz="3600" dirty="0"/>
            </a:br>
            <a:r>
              <a:rPr lang="en-US" sz="2400" dirty="0"/>
              <a:t>“</a:t>
            </a:r>
            <a:r>
              <a:rPr lang="en-US" sz="2800" dirty="0"/>
              <a:t>Losing is Optional: Retail Option Trading</a:t>
            </a:r>
            <a:br>
              <a:rPr lang="en-US" sz="2800" dirty="0"/>
            </a:br>
            <a:r>
              <a:rPr lang="en-US" sz="2800" dirty="0"/>
              <a:t>and Earnings Announcement Volatility</a:t>
            </a:r>
            <a:r>
              <a:rPr lang="en-US" sz="2400" dirty="0"/>
              <a:t>”</a:t>
            </a:r>
            <a:endParaRPr lang="en-US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2552700"/>
            <a:ext cx="7772400" cy="1752600"/>
          </a:xfrm>
        </p:spPr>
        <p:txBody>
          <a:bodyPr/>
          <a:lstStyle/>
          <a:p>
            <a:r>
              <a:rPr lang="en-US" sz="2400" dirty="0"/>
              <a:t>Paper by:</a:t>
            </a:r>
          </a:p>
          <a:p>
            <a:pPr>
              <a:spcBef>
                <a:spcPts val="0"/>
              </a:spcBef>
            </a:pPr>
            <a:r>
              <a:rPr lang="en-US" sz="2400" dirty="0"/>
              <a:t>Tim de Silva </a:t>
            </a:r>
            <a:r>
              <a:rPr lang="en-US" sz="2000" dirty="0"/>
              <a:t>(MIT) </a:t>
            </a:r>
          </a:p>
          <a:p>
            <a:pPr>
              <a:spcBef>
                <a:spcPts val="0"/>
              </a:spcBef>
            </a:pPr>
            <a:r>
              <a:rPr lang="en-US" sz="2400" dirty="0"/>
              <a:t>Eric So	</a:t>
            </a:r>
            <a:r>
              <a:rPr lang="en-US" sz="2000" dirty="0"/>
              <a:t>(MIT)</a:t>
            </a:r>
            <a:br>
              <a:rPr lang="en-US" sz="2400" dirty="0"/>
            </a:br>
            <a:r>
              <a:rPr lang="en-US" sz="2400" dirty="0"/>
              <a:t>Kevin Smith </a:t>
            </a:r>
            <a:r>
              <a:rPr lang="en-US" sz="2000" dirty="0"/>
              <a:t>(Stanford)</a:t>
            </a:r>
            <a:br>
              <a:rPr lang="en-US" sz="2400" dirty="0"/>
            </a:br>
            <a:endParaRPr lang="en-US" sz="2400" dirty="0"/>
          </a:p>
          <a:p>
            <a:r>
              <a:rPr lang="en-US" sz="2400" dirty="0"/>
              <a:t>Discussion by:</a:t>
            </a:r>
            <a:endParaRPr lang="en-US" sz="900" dirty="0"/>
          </a:p>
          <a:p>
            <a:r>
              <a:rPr lang="en-US" sz="2400" dirty="0"/>
              <a:t>David Solomon </a:t>
            </a:r>
            <a:r>
              <a:rPr lang="en-US" sz="2000" dirty="0"/>
              <a:t>(Boston College)</a:t>
            </a:r>
          </a:p>
          <a:p>
            <a:r>
              <a:rPr lang="en-US" sz="2400" dirty="0"/>
              <a:t>Miami Behavioral Finance Conference, December 9</a:t>
            </a:r>
            <a:r>
              <a:rPr lang="en-US" sz="2400" baseline="30000" dirty="0"/>
              <a:t>th</a:t>
            </a:r>
            <a:r>
              <a:rPr lang="en-US" sz="2400" dirty="0"/>
              <a:t>, 2022</a:t>
            </a:r>
          </a:p>
          <a:p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5540123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C9A97A-4BFF-A9FF-AB1D-C190D3077F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are these guys losing so much money?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3FB993-B5C0-3CA9-DBA2-2E566A79CA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ct val="0"/>
              </a:spcBef>
            </a:pPr>
            <a:r>
              <a:rPr lang="en-US" altLang="en-US" dirty="0"/>
              <a:t>Can you quantify how large disagreement would need to be?</a:t>
            </a:r>
          </a:p>
          <a:p>
            <a:pPr lvl="1">
              <a:spcBef>
                <a:spcPct val="0"/>
              </a:spcBef>
            </a:pPr>
            <a:r>
              <a:rPr lang="en-US" altLang="en-US" dirty="0"/>
              <a:t>What subjective expected return would a long ATM call/put option holder need to have to make the trade worth it?</a:t>
            </a:r>
          </a:p>
          <a:p>
            <a:pPr lvl="1">
              <a:spcBef>
                <a:spcPct val="0"/>
              </a:spcBef>
            </a:pPr>
            <a:r>
              <a:rPr lang="en-US" altLang="en-US" dirty="0"/>
              <a:t>How does this change with moneyness?</a:t>
            </a:r>
          </a:p>
          <a:p>
            <a:pPr lvl="1">
              <a:spcBef>
                <a:spcPct val="0"/>
              </a:spcBef>
            </a:pPr>
            <a:r>
              <a:rPr lang="en-US" altLang="en-US" dirty="0"/>
              <a:t>Are these beliefs reasonable?</a:t>
            </a:r>
          </a:p>
          <a:p>
            <a:pPr lvl="1">
              <a:spcBef>
                <a:spcPct val="0"/>
              </a:spcBef>
            </a:pPr>
            <a:endParaRPr lang="en-US" altLang="en-US" sz="1000" dirty="0"/>
          </a:p>
          <a:p>
            <a:pPr>
              <a:spcBef>
                <a:spcPct val="0"/>
              </a:spcBef>
            </a:pPr>
            <a:r>
              <a:rPr lang="en-US" altLang="en-US" dirty="0"/>
              <a:t>Retail investors are </a:t>
            </a:r>
            <a:r>
              <a:rPr lang="en-US" altLang="en-US" i="1" dirty="0"/>
              <a:t>price insensitive</a:t>
            </a:r>
            <a:r>
              <a:rPr lang="en-US" altLang="en-US" dirty="0"/>
              <a:t>, probably don’t understand that they’re overpaying</a:t>
            </a:r>
          </a:p>
          <a:p>
            <a:pPr lvl="1">
              <a:spcBef>
                <a:spcPct val="0"/>
              </a:spcBef>
            </a:pPr>
            <a:r>
              <a:rPr lang="en-US" altLang="en-US" dirty="0"/>
              <a:t>What aspect is making the costs hidden? Lack of data on returns? Volatility? Something else?</a:t>
            </a:r>
          </a:p>
          <a:p>
            <a:pPr lvl="1">
              <a:spcBef>
                <a:spcPct val="0"/>
              </a:spcBef>
            </a:pPr>
            <a:r>
              <a:rPr lang="en-US" altLang="en-US" dirty="0"/>
              <a:t>Interesting and important question</a:t>
            </a:r>
          </a:p>
        </p:txBody>
      </p:sp>
    </p:spTree>
    <p:extLst>
      <p:ext uri="{BB962C8B-B14F-4D97-AF65-F5344CB8AC3E}">
        <p14:creationId xmlns:p14="http://schemas.microsoft.com/office/powerpoint/2010/main" val="17190246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C9A97A-4BFF-A9FF-AB1D-C190D3077F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Can you give better normative advice?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3FB993-B5C0-3CA9-DBA2-2E566A79CA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ct val="0"/>
              </a:spcBef>
            </a:pPr>
            <a:r>
              <a:rPr lang="en-US" altLang="en-US" dirty="0"/>
              <a:t>Could retail investors improve on their bad returns with different trading strategies, given the same basic facts?</a:t>
            </a:r>
          </a:p>
          <a:p>
            <a:pPr>
              <a:spcBef>
                <a:spcPct val="0"/>
              </a:spcBef>
            </a:pPr>
            <a:endParaRPr lang="en-US" altLang="en-US" sz="1000" dirty="0"/>
          </a:p>
          <a:p>
            <a:pPr>
              <a:spcBef>
                <a:spcPct val="0"/>
              </a:spcBef>
            </a:pPr>
            <a:r>
              <a:rPr lang="en-US" altLang="en-US" dirty="0"/>
              <a:t>If options prices get bid up before earnings, can you make money by buying on average </a:t>
            </a:r>
            <a:r>
              <a:rPr lang="en-US" altLang="en-US" i="1" dirty="0"/>
              <a:t>before </a:t>
            </a:r>
            <a:r>
              <a:rPr lang="en-US" altLang="en-US" dirty="0"/>
              <a:t>this? </a:t>
            </a:r>
          </a:p>
          <a:p>
            <a:pPr lvl="1">
              <a:spcBef>
                <a:spcPct val="0"/>
              </a:spcBef>
            </a:pPr>
            <a:r>
              <a:rPr lang="en-US" altLang="en-US" dirty="0"/>
              <a:t>Front running price pressure</a:t>
            </a:r>
          </a:p>
          <a:p>
            <a:pPr lvl="1">
              <a:spcBef>
                <a:spcPct val="0"/>
              </a:spcBef>
            </a:pPr>
            <a:r>
              <a:rPr lang="en-US" altLang="en-US" dirty="0"/>
              <a:t>Probably not if spread is 18%, but worth documenting!</a:t>
            </a:r>
          </a:p>
          <a:p>
            <a:pPr lvl="1">
              <a:spcBef>
                <a:spcPct val="0"/>
              </a:spcBef>
            </a:pPr>
            <a:endParaRPr lang="en-US" altLang="en-US" sz="1000" dirty="0"/>
          </a:p>
          <a:p>
            <a:pPr>
              <a:spcBef>
                <a:spcPct val="0"/>
              </a:spcBef>
            </a:pPr>
            <a:r>
              <a:rPr lang="en-US" altLang="en-US" dirty="0"/>
              <a:t>Next instinct – tell students to </a:t>
            </a:r>
            <a:r>
              <a:rPr lang="en-US" altLang="en-US" i="1" dirty="0"/>
              <a:t>sell </a:t>
            </a:r>
            <a:r>
              <a:rPr lang="en-US" altLang="en-US" dirty="0"/>
              <a:t>straddles around earnings</a:t>
            </a:r>
          </a:p>
          <a:p>
            <a:pPr lvl="1">
              <a:spcBef>
                <a:spcPct val="0"/>
              </a:spcBef>
            </a:pPr>
            <a:r>
              <a:rPr lang="en-US" altLang="en-US" dirty="0"/>
              <a:t>At an 18% spread, is this actually profitable?</a:t>
            </a:r>
          </a:p>
          <a:p>
            <a:pPr lvl="1">
              <a:spcBef>
                <a:spcPct val="0"/>
              </a:spcBef>
            </a:pPr>
            <a:r>
              <a:rPr lang="en-US" altLang="en-US" dirty="0"/>
              <a:t>Conclusion much stronger if not profitable – lose money by buying, but would </a:t>
            </a:r>
            <a:r>
              <a:rPr lang="en-US" altLang="en-US" i="1" dirty="0"/>
              <a:t>also </a:t>
            </a:r>
            <a:r>
              <a:rPr lang="en-US" altLang="en-US" dirty="0"/>
              <a:t>lose money (albeit less) by selling</a:t>
            </a:r>
          </a:p>
          <a:p>
            <a:pPr lvl="1">
              <a:spcBef>
                <a:spcPct val="0"/>
              </a:spcBef>
            </a:pP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052905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C9A97A-4BFF-A9FF-AB1D-C190D3077F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Is the short side of the trade better?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3FB993-B5C0-3CA9-DBA2-2E566A79CA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ct val="0"/>
              </a:spcBef>
            </a:pPr>
            <a:r>
              <a:rPr lang="en-US" altLang="en-US" dirty="0"/>
              <a:t>Interesting asymmetry – percent returns less relevant for short positions due to </a:t>
            </a:r>
            <a:r>
              <a:rPr lang="en-US" altLang="en-US" i="1" dirty="0"/>
              <a:t>collateral requirements</a:t>
            </a:r>
          </a:p>
          <a:p>
            <a:pPr lvl="1">
              <a:spcBef>
                <a:spcPct val="0"/>
              </a:spcBef>
            </a:pPr>
            <a:r>
              <a:rPr lang="en-US" altLang="en-US" dirty="0"/>
              <a:t>You can lose 18% of your portfolio being long, but you can’t gain 18% of your portfolio being short</a:t>
            </a:r>
            <a:br>
              <a:rPr lang="en-US" altLang="en-US" dirty="0"/>
            </a:br>
            <a:endParaRPr lang="en-US" altLang="en-US" sz="1000" dirty="0"/>
          </a:p>
          <a:p>
            <a:pPr>
              <a:spcBef>
                <a:spcPct val="0"/>
              </a:spcBef>
            </a:pPr>
            <a:r>
              <a:rPr lang="en-US" altLang="en-US" dirty="0"/>
              <a:t>How much of your portfolio could you actually do this for?</a:t>
            </a:r>
          </a:p>
          <a:p>
            <a:pPr>
              <a:spcBef>
                <a:spcPct val="0"/>
              </a:spcBef>
            </a:pPr>
            <a:endParaRPr lang="en-US" altLang="en-US" sz="1000" dirty="0"/>
          </a:p>
          <a:p>
            <a:pPr>
              <a:spcBef>
                <a:spcPct val="0"/>
              </a:spcBef>
            </a:pPr>
            <a:r>
              <a:rPr lang="en-US" altLang="en-US" dirty="0"/>
              <a:t>What would the portfolio-level average returns be from this?</a:t>
            </a:r>
          </a:p>
          <a:p>
            <a:pPr>
              <a:spcBef>
                <a:spcPct val="0"/>
              </a:spcBef>
            </a:pPr>
            <a:endParaRPr lang="en-US" altLang="en-US" sz="1000" dirty="0"/>
          </a:p>
          <a:p>
            <a:pPr>
              <a:spcBef>
                <a:spcPct val="0"/>
              </a:spcBef>
            </a:pPr>
            <a:r>
              <a:rPr lang="en-US" altLang="en-US" dirty="0"/>
              <a:t>What’s the distribution of left tail losses?</a:t>
            </a:r>
          </a:p>
          <a:p>
            <a:pPr>
              <a:spcBef>
                <a:spcPct val="0"/>
              </a:spcBef>
            </a:pPr>
            <a:endParaRPr lang="en-US" altLang="en-US" sz="1000" dirty="0"/>
          </a:p>
          <a:p>
            <a:pPr>
              <a:spcBef>
                <a:spcPct val="0"/>
              </a:spcBef>
            </a:pPr>
            <a:r>
              <a:rPr lang="en-US" altLang="en-US" dirty="0"/>
              <a:t>What’s the minimum portfolio size before this trade stops being crazy, given contract sizes? </a:t>
            </a:r>
          </a:p>
        </p:txBody>
      </p:sp>
    </p:spTree>
    <p:extLst>
      <p:ext uri="{BB962C8B-B14F-4D97-AF65-F5344CB8AC3E}">
        <p14:creationId xmlns:p14="http://schemas.microsoft.com/office/powerpoint/2010/main" val="293377326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C9A97A-4BFF-A9FF-AB1D-C190D3077F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Better variants on the (bad) strategy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3FB993-B5C0-3CA9-DBA2-2E566A79CA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ct val="0"/>
              </a:spcBef>
            </a:pPr>
            <a:r>
              <a:rPr lang="en-US" altLang="en-US" dirty="0"/>
              <a:t>Retail investors wait too long after earnings and lose money (interesting!). Should they sell earlier?</a:t>
            </a:r>
          </a:p>
          <a:p>
            <a:pPr lvl="1">
              <a:spcBef>
                <a:spcPct val="0"/>
              </a:spcBef>
            </a:pPr>
            <a:r>
              <a:rPr lang="en-US" altLang="en-US" dirty="0"/>
              <a:t>How many days of theta make it worth a half-spread?</a:t>
            </a:r>
          </a:p>
          <a:p>
            <a:pPr lvl="1">
              <a:spcBef>
                <a:spcPct val="0"/>
              </a:spcBef>
            </a:pPr>
            <a:r>
              <a:rPr lang="en-US" altLang="en-US" dirty="0"/>
              <a:t>How does this change with moneyness (spreads bigger on OOTM options, but how much bigger?</a:t>
            </a:r>
          </a:p>
          <a:p>
            <a:pPr lvl="1">
              <a:spcBef>
                <a:spcPct val="0"/>
              </a:spcBef>
            </a:pPr>
            <a:endParaRPr lang="en-US" altLang="en-US" dirty="0"/>
          </a:p>
          <a:p>
            <a:pPr>
              <a:spcBef>
                <a:spcPct val="0"/>
              </a:spcBef>
            </a:pPr>
            <a:r>
              <a:rPr lang="en-US" altLang="en-US" dirty="0"/>
              <a:t>Covid used as motivation, but are these effects worse for more popular trades (meme stocks, time periods)</a:t>
            </a:r>
          </a:p>
          <a:p>
            <a:pPr lvl="1">
              <a:spcBef>
                <a:spcPct val="0"/>
              </a:spcBef>
            </a:pPr>
            <a:r>
              <a:rPr lang="en-US" altLang="en-US" dirty="0"/>
              <a:t>Do the effects get worse or better if you focus on less popular stocks? </a:t>
            </a:r>
          </a:p>
        </p:txBody>
      </p:sp>
    </p:spTree>
    <p:extLst>
      <p:ext uri="{BB962C8B-B14F-4D97-AF65-F5344CB8AC3E}">
        <p14:creationId xmlns:p14="http://schemas.microsoft.com/office/powerpoint/2010/main" val="157496615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C9A97A-4BFF-A9FF-AB1D-C190D3077F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Practical advice on how to avoid this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3FB993-B5C0-3CA9-DBA2-2E566A79CA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ct val="0"/>
              </a:spcBef>
            </a:pPr>
            <a:r>
              <a:rPr lang="en-US" altLang="en-US" dirty="0"/>
              <a:t>Shows the risk of not actually working out B-S prices / implied volatility – you don’t know if you’re overpaying </a:t>
            </a:r>
            <a:r>
              <a:rPr lang="en-US" altLang="en-US" i="1" dirty="0"/>
              <a:t>in this case</a:t>
            </a:r>
            <a:endParaRPr lang="en-US" altLang="en-US" dirty="0"/>
          </a:p>
          <a:p>
            <a:pPr>
              <a:spcBef>
                <a:spcPct val="0"/>
              </a:spcBef>
            </a:pPr>
            <a:endParaRPr lang="en-US" altLang="en-US" dirty="0"/>
          </a:p>
          <a:p>
            <a:pPr>
              <a:spcBef>
                <a:spcPct val="0"/>
              </a:spcBef>
            </a:pPr>
            <a:r>
              <a:rPr lang="en-US" altLang="en-US" dirty="0"/>
              <a:t>Volatility goes up around earnings, but returns go </a:t>
            </a:r>
            <a:r>
              <a:rPr lang="en-US" altLang="en-US" i="1" dirty="0"/>
              <a:t>down</a:t>
            </a:r>
          </a:p>
          <a:p>
            <a:pPr lvl="1">
              <a:spcBef>
                <a:spcPct val="0"/>
              </a:spcBef>
            </a:pPr>
            <a:r>
              <a:rPr lang="en-US" altLang="en-US" dirty="0"/>
              <a:t>Could you work this out by observing changes in implied vol in the lead-up to earnings announcements?</a:t>
            </a:r>
          </a:p>
          <a:p>
            <a:pPr lvl="1">
              <a:spcBef>
                <a:spcPct val="0"/>
              </a:spcBef>
            </a:pPr>
            <a:endParaRPr lang="en-US" altLang="en-US" dirty="0"/>
          </a:p>
          <a:p>
            <a:pPr>
              <a:spcBef>
                <a:spcPct val="0"/>
              </a:spcBef>
            </a:pPr>
            <a:r>
              <a:rPr lang="en-US" altLang="en-US" dirty="0"/>
              <a:t>What’s a reasonable increase in volatility around earnings?</a:t>
            </a:r>
          </a:p>
          <a:p>
            <a:pPr lvl="1">
              <a:spcBef>
                <a:spcPct val="0"/>
              </a:spcBef>
            </a:pPr>
            <a:r>
              <a:rPr lang="en-US" altLang="en-US" dirty="0"/>
              <a:t>Hard to say, since highly stock-specific</a:t>
            </a:r>
          </a:p>
        </p:txBody>
      </p:sp>
    </p:spTree>
    <p:extLst>
      <p:ext uri="{BB962C8B-B14F-4D97-AF65-F5344CB8AC3E}">
        <p14:creationId xmlns:p14="http://schemas.microsoft.com/office/powerpoint/2010/main" val="241079334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066800"/>
            <a:ext cx="7467600" cy="5029200"/>
          </a:xfrm>
        </p:spPr>
        <p:txBody>
          <a:bodyPr/>
          <a:lstStyle/>
          <a:p>
            <a:pPr lvl="1"/>
            <a:endParaRPr lang="en-US" dirty="0"/>
          </a:p>
          <a:p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 bwMode="auto">
          <a:xfrm>
            <a:off x="457200" y="1219200"/>
            <a:ext cx="8229600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lnSpc>
                <a:spcPct val="100000"/>
              </a:lnSpc>
              <a:spcBef>
                <a:spcPct val="20000"/>
              </a:spcBef>
              <a:spcAft>
                <a:spcPts val="800"/>
              </a:spcAft>
              <a:buChar char="•"/>
              <a:defRPr sz="2400" baseline="0">
                <a:solidFill>
                  <a:schemeClr val="tx1"/>
                </a:solidFill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defRPr>
            </a:lvl1pPr>
            <a:lvl2pPr marL="742950" indent="-285750" algn="l" rtl="0" fontAlgn="base">
              <a:lnSpc>
                <a:spcPct val="100000"/>
              </a:lnSpc>
              <a:spcBef>
                <a:spcPct val="20000"/>
              </a:spcBef>
              <a:spcAft>
                <a:spcPts val="800"/>
              </a:spcAft>
              <a:buChar char="–"/>
              <a:defRPr sz="2000" baseline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2pPr>
            <a:lvl3pPr marL="1143000" indent="-228600" algn="l" rtl="0" fontAlgn="base">
              <a:lnSpc>
                <a:spcPct val="100000"/>
              </a:lnSpc>
              <a:spcBef>
                <a:spcPct val="20000"/>
              </a:spcBef>
              <a:spcAft>
                <a:spcPts val="800"/>
              </a:spcAft>
              <a:buChar char="•"/>
              <a:defRPr sz="1800" baseline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3pPr>
            <a:lvl4pPr marL="1600200" indent="-228600" algn="l" rtl="0" fontAlgn="base">
              <a:lnSpc>
                <a:spcPct val="100000"/>
              </a:lnSpc>
              <a:spcBef>
                <a:spcPct val="20000"/>
              </a:spcBef>
              <a:spcAft>
                <a:spcPts val="800"/>
              </a:spcAft>
              <a:buChar char="–"/>
              <a:defRPr sz="1600" baseline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4pPr>
            <a:lvl5pPr marL="2057400" indent="-228600" algn="l" rtl="0" fontAlgn="base">
              <a:lnSpc>
                <a:spcPct val="100000"/>
              </a:lnSpc>
              <a:spcBef>
                <a:spcPct val="20000"/>
              </a:spcBef>
              <a:spcAft>
                <a:spcPts val="800"/>
              </a:spcAft>
              <a:buChar char="»"/>
              <a:defRPr sz="140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kern="0" dirty="0"/>
              <a:t>Immensely practical paper on the dangers of </a:t>
            </a:r>
            <a:r>
              <a:rPr lang="en-US" kern="0" dirty="0" err="1"/>
              <a:t>YOLOing</a:t>
            </a:r>
            <a:r>
              <a:rPr lang="en-US" kern="0" dirty="0"/>
              <a:t> options trades</a:t>
            </a:r>
          </a:p>
          <a:p>
            <a:endParaRPr lang="en-US" kern="0" dirty="0"/>
          </a:p>
          <a:p>
            <a:r>
              <a:rPr lang="en-US" kern="0" dirty="0"/>
              <a:t>Already quoted it in my class slides</a:t>
            </a:r>
          </a:p>
          <a:p>
            <a:endParaRPr lang="en-US" kern="0" dirty="0"/>
          </a:p>
          <a:p>
            <a:r>
              <a:rPr lang="en-US" kern="0" dirty="0"/>
              <a:t>Would be nice to see more on this practical angle (though not sure if it makes it more publishable)</a:t>
            </a:r>
          </a:p>
        </p:txBody>
      </p:sp>
    </p:spTree>
    <p:extLst>
      <p:ext uri="{BB962C8B-B14F-4D97-AF65-F5344CB8AC3E}">
        <p14:creationId xmlns:p14="http://schemas.microsoft.com/office/powerpoint/2010/main" val="24562356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C9A97A-4BFF-A9FF-AB1D-C190D3077F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Options teaching is broken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3FB993-B5C0-3CA9-DBA2-2E566A79CA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do students need to understand about options?</a:t>
            </a:r>
          </a:p>
          <a:p>
            <a:endParaRPr lang="en-US" sz="800" dirty="0"/>
          </a:p>
          <a:p>
            <a:r>
              <a:rPr lang="en-US" dirty="0"/>
              <a:t>What is the relative amount of class time spent on:</a:t>
            </a:r>
          </a:p>
        </p:txBody>
      </p:sp>
    </p:spTree>
    <p:extLst>
      <p:ext uri="{BB962C8B-B14F-4D97-AF65-F5344CB8AC3E}">
        <p14:creationId xmlns:p14="http://schemas.microsoft.com/office/powerpoint/2010/main" val="9050693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C9A97A-4BFF-A9FF-AB1D-C190D3077F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Options teaching is broken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3FB993-B5C0-3CA9-DBA2-2E566A79CA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do students need to understand about options?</a:t>
            </a:r>
          </a:p>
          <a:p>
            <a:endParaRPr lang="en-US" sz="800" dirty="0"/>
          </a:p>
          <a:p>
            <a:r>
              <a:rPr lang="en-US" dirty="0"/>
              <a:t>What is the relative amount of class time spent on: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The binomial approximation to the Black-Scholes formula</a:t>
            </a:r>
          </a:p>
        </p:txBody>
      </p:sp>
    </p:spTree>
    <p:extLst>
      <p:ext uri="{BB962C8B-B14F-4D97-AF65-F5344CB8AC3E}">
        <p14:creationId xmlns:p14="http://schemas.microsoft.com/office/powerpoint/2010/main" val="2504758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C9A97A-4BFF-A9FF-AB1D-C190D3077F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Options teaching is broken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3FB993-B5C0-3CA9-DBA2-2E566A79CA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do students need to understand about options?</a:t>
            </a:r>
          </a:p>
          <a:p>
            <a:endParaRPr lang="en-US" sz="800" dirty="0"/>
          </a:p>
          <a:p>
            <a:r>
              <a:rPr lang="en-US" dirty="0"/>
              <a:t>What is the relative amount of class time spent on: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The binomial approximation to the Black-Scholes formula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How to do dynamic hedging to replicate B-S prices</a:t>
            </a:r>
          </a:p>
          <a:p>
            <a:pPr marL="457200" indent="-457200"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66789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C9A97A-4BFF-A9FF-AB1D-C190D3077F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Options teaching is broken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3FB993-B5C0-3CA9-DBA2-2E566A79CA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do students need to understand about options?</a:t>
            </a:r>
          </a:p>
          <a:p>
            <a:endParaRPr lang="en-US" sz="800" dirty="0"/>
          </a:p>
          <a:p>
            <a:r>
              <a:rPr lang="en-US" dirty="0"/>
              <a:t>What is the relative amount of class time spent on: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The binomial approximation to the Black-Scholes formula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How to do dynamic hedging to replicate B-S prices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How do you figure out what volatility should be under B-S </a:t>
            </a:r>
          </a:p>
        </p:txBody>
      </p:sp>
    </p:spTree>
    <p:extLst>
      <p:ext uri="{BB962C8B-B14F-4D97-AF65-F5344CB8AC3E}">
        <p14:creationId xmlns:p14="http://schemas.microsoft.com/office/powerpoint/2010/main" val="23302201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C9A97A-4BFF-A9FF-AB1D-C190D3077F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Options teaching is broken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3FB993-B5C0-3CA9-DBA2-2E566A79CA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do students need to understand about options?</a:t>
            </a:r>
          </a:p>
          <a:p>
            <a:endParaRPr lang="en-US" sz="800" dirty="0"/>
          </a:p>
          <a:p>
            <a:r>
              <a:rPr lang="en-US" dirty="0"/>
              <a:t>What is the relative amount of class time spent on: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The binomial approximation to the Black-Scholes formula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How to do dynamic hedging to replicate B-S prices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How do you figure out what volatility should be under B-S 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That options have horrible negative expected returns</a:t>
            </a:r>
          </a:p>
        </p:txBody>
      </p:sp>
    </p:spTree>
    <p:extLst>
      <p:ext uri="{BB962C8B-B14F-4D97-AF65-F5344CB8AC3E}">
        <p14:creationId xmlns:p14="http://schemas.microsoft.com/office/powerpoint/2010/main" val="22081409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C9A97A-4BFF-A9FF-AB1D-C190D3077F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Options teaching is broken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3FB993-B5C0-3CA9-DBA2-2E566A79CA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do students need to understand about options?</a:t>
            </a:r>
          </a:p>
          <a:p>
            <a:endParaRPr lang="en-US" sz="800" dirty="0"/>
          </a:p>
          <a:p>
            <a:r>
              <a:rPr lang="en-US" dirty="0"/>
              <a:t>What is the relative amount of class time spent on: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The binomial approximation to the Black-Scholes formula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How to do dynamic hedging to replicate B-S prices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How do you figure out what volatility should be under B-S 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That options have horrible negative expected returns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That options have bid-ask spreads that will melt your eyeballs</a:t>
            </a:r>
          </a:p>
        </p:txBody>
      </p:sp>
    </p:spTree>
    <p:extLst>
      <p:ext uri="{BB962C8B-B14F-4D97-AF65-F5344CB8AC3E}">
        <p14:creationId xmlns:p14="http://schemas.microsoft.com/office/powerpoint/2010/main" val="14848792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C9A97A-4BFF-A9FF-AB1D-C190D3077F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Different ways to think about options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3FB993-B5C0-3CA9-DBA2-2E566A79CA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1. Options give you a levered directional bet on the stock</a:t>
            </a:r>
          </a:p>
          <a:p>
            <a:pPr lvl="1" eaLnBrk="1" hangingPunct="1">
              <a:spcBef>
                <a:spcPct val="0"/>
              </a:spcBef>
            </a:pPr>
            <a:r>
              <a:rPr lang="en-US" altLang="en-US" sz="2400" dirty="0"/>
              <a:t>Can’t lose more than 100%, unlike short position</a:t>
            </a:r>
          </a:p>
          <a:p>
            <a:pPr lvl="1" eaLnBrk="1" hangingPunct="1">
              <a:spcBef>
                <a:spcPct val="0"/>
              </a:spcBef>
            </a:pPr>
            <a:r>
              <a:rPr lang="en-US" altLang="en-US" sz="2400" dirty="0"/>
              <a:t>Simplest use case</a:t>
            </a:r>
          </a:p>
          <a:p>
            <a:pPr eaLnBrk="1" hangingPunct="1">
              <a:spcBef>
                <a:spcPct val="0"/>
              </a:spcBef>
            </a:pPr>
            <a:endParaRPr lang="en-US" altLang="en-US" sz="10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2. Can use theory to work out what the price should be (Black Scholes, Binomial, etc.)</a:t>
            </a:r>
            <a:endParaRPr lang="en-US" altLang="en-US" sz="2000" dirty="0"/>
          </a:p>
          <a:p>
            <a:pPr lvl="1" eaLnBrk="1" hangingPunct="1">
              <a:spcBef>
                <a:spcPct val="0"/>
              </a:spcBef>
            </a:pPr>
            <a:r>
              <a:rPr lang="en-US" altLang="en-US" sz="2400" dirty="0"/>
              <a:t>Equivalent to fundamental value for a company</a:t>
            </a:r>
          </a:p>
          <a:p>
            <a:pPr eaLnBrk="1" hangingPunct="1">
              <a:spcBef>
                <a:spcPct val="0"/>
              </a:spcBef>
            </a:pPr>
            <a:endParaRPr lang="en-US" altLang="en-US" sz="10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3. Can treat them as an asset class (like stocks), and look at the payoffs to holding them in general</a:t>
            </a:r>
          </a:p>
          <a:p>
            <a:pPr lvl="1">
              <a:spcBef>
                <a:spcPct val="0"/>
              </a:spcBef>
            </a:pPr>
            <a:r>
              <a:rPr lang="en-US" altLang="en-US" dirty="0"/>
              <a:t>This paper</a:t>
            </a:r>
          </a:p>
          <a:p>
            <a:pPr lvl="1">
              <a:spcBef>
                <a:spcPct val="0"/>
              </a:spcBef>
            </a:pPr>
            <a:r>
              <a:rPr lang="en-US" altLang="en-US" dirty="0"/>
              <a:t>Lots to learn from this approach!</a:t>
            </a:r>
          </a:p>
        </p:txBody>
      </p:sp>
    </p:spTree>
    <p:extLst>
      <p:ext uri="{BB962C8B-B14F-4D97-AF65-F5344CB8AC3E}">
        <p14:creationId xmlns:p14="http://schemas.microsoft.com/office/powerpoint/2010/main" val="3497006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C9A97A-4BFF-A9FF-AB1D-C190D3077F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What’s interesting here?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3FB993-B5C0-3CA9-DBA2-2E566A79CA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ct val="0"/>
              </a:spcBef>
            </a:pPr>
            <a:r>
              <a:rPr lang="en-US" altLang="en-US" dirty="0"/>
              <a:t>Large negative expected returns around earnings (-11% for ATM straddles), hold too long (lose more), pay huge spreads</a:t>
            </a:r>
            <a:br>
              <a:rPr lang="en-US" altLang="en-US" dirty="0"/>
            </a:br>
            <a:endParaRPr lang="en-US" altLang="en-US" dirty="0"/>
          </a:p>
          <a:p>
            <a:pPr>
              <a:spcBef>
                <a:spcPct val="0"/>
              </a:spcBef>
            </a:pPr>
            <a:r>
              <a:rPr lang="en-US" altLang="en-US" dirty="0"/>
              <a:t>Why do they bid up prices? Why earnings specifically?</a:t>
            </a:r>
          </a:p>
          <a:p>
            <a:pPr lvl="1">
              <a:spcBef>
                <a:spcPct val="0"/>
              </a:spcBef>
            </a:pPr>
            <a:r>
              <a:rPr lang="en-US" altLang="en-US" dirty="0"/>
              <a:t>Media attention (Y), skewness (N), hedging (?!? – N)</a:t>
            </a:r>
          </a:p>
          <a:p>
            <a:pPr lvl="1">
              <a:spcBef>
                <a:spcPct val="0"/>
              </a:spcBef>
            </a:pPr>
            <a:r>
              <a:rPr lang="en-US" altLang="en-US" dirty="0"/>
              <a:t>Simple reason – earnings are when </a:t>
            </a:r>
            <a:r>
              <a:rPr lang="en-US" altLang="en-US" i="1" dirty="0"/>
              <a:t>stuff is happening</a:t>
            </a:r>
          </a:p>
          <a:p>
            <a:pPr lvl="1">
              <a:spcBef>
                <a:spcPct val="0"/>
              </a:spcBef>
            </a:pPr>
            <a:r>
              <a:rPr lang="en-US" altLang="en-US" dirty="0"/>
              <a:t>Options </a:t>
            </a:r>
            <a:r>
              <a:rPr lang="en-US" altLang="en-US" i="1" dirty="0"/>
              <a:t>in general </a:t>
            </a:r>
            <a:r>
              <a:rPr lang="en-US" altLang="en-US" dirty="0"/>
              <a:t>earn -1.45% per month </a:t>
            </a:r>
            <a:r>
              <a:rPr lang="en-US" altLang="en-US" sz="1400" dirty="0"/>
              <a:t>(</a:t>
            </a:r>
            <a:r>
              <a:rPr lang="en-US" altLang="en-US" sz="1400" dirty="0" err="1"/>
              <a:t>Frazzini</a:t>
            </a:r>
            <a:r>
              <a:rPr lang="en-US" altLang="en-US" sz="1400" dirty="0"/>
              <a:t> and Pedersen 2020)</a:t>
            </a:r>
          </a:p>
          <a:p>
            <a:pPr lvl="1">
              <a:spcBef>
                <a:spcPct val="0"/>
              </a:spcBef>
            </a:pPr>
            <a:r>
              <a:rPr lang="en-US" altLang="en-US" dirty="0"/>
              <a:t>Only reason to pay this is to make a levered bet on a particular outcome</a:t>
            </a:r>
          </a:p>
          <a:p>
            <a:pPr lvl="1">
              <a:spcBef>
                <a:spcPct val="0"/>
              </a:spcBef>
            </a:pPr>
            <a:endParaRPr lang="en-US" altLang="en-US" sz="1000" dirty="0"/>
          </a:p>
          <a:p>
            <a:pPr>
              <a:spcBef>
                <a:spcPct val="0"/>
              </a:spcBef>
            </a:pPr>
            <a:r>
              <a:rPr lang="en-US" altLang="en-US" dirty="0"/>
              <a:t>The main mystery here is the </a:t>
            </a:r>
            <a:r>
              <a:rPr lang="en-US" altLang="en-US" i="1" dirty="0"/>
              <a:t>disagreement</a:t>
            </a:r>
            <a:r>
              <a:rPr lang="en-US" altLang="en-US" dirty="0"/>
              <a:t>. </a:t>
            </a:r>
          </a:p>
          <a:p>
            <a:pPr lvl="1">
              <a:spcBef>
                <a:spcPct val="0"/>
              </a:spcBef>
            </a:pPr>
            <a:r>
              <a:rPr lang="en-US" altLang="en-US" dirty="0"/>
              <a:t>But this is everywhere (e.g. trading volume)</a:t>
            </a:r>
          </a:p>
          <a:p>
            <a:pPr>
              <a:spcBef>
                <a:spcPct val="0"/>
              </a:spcBef>
            </a:pP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099392457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0099"/>
      </a:hlink>
      <a:folHlink>
        <a:srgbClr val="B2B2B2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42080</TotalTime>
  <Words>1023</Words>
  <Application>Microsoft Macintosh PowerPoint</Application>
  <PresentationFormat>On-screen Show (4:3)</PresentationFormat>
  <Paragraphs>119</Paragraphs>
  <Slides>15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Arial</vt:lpstr>
      <vt:lpstr>Calibri</vt:lpstr>
      <vt:lpstr>Calibri Light</vt:lpstr>
      <vt:lpstr>Times New Roman</vt:lpstr>
      <vt:lpstr>Default Design</vt:lpstr>
      <vt:lpstr>Discussion of “Losing is Optional: Retail Option Trading and Earnings Announcement Volatility”</vt:lpstr>
      <vt:lpstr>Options teaching is broken</vt:lpstr>
      <vt:lpstr>Options teaching is broken</vt:lpstr>
      <vt:lpstr>Options teaching is broken</vt:lpstr>
      <vt:lpstr>Options teaching is broken</vt:lpstr>
      <vt:lpstr>Options teaching is broken</vt:lpstr>
      <vt:lpstr>Options teaching is broken</vt:lpstr>
      <vt:lpstr>Different ways to think about options</vt:lpstr>
      <vt:lpstr>What’s interesting here?</vt:lpstr>
      <vt:lpstr>Why are these guys losing so much money?</vt:lpstr>
      <vt:lpstr>Can you give better normative advice?</vt:lpstr>
      <vt:lpstr>Is the short side of the trade better?</vt:lpstr>
      <vt:lpstr>Better variants on the (bad) strategy</vt:lpstr>
      <vt:lpstr>Practical advice on how to avoid this</vt:lpstr>
      <vt:lpstr>Conclusion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David Solomon</dc:creator>
  <cp:lastModifiedBy>David Solomon</cp:lastModifiedBy>
  <cp:revision>1188</cp:revision>
  <dcterms:created xsi:type="dcterms:W3CDTF">2006-10-18T02:33:47Z</dcterms:created>
  <dcterms:modified xsi:type="dcterms:W3CDTF">2022-12-05T22:54:10Z</dcterms:modified>
</cp:coreProperties>
</file>