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503" r:id="rId2"/>
    <p:sldId id="1842" r:id="rId3"/>
    <p:sldId id="1843" r:id="rId4"/>
    <p:sldId id="683" r:id="rId5"/>
    <p:sldId id="1841" r:id="rId6"/>
    <p:sldId id="1844" r:id="rId7"/>
    <p:sldId id="1847" r:id="rId8"/>
    <p:sldId id="1848" r:id="rId9"/>
    <p:sldId id="1849" r:id="rId10"/>
    <p:sldId id="1851" r:id="rId11"/>
    <p:sldId id="1854" r:id="rId12"/>
    <p:sldId id="1852" r:id="rId13"/>
    <p:sldId id="1853" r:id="rId14"/>
    <p:sldId id="1855" r:id="rId15"/>
    <p:sldId id="1857" r:id="rId16"/>
    <p:sldId id="1856" r:id="rId17"/>
    <p:sldId id="1858" r:id="rId18"/>
    <p:sldId id="1859" r:id="rId19"/>
    <p:sldId id="1860" r:id="rId20"/>
    <p:sldId id="1861" r:id="rId21"/>
    <p:sldId id="1862" r:id="rId22"/>
    <p:sldId id="1863" r:id="rId23"/>
    <p:sldId id="1864" r:id="rId24"/>
    <p:sldId id="615"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8D1E"/>
    <a:srgbClr val="F79A2D"/>
    <a:srgbClr val="98012E"/>
    <a:srgbClr val="9E2240"/>
    <a:srgbClr val="E7BC03"/>
    <a:srgbClr val="9D2323"/>
    <a:srgbClr val="FCBB04"/>
    <a:srgbClr val="A11F28"/>
    <a:srgbClr val="A9172F"/>
    <a:srgbClr val="B50B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3" autoAdjust="0"/>
    <p:restoredTop sz="90929"/>
  </p:normalViewPr>
  <p:slideViewPr>
    <p:cSldViewPr>
      <p:cViewPr varScale="1">
        <p:scale>
          <a:sx n="131" d="100"/>
          <a:sy n="131" d="100"/>
        </p:scale>
        <p:origin x="118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6" d="100"/>
          <a:sy n="76" d="100"/>
        </p:scale>
        <p:origin x="-291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71D379-538E-4D59-A3E4-E1A8A10BB2FF}" type="datetimeFigureOut">
              <a:rPr lang="en-US" smtClean="0"/>
              <a:t>4/2/24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F5EDB4-B5B8-411F-A6F2-BC84A61B3EEB}" type="slidenum">
              <a:rPr lang="en-US" smtClean="0"/>
              <a:t>‹#›</a:t>
            </a:fld>
            <a:endParaRPr lang="en-US"/>
          </a:p>
        </p:txBody>
      </p:sp>
    </p:spTree>
    <p:extLst>
      <p:ext uri="{BB962C8B-B14F-4D97-AF65-F5344CB8AC3E}">
        <p14:creationId xmlns:p14="http://schemas.microsoft.com/office/powerpoint/2010/main" val="67183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EDC798-4922-4FC5-ABF2-BEF3C3257AFB}" type="datetimeFigureOut">
              <a:rPr lang="en-US" smtClean="0"/>
              <a:pPr/>
              <a:t>4/2/24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DFF9B6-FB32-455F-ABF1-B8B323348082}" type="slidenum">
              <a:rPr lang="en-US" smtClean="0"/>
              <a:pPr/>
              <a:t>‹#›</a:t>
            </a:fld>
            <a:endParaRPr lang="en-US"/>
          </a:p>
        </p:txBody>
      </p:sp>
    </p:spTree>
    <p:extLst>
      <p:ext uri="{BB962C8B-B14F-4D97-AF65-F5344CB8AC3E}">
        <p14:creationId xmlns:p14="http://schemas.microsoft.com/office/powerpoint/2010/main" val="336204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DFF9B6-FB32-455F-ABF1-B8B323348082}" type="slidenum">
              <a:rPr lang="en-US" smtClean="0"/>
              <a:pPr/>
              <a:t>1</a:t>
            </a:fld>
            <a:endParaRPr lang="en-US"/>
          </a:p>
        </p:txBody>
      </p:sp>
    </p:spTree>
    <p:extLst>
      <p:ext uri="{BB962C8B-B14F-4D97-AF65-F5344CB8AC3E}">
        <p14:creationId xmlns:p14="http://schemas.microsoft.com/office/powerpoint/2010/main" val="42595065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chemeClr val="tx1"/>
                </a:solidFill>
                <a:latin typeface="Calibri Light" panose="020F0302020204030204" pitchFamily="34" charset="0"/>
                <a:cs typeface="Calibri Light" panose="020F03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Calibri Light" panose="020F0302020204030204" pitchFamily="34" charset="0"/>
                <a:cs typeface="Calibri Light" panose="020F030202020403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pic>
        <p:nvPicPr>
          <p:cNvPr id="2050" name="Picture 2" descr="Image result for Boston College carroll school of management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2895600" cy="7424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152400"/>
            <a:ext cx="20574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0198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aseline="0">
                <a:latin typeface="Calibri Light" panose="020F0302020204030204" pitchFamily="34" charset="0"/>
                <a:cs typeface="Calibri Light" panose="020F0302020204030204"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457200" y="1066800"/>
            <a:ext cx="8229600" cy="5181600"/>
          </a:xfrm>
        </p:spPr>
        <p:txBody>
          <a:bodyPr/>
          <a:lstStyle>
            <a:lvl1pPr>
              <a:lnSpc>
                <a:spcPct val="100000"/>
              </a:lnSpc>
              <a:spcAft>
                <a:spcPts val="1200"/>
              </a:spcAft>
              <a:defRPr sz="2400" baseline="0">
                <a:latin typeface="Calibri Light" panose="020F0302020204030204" pitchFamily="34" charset="0"/>
                <a:cs typeface="Calibri Light" panose="020F0302020204030204" pitchFamily="34" charset="0"/>
              </a:defRPr>
            </a:lvl1pPr>
            <a:lvl2pPr>
              <a:lnSpc>
                <a:spcPct val="100000"/>
              </a:lnSpc>
              <a:spcAft>
                <a:spcPts val="1200"/>
              </a:spcAft>
              <a:defRPr sz="2400" baseline="0">
                <a:latin typeface="Calibri Light" panose="020F0302020204030204" pitchFamily="34" charset="0"/>
                <a:cs typeface="Calibri Light" panose="020F0302020204030204" pitchFamily="34" charset="0"/>
              </a:defRPr>
            </a:lvl2pPr>
            <a:lvl3pPr>
              <a:lnSpc>
                <a:spcPct val="100000"/>
              </a:lnSpc>
              <a:spcAft>
                <a:spcPts val="1200"/>
              </a:spcAft>
              <a:defRPr sz="1800" baseline="0">
                <a:latin typeface="Calibri Light" panose="020F0302020204030204" pitchFamily="34" charset="0"/>
                <a:cs typeface="Calibri Light" panose="020F0302020204030204" pitchFamily="34" charset="0"/>
              </a:defRPr>
            </a:lvl3pPr>
            <a:lvl4pPr>
              <a:lnSpc>
                <a:spcPct val="100000"/>
              </a:lnSpc>
              <a:spcAft>
                <a:spcPts val="1200"/>
              </a:spcAft>
              <a:defRPr sz="1600" baseline="0">
                <a:latin typeface="Calibri Light" panose="020F0302020204030204" pitchFamily="34" charset="0"/>
                <a:cs typeface="Calibri Light" panose="020F0302020204030204" pitchFamily="34" charset="0"/>
              </a:defRPr>
            </a:lvl4pPr>
            <a:lvl5pPr>
              <a:lnSpc>
                <a:spcPct val="100000"/>
              </a:lnSpc>
              <a:spcAft>
                <a:spcPts val="1200"/>
              </a:spcAft>
              <a:defRPr sz="1400">
                <a:latin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userDrawn="1"/>
        </p:nvSpPr>
        <p:spPr>
          <a:xfrm>
            <a:off x="76200" y="6611778"/>
            <a:ext cx="3429000" cy="215444"/>
          </a:xfrm>
          <a:prstGeom prst="rect">
            <a:avLst/>
          </a:prstGeom>
          <a:noFill/>
        </p:spPr>
        <p:txBody>
          <a:bodyPr wrap="square" lIns="0" tIns="0" rIns="0" bIns="0" rtlCol="0">
            <a:spAutoFit/>
          </a:bodyPr>
          <a:lstStyle/>
          <a:p>
            <a:r>
              <a:rPr lang="en-US" sz="1400" baseline="0" dirty="0">
                <a:solidFill>
                  <a:schemeClr val="bg1"/>
                </a:solidFill>
                <a:latin typeface="Calibri Light" panose="020F0302020204030204" pitchFamily="34" charset="0"/>
              </a:rPr>
              <a:t>Solomon on Pearson, Yang and Zhang</a:t>
            </a:r>
          </a:p>
        </p:txBody>
      </p:sp>
      <p:sp>
        <p:nvSpPr>
          <p:cNvPr id="5" name="TextBox 4"/>
          <p:cNvSpPr txBox="1"/>
          <p:nvPr userDrawn="1"/>
        </p:nvSpPr>
        <p:spPr>
          <a:xfrm>
            <a:off x="5334000" y="6611778"/>
            <a:ext cx="3701890" cy="215444"/>
          </a:xfrm>
          <a:prstGeom prst="rect">
            <a:avLst/>
          </a:prstGeom>
          <a:noFill/>
        </p:spPr>
        <p:txBody>
          <a:bodyPr wrap="square" lIns="0" tIns="0" rIns="0" bIns="0" rtlCol="0">
            <a:spAutoFit/>
          </a:bodyPr>
          <a:lstStyle/>
          <a:p>
            <a:pPr algn="r"/>
            <a:r>
              <a:rPr lang="en-US" sz="1400" baseline="0" dirty="0">
                <a:solidFill>
                  <a:schemeClr val="bg1"/>
                </a:solidFill>
                <a:latin typeface="Calibri Light" panose="020F0302020204030204" pitchFamily="34" charset="0"/>
                <a:cs typeface="Calibri Light" panose="020F0302020204030204" pitchFamily="34" charset="0"/>
              </a:rPr>
              <a:t>Market Selection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219200" y="1066800"/>
            <a:ext cx="3581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1066800"/>
            <a:ext cx="3581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0" y="6562724"/>
            <a:ext cx="9144000" cy="295275"/>
          </a:xfrm>
          <a:prstGeom prst="rect">
            <a:avLst/>
          </a:prstGeom>
          <a:solidFill>
            <a:srgbClr val="98012E"/>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 name="Rectangle 13"/>
          <p:cNvSpPr/>
          <p:nvPr userDrawn="1"/>
        </p:nvSpPr>
        <p:spPr>
          <a:xfrm>
            <a:off x="0" y="0"/>
            <a:ext cx="9144000" cy="762000"/>
          </a:xfrm>
          <a:prstGeom prst="rect">
            <a:avLst/>
          </a:prstGeom>
          <a:solidFill>
            <a:srgbClr val="98012E"/>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026" name="Rectangle 2"/>
          <p:cNvSpPr>
            <a:spLocks noGrp="1" noChangeArrowheads="1"/>
          </p:cNvSpPr>
          <p:nvPr>
            <p:ph type="title"/>
          </p:nvPr>
        </p:nvSpPr>
        <p:spPr bwMode="auto">
          <a:xfrm>
            <a:off x="304800" y="152400"/>
            <a:ext cx="82296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Title</a:t>
            </a:r>
          </a:p>
        </p:txBody>
      </p:sp>
      <p:sp>
        <p:nvSpPr>
          <p:cNvPr id="1027" name="Rectangle 3"/>
          <p:cNvSpPr>
            <a:spLocks noGrp="1" noChangeArrowheads="1"/>
          </p:cNvSpPr>
          <p:nvPr>
            <p:ph type="body" idx="1"/>
          </p:nvPr>
        </p:nvSpPr>
        <p:spPr bwMode="auto">
          <a:xfrm>
            <a:off x="1219200" y="1066800"/>
            <a:ext cx="73152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flipV="1">
            <a:off x="0" y="755552"/>
            <a:ext cx="9144000" cy="50800"/>
          </a:xfrm>
          <a:prstGeom prst="rect">
            <a:avLst/>
          </a:prstGeom>
          <a:solidFill>
            <a:srgbClr val="F38D1E"/>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 name="AutoShape 4" descr="Related image"/>
          <p:cNvSpPr>
            <a:spLocks noChangeAspect="1" noChangeArrowheads="1"/>
          </p:cNvSpPr>
          <p:nvPr userDrawn="1"/>
        </p:nvSpPr>
        <p:spPr bwMode="auto">
          <a:xfrm>
            <a:off x="11582400" y="-2611120"/>
            <a:ext cx="45719" cy="457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Related imag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423910" y="25400"/>
            <a:ext cx="685800" cy="685800"/>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12" descr="Image result for Boston College logo"/>
          <p:cNvSpPr>
            <a:spLocks noChangeAspect="1" noChangeArrowheads="1"/>
          </p:cNvSpPr>
          <p:nvPr userDrawn="1"/>
        </p:nvSpPr>
        <p:spPr bwMode="auto">
          <a:xfrm>
            <a:off x="4943475" y="4894383"/>
            <a:ext cx="271973" cy="27197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8" name="Picture 14" descr="Image result for Boston College carroll school of management logo"/>
          <p:cNvPicPr>
            <a:picLocks noChangeAspect="1" noChangeArrowheads="1"/>
          </p:cNvPicPr>
          <p:nvPr userDrawn="1"/>
        </p:nvPicPr>
        <p:blipFill rotWithShape="1">
          <a:blip r:embed="rId14" cstate="print">
            <a:extLst>
              <a:ext uri="{28A0092B-C50C-407E-A947-70E740481C1C}">
                <a14:useLocalDpi xmlns:a14="http://schemas.microsoft.com/office/drawing/2010/main" val="0"/>
              </a:ext>
            </a:extLst>
          </a:blip>
          <a:srcRect l="4997" t="16565" r="2560" b="54203"/>
          <a:stretch/>
        </p:blipFill>
        <p:spPr bwMode="auto">
          <a:xfrm>
            <a:off x="3371849" y="6625408"/>
            <a:ext cx="2095501" cy="16990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200" baseline="0">
          <a:solidFill>
            <a:schemeClr val="bg1"/>
          </a:solidFill>
          <a:latin typeface="Calibri Light" panose="020F0302020204030204" pitchFamily="34" charset="0"/>
          <a:ea typeface="+mj-ea"/>
          <a:cs typeface="Calibri Light" panose="020F0302020204030204" pitchFamily="34" charset="0"/>
        </a:defRPr>
      </a:lvl1pPr>
      <a:lvl2pPr algn="l" rtl="0" fontAlgn="base">
        <a:spcBef>
          <a:spcPct val="0"/>
        </a:spcBef>
        <a:spcAft>
          <a:spcPct val="0"/>
        </a:spcAft>
        <a:defRPr sz="3200">
          <a:solidFill>
            <a:schemeClr val="tx1"/>
          </a:solidFill>
          <a:latin typeface="Arial" charset="0"/>
        </a:defRPr>
      </a:lvl2pPr>
      <a:lvl3pPr algn="l" rtl="0" fontAlgn="base">
        <a:spcBef>
          <a:spcPct val="0"/>
        </a:spcBef>
        <a:spcAft>
          <a:spcPct val="0"/>
        </a:spcAft>
        <a:defRPr sz="3200">
          <a:solidFill>
            <a:schemeClr val="tx1"/>
          </a:solidFill>
          <a:latin typeface="Arial" charset="0"/>
        </a:defRPr>
      </a:lvl3pPr>
      <a:lvl4pPr algn="l" rtl="0" fontAlgn="base">
        <a:spcBef>
          <a:spcPct val="0"/>
        </a:spcBef>
        <a:spcAft>
          <a:spcPct val="0"/>
        </a:spcAft>
        <a:defRPr sz="3200">
          <a:solidFill>
            <a:schemeClr val="tx1"/>
          </a:solidFill>
          <a:latin typeface="Arial" charset="0"/>
        </a:defRPr>
      </a:lvl4pPr>
      <a:lvl5pPr algn="l" rtl="0" fontAlgn="base">
        <a:spcBef>
          <a:spcPct val="0"/>
        </a:spcBef>
        <a:spcAft>
          <a:spcPct val="0"/>
        </a:spcAft>
        <a:defRPr sz="3200">
          <a:solidFill>
            <a:schemeClr val="tx1"/>
          </a:solidFill>
          <a:latin typeface="Arial" charset="0"/>
        </a:defRPr>
      </a:lvl5pPr>
      <a:lvl6pPr marL="457200" algn="l" rtl="0" fontAlgn="base">
        <a:spcBef>
          <a:spcPct val="0"/>
        </a:spcBef>
        <a:spcAft>
          <a:spcPct val="0"/>
        </a:spcAft>
        <a:defRPr sz="3200">
          <a:solidFill>
            <a:schemeClr val="tx1"/>
          </a:solidFill>
          <a:latin typeface="Arial" charset="0"/>
        </a:defRPr>
      </a:lvl6pPr>
      <a:lvl7pPr marL="914400" algn="l" rtl="0" fontAlgn="base">
        <a:spcBef>
          <a:spcPct val="0"/>
        </a:spcBef>
        <a:spcAft>
          <a:spcPct val="0"/>
        </a:spcAft>
        <a:defRPr sz="3200">
          <a:solidFill>
            <a:schemeClr val="tx1"/>
          </a:solidFill>
          <a:latin typeface="Arial" charset="0"/>
        </a:defRPr>
      </a:lvl7pPr>
      <a:lvl8pPr marL="1371600" algn="l" rtl="0" fontAlgn="base">
        <a:spcBef>
          <a:spcPct val="0"/>
        </a:spcBef>
        <a:spcAft>
          <a:spcPct val="0"/>
        </a:spcAft>
        <a:defRPr sz="3200">
          <a:solidFill>
            <a:schemeClr val="tx1"/>
          </a:solidFill>
          <a:latin typeface="Arial" charset="0"/>
        </a:defRPr>
      </a:lvl8pPr>
      <a:lvl9pPr marL="1828800" algn="l" rtl="0" fontAlgn="base">
        <a:spcBef>
          <a:spcPct val="0"/>
        </a:spcBef>
        <a:spcAft>
          <a:spcPct val="0"/>
        </a:spcAft>
        <a:defRPr sz="3200">
          <a:solidFill>
            <a:schemeClr val="tx1"/>
          </a:solidFill>
          <a:latin typeface="Arial" charset="0"/>
        </a:defRPr>
      </a:lvl9pPr>
    </p:titleStyle>
    <p:bodyStyle>
      <a:lvl1pPr marL="342900" indent="-342900" algn="l" rtl="0" fontAlgn="base">
        <a:spcBef>
          <a:spcPct val="20000"/>
        </a:spcBef>
        <a:spcAft>
          <a:spcPct val="0"/>
        </a:spcAft>
        <a:buChar char="•"/>
        <a:defRPr sz="3200" baseline="0">
          <a:solidFill>
            <a:schemeClr val="tx1"/>
          </a:solidFill>
          <a:latin typeface="Calibri Light" panose="020F0302020204030204" pitchFamily="34" charset="0"/>
          <a:ea typeface="+mn-ea"/>
          <a:cs typeface="+mn-cs"/>
        </a:defRPr>
      </a:lvl1pPr>
      <a:lvl2pPr marL="742950" indent="-285750" algn="l" rtl="0" fontAlgn="base">
        <a:spcBef>
          <a:spcPct val="20000"/>
        </a:spcBef>
        <a:spcAft>
          <a:spcPct val="0"/>
        </a:spcAft>
        <a:buChar char="–"/>
        <a:defRPr sz="2800" baseline="0">
          <a:solidFill>
            <a:schemeClr val="tx1"/>
          </a:solidFill>
          <a:latin typeface="Calibri Light" panose="020F0302020204030204" pitchFamily="34" charset="0"/>
        </a:defRPr>
      </a:lvl2pPr>
      <a:lvl3pPr marL="1143000" indent="-228600" algn="l" rtl="0" fontAlgn="base">
        <a:spcBef>
          <a:spcPct val="20000"/>
        </a:spcBef>
        <a:spcAft>
          <a:spcPct val="0"/>
        </a:spcAft>
        <a:buChar char="•"/>
        <a:defRPr sz="2400" baseline="0">
          <a:solidFill>
            <a:schemeClr val="tx1"/>
          </a:solidFill>
          <a:latin typeface="Calibri Light" panose="020F0302020204030204" pitchFamily="34" charset="0"/>
        </a:defRPr>
      </a:lvl3pPr>
      <a:lvl4pPr marL="1600200" indent="-228600" algn="l" rtl="0" fontAlgn="base">
        <a:spcBef>
          <a:spcPct val="20000"/>
        </a:spcBef>
        <a:spcAft>
          <a:spcPct val="0"/>
        </a:spcAft>
        <a:buChar char="–"/>
        <a:defRPr sz="2000" baseline="0">
          <a:solidFill>
            <a:schemeClr val="tx1"/>
          </a:solidFill>
          <a:latin typeface="Calibri Light" panose="020F0302020204030204" pitchFamily="34" charset="0"/>
        </a:defRPr>
      </a:lvl4pPr>
      <a:lvl5pPr marL="2057400" indent="-228600" algn="l" rtl="0" fontAlgn="base">
        <a:spcBef>
          <a:spcPct val="20000"/>
        </a:spcBef>
        <a:spcAft>
          <a:spcPct val="0"/>
        </a:spcAft>
        <a:buChar char="»"/>
        <a:defRPr sz="2000" baseline="0">
          <a:solidFill>
            <a:schemeClr val="tx1"/>
          </a:solidFill>
          <a:latin typeface="Calibri Light" panose="020F03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 y="914400"/>
            <a:ext cx="8763000" cy="1470025"/>
          </a:xfrm>
        </p:spPr>
        <p:txBody>
          <a:bodyPr/>
          <a:lstStyle/>
          <a:p>
            <a:pPr algn="ctr"/>
            <a:r>
              <a:rPr lang="en-US" sz="2400" dirty="0"/>
              <a:t>Discussion of</a:t>
            </a:r>
            <a:br>
              <a:rPr lang="en-US" sz="3600" dirty="0"/>
            </a:br>
            <a:r>
              <a:rPr lang="en-US" sz="2400" dirty="0"/>
              <a:t>“</a:t>
            </a:r>
            <a:r>
              <a:rPr lang="en-US" sz="2800" dirty="0"/>
              <a:t>﻿Does Market Selection Eliminate Unskilled Investors?</a:t>
            </a:r>
            <a:br>
              <a:rPr lang="en-US" sz="2800" dirty="0"/>
            </a:br>
            <a:r>
              <a:rPr lang="en-US" sz="2800" dirty="0"/>
              <a:t>Evidence from Chinese Brokerage Account Records</a:t>
            </a:r>
            <a:r>
              <a:rPr lang="en-US" sz="2400" dirty="0"/>
              <a:t>”</a:t>
            </a:r>
            <a:endParaRPr lang="en-US" sz="3600" dirty="0"/>
          </a:p>
        </p:txBody>
      </p:sp>
      <p:sp>
        <p:nvSpPr>
          <p:cNvPr id="3" name="Subtitle 2"/>
          <p:cNvSpPr>
            <a:spLocks noGrp="1"/>
          </p:cNvSpPr>
          <p:nvPr>
            <p:ph type="subTitle" idx="1"/>
          </p:nvPr>
        </p:nvSpPr>
        <p:spPr>
          <a:xfrm>
            <a:off x="685800" y="2552700"/>
            <a:ext cx="7772400" cy="1752600"/>
          </a:xfrm>
        </p:spPr>
        <p:txBody>
          <a:bodyPr/>
          <a:lstStyle/>
          <a:p>
            <a:r>
              <a:rPr lang="en-US" sz="2400" dirty="0"/>
              <a:t>Paper by:</a:t>
            </a:r>
          </a:p>
          <a:p>
            <a:pPr>
              <a:spcBef>
                <a:spcPts val="0"/>
              </a:spcBef>
            </a:pPr>
            <a:r>
              <a:rPr lang="en-US" sz="2400" dirty="0"/>
              <a:t>Neil Pearson </a:t>
            </a:r>
            <a:r>
              <a:rPr lang="en-US" sz="2000" dirty="0"/>
              <a:t>(Univ. of Illinois) </a:t>
            </a:r>
          </a:p>
          <a:p>
            <a:pPr>
              <a:spcBef>
                <a:spcPts val="0"/>
              </a:spcBef>
            </a:pPr>
            <a:r>
              <a:rPr lang="en-US" sz="2400" dirty="0"/>
              <a:t>﻿</a:t>
            </a:r>
            <a:r>
              <a:rPr lang="en-US" sz="2400" dirty="0" err="1"/>
              <a:t>Zhishu</a:t>
            </a:r>
            <a:r>
              <a:rPr lang="en-US" sz="2400" dirty="0"/>
              <a:t> Yang </a:t>
            </a:r>
            <a:r>
              <a:rPr lang="en-US" sz="2000" dirty="0"/>
              <a:t>(﻿Tsinghua University)</a:t>
            </a:r>
            <a:br>
              <a:rPr lang="en-US" sz="2400" dirty="0"/>
            </a:br>
            <a:r>
              <a:rPr lang="en-US" sz="2400" dirty="0"/>
              <a:t>﻿Qi Zhang </a:t>
            </a:r>
            <a:r>
              <a:rPr lang="en-US" sz="2000" dirty="0"/>
              <a:t>(﻿Shanghai </a:t>
            </a:r>
            <a:r>
              <a:rPr lang="en-US" sz="2000" dirty="0" err="1"/>
              <a:t>Jiaotong</a:t>
            </a:r>
            <a:r>
              <a:rPr lang="en-US" sz="2000" dirty="0"/>
              <a:t> University)</a:t>
            </a:r>
            <a:br>
              <a:rPr lang="en-US" sz="2400" dirty="0"/>
            </a:br>
            <a:endParaRPr lang="en-US" sz="2400" dirty="0"/>
          </a:p>
          <a:p>
            <a:r>
              <a:rPr lang="en-US" sz="2400" dirty="0"/>
              <a:t>Discussion by:</a:t>
            </a:r>
            <a:endParaRPr lang="en-US" sz="900" dirty="0"/>
          </a:p>
          <a:p>
            <a:r>
              <a:rPr lang="en-US" sz="2400" dirty="0"/>
              <a:t>David Solomon </a:t>
            </a:r>
            <a:r>
              <a:rPr lang="en-US" sz="2000" dirty="0"/>
              <a:t>(Boston College)</a:t>
            </a:r>
          </a:p>
          <a:p>
            <a:r>
              <a:rPr lang="en-US" sz="2400" dirty="0"/>
              <a:t>CFRN Conference, April 7</a:t>
            </a:r>
            <a:r>
              <a:rPr lang="en-US" sz="2400" baseline="30000" dirty="0"/>
              <a:t>th</a:t>
            </a:r>
            <a:r>
              <a:rPr lang="en-US" sz="2400" dirty="0"/>
              <a:t> 2024</a:t>
            </a:r>
          </a:p>
          <a:p>
            <a:endParaRPr lang="en-US" sz="1800" dirty="0"/>
          </a:p>
        </p:txBody>
      </p:sp>
    </p:spTree>
    <p:extLst>
      <p:ext uri="{BB962C8B-B14F-4D97-AF65-F5344CB8AC3E}">
        <p14:creationId xmlns:p14="http://schemas.microsoft.com/office/powerpoint/2010/main" val="554012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Friedman in Financial Markets</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Should we expect unskilled traders to </a:t>
            </a:r>
            <a:r>
              <a:rPr lang="en-US" i="1" dirty="0"/>
              <a:t>shrink, </a:t>
            </a:r>
            <a:r>
              <a:rPr lang="en-US" dirty="0"/>
              <a:t>or </a:t>
            </a:r>
            <a:r>
              <a:rPr lang="en-US" i="1" dirty="0"/>
              <a:t>disappear?</a:t>
            </a:r>
          </a:p>
          <a:p>
            <a:r>
              <a:rPr lang="en-US" dirty="0"/>
              <a:t>Is being skilled about being able to generate </a:t>
            </a:r>
            <a:r>
              <a:rPr lang="en-US" i="1" dirty="0"/>
              <a:t>high returns</a:t>
            </a:r>
            <a:r>
              <a:rPr lang="en-US" dirty="0"/>
              <a:t>? </a:t>
            </a:r>
            <a:br>
              <a:rPr lang="en-US" dirty="0"/>
            </a:br>
            <a:r>
              <a:rPr lang="en-US" i="1" dirty="0"/>
              <a:t>High IQ</a:t>
            </a:r>
            <a:r>
              <a:rPr lang="en-US" dirty="0"/>
              <a:t>? Being able to assess the </a:t>
            </a:r>
            <a:r>
              <a:rPr lang="en-US" i="1" dirty="0"/>
              <a:t>fundamental value</a:t>
            </a:r>
            <a:r>
              <a:rPr lang="en-US" dirty="0"/>
              <a:t> of firms?</a:t>
            </a:r>
          </a:p>
          <a:p>
            <a:endParaRPr lang="en-US" dirty="0"/>
          </a:p>
        </p:txBody>
      </p:sp>
      <p:sp>
        <p:nvSpPr>
          <p:cNvPr id="18" name="Rectangle 17">
            <a:extLst>
              <a:ext uri="{FF2B5EF4-FFF2-40B4-BE49-F238E27FC236}">
                <a16:creationId xmlns:a16="http://schemas.microsoft.com/office/drawing/2014/main" id="{74214CA5-688C-7528-CC61-2D43D00E19D2}"/>
              </a:ext>
            </a:extLst>
          </p:cNvPr>
          <p:cNvSpPr/>
          <p:nvPr/>
        </p:nvSpPr>
        <p:spPr>
          <a:xfrm>
            <a:off x="19017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63485-6D0D-E078-DBB5-0C1CC03EE3E3}"/>
              </a:ext>
            </a:extLst>
          </p:cNvPr>
          <p:cNvSpPr/>
          <p:nvPr/>
        </p:nvSpPr>
        <p:spPr>
          <a:xfrm>
            <a:off x="35781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AD1B85E-A6E4-CC0B-D808-B8DAFB54FE2D}"/>
              </a:ext>
            </a:extLst>
          </p:cNvPr>
          <p:cNvSpPr/>
          <p:nvPr/>
        </p:nvSpPr>
        <p:spPr>
          <a:xfrm>
            <a:off x="5257800"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53B32B-E4BB-4A0E-E96F-BF2970E29D0B}"/>
              </a:ext>
            </a:extLst>
          </p:cNvPr>
          <p:cNvSpPr/>
          <p:nvPr/>
        </p:nvSpPr>
        <p:spPr>
          <a:xfrm>
            <a:off x="19017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91229E4-F4AD-5A00-F69C-2FE891595216}"/>
              </a:ext>
            </a:extLst>
          </p:cNvPr>
          <p:cNvSpPr/>
          <p:nvPr/>
        </p:nvSpPr>
        <p:spPr>
          <a:xfrm>
            <a:off x="35781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8D381C5-11C0-E9D0-13DE-351226CA4F5C}"/>
              </a:ext>
            </a:extLst>
          </p:cNvPr>
          <p:cNvSpPr/>
          <p:nvPr/>
        </p:nvSpPr>
        <p:spPr>
          <a:xfrm>
            <a:off x="5257800"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D106055F-5FA8-1739-4DCB-B9C4670BE47A}"/>
              </a:ext>
            </a:extLst>
          </p:cNvPr>
          <p:cNvSpPr txBox="1"/>
          <p:nvPr/>
        </p:nvSpPr>
        <p:spPr>
          <a:xfrm>
            <a:off x="586504" y="3502967"/>
            <a:ext cx="954107" cy="461665"/>
          </a:xfrm>
          <a:prstGeom prst="rect">
            <a:avLst/>
          </a:prstGeom>
          <a:noFill/>
        </p:spPr>
        <p:txBody>
          <a:bodyPr wrap="none" rtlCol="0">
            <a:spAutoFit/>
          </a:bodyPr>
          <a:lstStyle/>
          <a:p>
            <a:r>
              <a:rPr lang="en-US" dirty="0">
                <a:latin typeface="Calibri Light" panose="020F0302020204030204" pitchFamily="34" charset="0"/>
              </a:rPr>
              <a:t>Shrink</a:t>
            </a:r>
          </a:p>
        </p:txBody>
      </p:sp>
      <p:sp>
        <p:nvSpPr>
          <p:cNvPr id="25" name="TextBox 24">
            <a:extLst>
              <a:ext uri="{FF2B5EF4-FFF2-40B4-BE49-F238E27FC236}">
                <a16:creationId xmlns:a16="http://schemas.microsoft.com/office/drawing/2014/main" id="{217F9438-A746-502D-2BC6-9429D18D893C}"/>
              </a:ext>
            </a:extLst>
          </p:cNvPr>
          <p:cNvSpPr txBox="1"/>
          <p:nvPr/>
        </p:nvSpPr>
        <p:spPr>
          <a:xfrm>
            <a:off x="363248" y="4334271"/>
            <a:ext cx="1538509" cy="830997"/>
          </a:xfrm>
          <a:prstGeom prst="rect">
            <a:avLst/>
          </a:prstGeom>
          <a:noFill/>
        </p:spPr>
        <p:txBody>
          <a:bodyPr wrap="square" rtlCol="0">
            <a:spAutoFit/>
          </a:bodyPr>
          <a:lstStyle/>
          <a:p>
            <a:r>
              <a:rPr lang="en-US" dirty="0">
                <a:latin typeface="Calibri Light" panose="020F0302020204030204" pitchFamily="34" charset="0"/>
              </a:rPr>
              <a:t>Run out of Money</a:t>
            </a:r>
          </a:p>
        </p:txBody>
      </p:sp>
      <p:sp>
        <p:nvSpPr>
          <p:cNvPr id="26" name="TextBox 25">
            <a:extLst>
              <a:ext uri="{FF2B5EF4-FFF2-40B4-BE49-F238E27FC236}">
                <a16:creationId xmlns:a16="http://schemas.microsoft.com/office/drawing/2014/main" id="{A8A0854B-5F1E-F887-4D66-6442FBF0BF4C}"/>
              </a:ext>
            </a:extLst>
          </p:cNvPr>
          <p:cNvSpPr txBox="1"/>
          <p:nvPr/>
        </p:nvSpPr>
        <p:spPr>
          <a:xfrm>
            <a:off x="2262903" y="2662535"/>
            <a:ext cx="1138966" cy="461665"/>
          </a:xfrm>
          <a:prstGeom prst="rect">
            <a:avLst/>
          </a:prstGeom>
          <a:noFill/>
        </p:spPr>
        <p:txBody>
          <a:bodyPr wrap="none" rtlCol="0">
            <a:spAutoFit/>
          </a:bodyPr>
          <a:lstStyle/>
          <a:p>
            <a:r>
              <a:rPr lang="en-US" dirty="0">
                <a:latin typeface="Calibri Light" panose="020F0302020204030204" pitchFamily="34" charset="0"/>
              </a:rPr>
              <a:t>Returns</a:t>
            </a:r>
          </a:p>
        </p:txBody>
      </p:sp>
      <p:sp>
        <p:nvSpPr>
          <p:cNvPr id="27" name="TextBox 26">
            <a:extLst>
              <a:ext uri="{FF2B5EF4-FFF2-40B4-BE49-F238E27FC236}">
                <a16:creationId xmlns:a16="http://schemas.microsoft.com/office/drawing/2014/main" id="{2533A72F-BE8B-6699-C760-8D5F0FDE785E}"/>
              </a:ext>
            </a:extLst>
          </p:cNvPr>
          <p:cNvSpPr txBox="1"/>
          <p:nvPr/>
        </p:nvSpPr>
        <p:spPr>
          <a:xfrm>
            <a:off x="4179765" y="2669419"/>
            <a:ext cx="465192" cy="461665"/>
          </a:xfrm>
          <a:prstGeom prst="rect">
            <a:avLst/>
          </a:prstGeom>
          <a:noFill/>
        </p:spPr>
        <p:txBody>
          <a:bodyPr wrap="none" rtlCol="0">
            <a:spAutoFit/>
          </a:bodyPr>
          <a:lstStyle/>
          <a:p>
            <a:r>
              <a:rPr lang="en-US" dirty="0">
                <a:latin typeface="Calibri Light" panose="020F0302020204030204" pitchFamily="34" charset="0"/>
              </a:rPr>
              <a:t>IQ</a:t>
            </a:r>
          </a:p>
        </p:txBody>
      </p:sp>
      <p:sp>
        <p:nvSpPr>
          <p:cNvPr id="28" name="TextBox 27">
            <a:extLst>
              <a:ext uri="{FF2B5EF4-FFF2-40B4-BE49-F238E27FC236}">
                <a16:creationId xmlns:a16="http://schemas.microsoft.com/office/drawing/2014/main" id="{2ED52391-EE72-3EAB-3EA7-E82E10024F85}"/>
              </a:ext>
            </a:extLst>
          </p:cNvPr>
          <p:cNvSpPr txBox="1"/>
          <p:nvPr/>
        </p:nvSpPr>
        <p:spPr>
          <a:xfrm>
            <a:off x="5243323" y="2669419"/>
            <a:ext cx="1930850" cy="461665"/>
          </a:xfrm>
          <a:prstGeom prst="rect">
            <a:avLst/>
          </a:prstGeom>
          <a:noFill/>
        </p:spPr>
        <p:txBody>
          <a:bodyPr wrap="none" rtlCol="0">
            <a:spAutoFit/>
          </a:bodyPr>
          <a:lstStyle/>
          <a:p>
            <a:r>
              <a:rPr lang="en-US" dirty="0">
                <a:latin typeface="Calibri Light" panose="020F0302020204030204" pitchFamily="34" charset="0"/>
              </a:rPr>
              <a:t>Fundamentals</a:t>
            </a:r>
          </a:p>
        </p:txBody>
      </p:sp>
      <p:sp>
        <p:nvSpPr>
          <p:cNvPr id="29" name="TextBox 28">
            <a:extLst>
              <a:ext uri="{FF2B5EF4-FFF2-40B4-BE49-F238E27FC236}">
                <a16:creationId xmlns:a16="http://schemas.microsoft.com/office/drawing/2014/main" id="{0B3D2482-9021-FE50-DF06-95C97DD9A581}"/>
              </a:ext>
            </a:extLst>
          </p:cNvPr>
          <p:cNvSpPr txBox="1"/>
          <p:nvPr/>
        </p:nvSpPr>
        <p:spPr>
          <a:xfrm>
            <a:off x="1929486" y="3574729"/>
            <a:ext cx="1651799" cy="461665"/>
          </a:xfrm>
          <a:prstGeom prst="rect">
            <a:avLst/>
          </a:prstGeom>
          <a:noFill/>
        </p:spPr>
        <p:txBody>
          <a:bodyPr wrap="none" rtlCol="0">
            <a:spAutoFit/>
          </a:bodyPr>
          <a:lstStyle/>
          <a:p>
            <a:r>
              <a:rPr lang="en-US" dirty="0">
                <a:latin typeface="Calibri Light" panose="020F0302020204030204" pitchFamily="34" charset="0"/>
              </a:rPr>
              <a:t>Tautological</a:t>
            </a:r>
          </a:p>
        </p:txBody>
      </p:sp>
      <p:sp>
        <p:nvSpPr>
          <p:cNvPr id="30" name="TextBox 29">
            <a:extLst>
              <a:ext uri="{FF2B5EF4-FFF2-40B4-BE49-F238E27FC236}">
                <a16:creationId xmlns:a16="http://schemas.microsoft.com/office/drawing/2014/main" id="{EC5193BD-CB09-5A09-E7F4-12284DE13079}"/>
              </a:ext>
            </a:extLst>
          </p:cNvPr>
          <p:cNvSpPr txBox="1"/>
          <p:nvPr/>
        </p:nvSpPr>
        <p:spPr>
          <a:xfrm>
            <a:off x="3669902" y="3582623"/>
            <a:ext cx="1481496" cy="461665"/>
          </a:xfrm>
          <a:prstGeom prst="rect">
            <a:avLst/>
          </a:prstGeom>
          <a:noFill/>
        </p:spPr>
        <p:txBody>
          <a:bodyPr wrap="none" rtlCol="0">
            <a:spAutoFit/>
          </a:bodyPr>
          <a:lstStyle/>
          <a:p>
            <a:r>
              <a:rPr lang="en-US" dirty="0">
                <a:latin typeface="Calibri Light" panose="020F0302020204030204" pitchFamily="34" charset="0"/>
              </a:rPr>
              <a:t>Very Likely</a:t>
            </a:r>
          </a:p>
        </p:txBody>
      </p:sp>
      <p:sp>
        <p:nvSpPr>
          <p:cNvPr id="31" name="TextBox 30">
            <a:extLst>
              <a:ext uri="{FF2B5EF4-FFF2-40B4-BE49-F238E27FC236}">
                <a16:creationId xmlns:a16="http://schemas.microsoft.com/office/drawing/2014/main" id="{3CCBDB18-37BA-5AC7-EC01-945F8189DF23}"/>
              </a:ext>
            </a:extLst>
          </p:cNvPr>
          <p:cNvSpPr txBox="1"/>
          <p:nvPr/>
        </p:nvSpPr>
        <p:spPr>
          <a:xfrm>
            <a:off x="5261819" y="3574728"/>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
        <p:nvSpPr>
          <p:cNvPr id="6" name="Rectangle 5">
            <a:extLst>
              <a:ext uri="{FF2B5EF4-FFF2-40B4-BE49-F238E27FC236}">
                <a16:creationId xmlns:a16="http://schemas.microsoft.com/office/drawing/2014/main" id="{1A1B1A0F-C6F7-78A0-5F6D-51F7DFFA9F0B}"/>
              </a:ext>
            </a:extLst>
          </p:cNvPr>
          <p:cNvSpPr/>
          <p:nvPr/>
        </p:nvSpPr>
        <p:spPr>
          <a:xfrm>
            <a:off x="19017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55356FF-118B-D126-CD76-EA8800FC23B0}"/>
              </a:ext>
            </a:extLst>
          </p:cNvPr>
          <p:cNvSpPr/>
          <p:nvPr/>
        </p:nvSpPr>
        <p:spPr>
          <a:xfrm>
            <a:off x="35781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96ED8A8-4830-007D-4955-79126676FBB3}"/>
              </a:ext>
            </a:extLst>
          </p:cNvPr>
          <p:cNvSpPr/>
          <p:nvPr/>
        </p:nvSpPr>
        <p:spPr>
          <a:xfrm>
            <a:off x="5257800"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D2E8B36-AB7C-3717-4779-75693DF64CB0}"/>
              </a:ext>
            </a:extLst>
          </p:cNvPr>
          <p:cNvSpPr txBox="1"/>
          <p:nvPr/>
        </p:nvSpPr>
        <p:spPr>
          <a:xfrm>
            <a:off x="376177" y="5284458"/>
            <a:ext cx="1538509" cy="830997"/>
          </a:xfrm>
          <a:prstGeom prst="rect">
            <a:avLst/>
          </a:prstGeom>
          <a:noFill/>
        </p:spPr>
        <p:txBody>
          <a:bodyPr wrap="square" rtlCol="0">
            <a:spAutoFit/>
          </a:bodyPr>
          <a:lstStyle/>
          <a:p>
            <a:r>
              <a:rPr lang="en-US" dirty="0">
                <a:latin typeface="Calibri Light" panose="020F0302020204030204" pitchFamily="34" charset="0"/>
              </a:rPr>
              <a:t>Quit by Choice</a:t>
            </a:r>
          </a:p>
        </p:txBody>
      </p:sp>
      <p:sp>
        <p:nvSpPr>
          <p:cNvPr id="11" name="TextBox 10">
            <a:extLst>
              <a:ext uri="{FF2B5EF4-FFF2-40B4-BE49-F238E27FC236}">
                <a16:creationId xmlns:a16="http://schemas.microsoft.com/office/drawing/2014/main" id="{C0EBFBFB-7E70-E81F-B8EA-CD7623CD3FD9}"/>
              </a:ext>
            </a:extLst>
          </p:cNvPr>
          <p:cNvSpPr txBox="1"/>
          <p:nvPr/>
        </p:nvSpPr>
        <p:spPr>
          <a:xfrm>
            <a:off x="2426427" y="4569767"/>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12" name="TextBox 11">
            <a:extLst>
              <a:ext uri="{FF2B5EF4-FFF2-40B4-BE49-F238E27FC236}">
                <a16:creationId xmlns:a16="http://schemas.microsoft.com/office/drawing/2014/main" id="{2191496E-7FEF-B6EF-7CF6-386CD38DEDFF}"/>
              </a:ext>
            </a:extLst>
          </p:cNvPr>
          <p:cNvSpPr txBox="1"/>
          <p:nvPr/>
        </p:nvSpPr>
        <p:spPr>
          <a:xfrm>
            <a:off x="4029864" y="4564106"/>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13" name="TextBox 12">
            <a:extLst>
              <a:ext uri="{FF2B5EF4-FFF2-40B4-BE49-F238E27FC236}">
                <a16:creationId xmlns:a16="http://schemas.microsoft.com/office/drawing/2014/main" id="{23A567ED-24B2-81AE-3014-4E1526E8F891}"/>
              </a:ext>
            </a:extLst>
          </p:cNvPr>
          <p:cNvSpPr txBox="1"/>
          <p:nvPr/>
        </p:nvSpPr>
        <p:spPr>
          <a:xfrm>
            <a:off x="5837902" y="4572598"/>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Tree>
    <p:extLst>
      <p:ext uri="{BB962C8B-B14F-4D97-AF65-F5344CB8AC3E}">
        <p14:creationId xmlns:p14="http://schemas.microsoft.com/office/powerpoint/2010/main" val="2199750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Friedman in Financial Markets</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Should we expect unskilled traders to </a:t>
            </a:r>
            <a:r>
              <a:rPr lang="en-US" i="1" dirty="0"/>
              <a:t>shrink, </a:t>
            </a:r>
            <a:r>
              <a:rPr lang="en-US" dirty="0"/>
              <a:t>or </a:t>
            </a:r>
            <a:r>
              <a:rPr lang="en-US" i="1" dirty="0"/>
              <a:t>disappear?</a:t>
            </a:r>
          </a:p>
          <a:p>
            <a:r>
              <a:rPr lang="en-US" dirty="0"/>
              <a:t>Is being skilled about being able to generate </a:t>
            </a:r>
            <a:r>
              <a:rPr lang="en-US" i="1" dirty="0"/>
              <a:t>high returns</a:t>
            </a:r>
            <a:r>
              <a:rPr lang="en-US" dirty="0"/>
              <a:t>? </a:t>
            </a:r>
            <a:br>
              <a:rPr lang="en-US" dirty="0"/>
            </a:br>
            <a:r>
              <a:rPr lang="en-US" i="1" dirty="0"/>
              <a:t>High IQ</a:t>
            </a:r>
            <a:r>
              <a:rPr lang="en-US" dirty="0"/>
              <a:t>? Being able to assess the </a:t>
            </a:r>
            <a:r>
              <a:rPr lang="en-US" i="1" dirty="0"/>
              <a:t>fundamental value</a:t>
            </a:r>
            <a:r>
              <a:rPr lang="en-US" dirty="0"/>
              <a:t> of firms?</a:t>
            </a:r>
          </a:p>
          <a:p>
            <a:endParaRPr lang="en-US" dirty="0"/>
          </a:p>
        </p:txBody>
      </p:sp>
      <p:sp>
        <p:nvSpPr>
          <p:cNvPr id="18" name="Rectangle 17">
            <a:extLst>
              <a:ext uri="{FF2B5EF4-FFF2-40B4-BE49-F238E27FC236}">
                <a16:creationId xmlns:a16="http://schemas.microsoft.com/office/drawing/2014/main" id="{74214CA5-688C-7528-CC61-2D43D00E19D2}"/>
              </a:ext>
            </a:extLst>
          </p:cNvPr>
          <p:cNvSpPr/>
          <p:nvPr/>
        </p:nvSpPr>
        <p:spPr>
          <a:xfrm>
            <a:off x="19017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63485-6D0D-E078-DBB5-0C1CC03EE3E3}"/>
              </a:ext>
            </a:extLst>
          </p:cNvPr>
          <p:cNvSpPr/>
          <p:nvPr/>
        </p:nvSpPr>
        <p:spPr>
          <a:xfrm>
            <a:off x="35781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AD1B85E-A6E4-CC0B-D808-B8DAFB54FE2D}"/>
              </a:ext>
            </a:extLst>
          </p:cNvPr>
          <p:cNvSpPr/>
          <p:nvPr/>
        </p:nvSpPr>
        <p:spPr>
          <a:xfrm>
            <a:off x="5257800"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53B32B-E4BB-4A0E-E96F-BF2970E29D0B}"/>
              </a:ext>
            </a:extLst>
          </p:cNvPr>
          <p:cNvSpPr/>
          <p:nvPr/>
        </p:nvSpPr>
        <p:spPr>
          <a:xfrm>
            <a:off x="19017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91229E4-F4AD-5A00-F69C-2FE891595216}"/>
              </a:ext>
            </a:extLst>
          </p:cNvPr>
          <p:cNvSpPr/>
          <p:nvPr/>
        </p:nvSpPr>
        <p:spPr>
          <a:xfrm>
            <a:off x="35781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8D381C5-11C0-E9D0-13DE-351226CA4F5C}"/>
              </a:ext>
            </a:extLst>
          </p:cNvPr>
          <p:cNvSpPr/>
          <p:nvPr/>
        </p:nvSpPr>
        <p:spPr>
          <a:xfrm>
            <a:off x="5257800"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D106055F-5FA8-1739-4DCB-B9C4670BE47A}"/>
              </a:ext>
            </a:extLst>
          </p:cNvPr>
          <p:cNvSpPr txBox="1"/>
          <p:nvPr/>
        </p:nvSpPr>
        <p:spPr>
          <a:xfrm>
            <a:off x="586504" y="3502967"/>
            <a:ext cx="954107" cy="461665"/>
          </a:xfrm>
          <a:prstGeom prst="rect">
            <a:avLst/>
          </a:prstGeom>
          <a:noFill/>
        </p:spPr>
        <p:txBody>
          <a:bodyPr wrap="none" rtlCol="0">
            <a:spAutoFit/>
          </a:bodyPr>
          <a:lstStyle/>
          <a:p>
            <a:r>
              <a:rPr lang="en-US" dirty="0">
                <a:latin typeface="Calibri Light" panose="020F0302020204030204" pitchFamily="34" charset="0"/>
              </a:rPr>
              <a:t>Shrink</a:t>
            </a:r>
          </a:p>
        </p:txBody>
      </p:sp>
      <p:sp>
        <p:nvSpPr>
          <p:cNvPr id="25" name="TextBox 24">
            <a:extLst>
              <a:ext uri="{FF2B5EF4-FFF2-40B4-BE49-F238E27FC236}">
                <a16:creationId xmlns:a16="http://schemas.microsoft.com/office/drawing/2014/main" id="{217F9438-A746-502D-2BC6-9429D18D893C}"/>
              </a:ext>
            </a:extLst>
          </p:cNvPr>
          <p:cNvSpPr txBox="1"/>
          <p:nvPr/>
        </p:nvSpPr>
        <p:spPr>
          <a:xfrm>
            <a:off x="363248" y="4334271"/>
            <a:ext cx="1538509" cy="830997"/>
          </a:xfrm>
          <a:prstGeom prst="rect">
            <a:avLst/>
          </a:prstGeom>
          <a:noFill/>
        </p:spPr>
        <p:txBody>
          <a:bodyPr wrap="square" rtlCol="0">
            <a:spAutoFit/>
          </a:bodyPr>
          <a:lstStyle/>
          <a:p>
            <a:r>
              <a:rPr lang="en-US" dirty="0">
                <a:latin typeface="Calibri Light" panose="020F0302020204030204" pitchFamily="34" charset="0"/>
              </a:rPr>
              <a:t>Run out of Money</a:t>
            </a:r>
          </a:p>
        </p:txBody>
      </p:sp>
      <p:sp>
        <p:nvSpPr>
          <p:cNvPr id="26" name="TextBox 25">
            <a:extLst>
              <a:ext uri="{FF2B5EF4-FFF2-40B4-BE49-F238E27FC236}">
                <a16:creationId xmlns:a16="http://schemas.microsoft.com/office/drawing/2014/main" id="{A8A0854B-5F1E-F887-4D66-6442FBF0BF4C}"/>
              </a:ext>
            </a:extLst>
          </p:cNvPr>
          <p:cNvSpPr txBox="1"/>
          <p:nvPr/>
        </p:nvSpPr>
        <p:spPr>
          <a:xfrm>
            <a:off x="2262903" y="2662535"/>
            <a:ext cx="1138966" cy="461665"/>
          </a:xfrm>
          <a:prstGeom prst="rect">
            <a:avLst/>
          </a:prstGeom>
          <a:noFill/>
        </p:spPr>
        <p:txBody>
          <a:bodyPr wrap="none" rtlCol="0">
            <a:spAutoFit/>
          </a:bodyPr>
          <a:lstStyle/>
          <a:p>
            <a:r>
              <a:rPr lang="en-US" dirty="0">
                <a:latin typeface="Calibri Light" panose="020F0302020204030204" pitchFamily="34" charset="0"/>
              </a:rPr>
              <a:t>Returns</a:t>
            </a:r>
          </a:p>
        </p:txBody>
      </p:sp>
      <p:sp>
        <p:nvSpPr>
          <p:cNvPr id="27" name="TextBox 26">
            <a:extLst>
              <a:ext uri="{FF2B5EF4-FFF2-40B4-BE49-F238E27FC236}">
                <a16:creationId xmlns:a16="http://schemas.microsoft.com/office/drawing/2014/main" id="{2533A72F-BE8B-6699-C760-8D5F0FDE785E}"/>
              </a:ext>
            </a:extLst>
          </p:cNvPr>
          <p:cNvSpPr txBox="1"/>
          <p:nvPr/>
        </p:nvSpPr>
        <p:spPr>
          <a:xfrm>
            <a:off x="4179765" y="2669419"/>
            <a:ext cx="465192" cy="461665"/>
          </a:xfrm>
          <a:prstGeom prst="rect">
            <a:avLst/>
          </a:prstGeom>
          <a:noFill/>
        </p:spPr>
        <p:txBody>
          <a:bodyPr wrap="none" rtlCol="0">
            <a:spAutoFit/>
          </a:bodyPr>
          <a:lstStyle/>
          <a:p>
            <a:r>
              <a:rPr lang="en-US" dirty="0">
                <a:latin typeface="Calibri Light" panose="020F0302020204030204" pitchFamily="34" charset="0"/>
              </a:rPr>
              <a:t>IQ</a:t>
            </a:r>
          </a:p>
        </p:txBody>
      </p:sp>
      <p:sp>
        <p:nvSpPr>
          <p:cNvPr id="28" name="TextBox 27">
            <a:extLst>
              <a:ext uri="{FF2B5EF4-FFF2-40B4-BE49-F238E27FC236}">
                <a16:creationId xmlns:a16="http://schemas.microsoft.com/office/drawing/2014/main" id="{2ED52391-EE72-3EAB-3EA7-E82E10024F85}"/>
              </a:ext>
            </a:extLst>
          </p:cNvPr>
          <p:cNvSpPr txBox="1"/>
          <p:nvPr/>
        </p:nvSpPr>
        <p:spPr>
          <a:xfrm>
            <a:off x="5243323" y="2669419"/>
            <a:ext cx="1930850" cy="461665"/>
          </a:xfrm>
          <a:prstGeom prst="rect">
            <a:avLst/>
          </a:prstGeom>
          <a:noFill/>
        </p:spPr>
        <p:txBody>
          <a:bodyPr wrap="none" rtlCol="0">
            <a:spAutoFit/>
          </a:bodyPr>
          <a:lstStyle/>
          <a:p>
            <a:r>
              <a:rPr lang="en-US" dirty="0">
                <a:latin typeface="Calibri Light" panose="020F0302020204030204" pitchFamily="34" charset="0"/>
              </a:rPr>
              <a:t>Fundamentals</a:t>
            </a:r>
          </a:p>
        </p:txBody>
      </p:sp>
      <p:sp>
        <p:nvSpPr>
          <p:cNvPr id="29" name="TextBox 28">
            <a:extLst>
              <a:ext uri="{FF2B5EF4-FFF2-40B4-BE49-F238E27FC236}">
                <a16:creationId xmlns:a16="http://schemas.microsoft.com/office/drawing/2014/main" id="{0B3D2482-9021-FE50-DF06-95C97DD9A581}"/>
              </a:ext>
            </a:extLst>
          </p:cNvPr>
          <p:cNvSpPr txBox="1"/>
          <p:nvPr/>
        </p:nvSpPr>
        <p:spPr>
          <a:xfrm>
            <a:off x="1929486" y="3574729"/>
            <a:ext cx="1651799" cy="461665"/>
          </a:xfrm>
          <a:prstGeom prst="rect">
            <a:avLst/>
          </a:prstGeom>
          <a:noFill/>
        </p:spPr>
        <p:txBody>
          <a:bodyPr wrap="none" rtlCol="0">
            <a:spAutoFit/>
          </a:bodyPr>
          <a:lstStyle/>
          <a:p>
            <a:r>
              <a:rPr lang="en-US" dirty="0">
                <a:latin typeface="Calibri Light" panose="020F0302020204030204" pitchFamily="34" charset="0"/>
              </a:rPr>
              <a:t>Tautological</a:t>
            </a:r>
          </a:p>
        </p:txBody>
      </p:sp>
      <p:sp>
        <p:nvSpPr>
          <p:cNvPr id="30" name="TextBox 29">
            <a:extLst>
              <a:ext uri="{FF2B5EF4-FFF2-40B4-BE49-F238E27FC236}">
                <a16:creationId xmlns:a16="http://schemas.microsoft.com/office/drawing/2014/main" id="{EC5193BD-CB09-5A09-E7F4-12284DE13079}"/>
              </a:ext>
            </a:extLst>
          </p:cNvPr>
          <p:cNvSpPr txBox="1"/>
          <p:nvPr/>
        </p:nvSpPr>
        <p:spPr>
          <a:xfrm>
            <a:off x="3669902" y="3582623"/>
            <a:ext cx="1481496" cy="461665"/>
          </a:xfrm>
          <a:prstGeom prst="rect">
            <a:avLst/>
          </a:prstGeom>
          <a:noFill/>
        </p:spPr>
        <p:txBody>
          <a:bodyPr wrap="none" rtlCol="0">
            <a:spAutoFit/>
          </a:bodyPr>
          <a:lstStyle/>
          <a:p>
            <a:r>
              <a:rPr lang="en-US" dirty="0">
                <a:latin typeface="Calibri Light" panose="020F0302020204030204" pitchFamily="34" charset="0"/>
              </a:rPr>
              <a:t>Very Likely</a:t>
            </a:r>
          </a:p>
        </p:txBody>
      </p:sp>
      <p:sp>
        <p:nvSpPr>
          <p:cNvPr id="31" name="TextBox 30">
            <a:extLst>
              <a:ext uri="{FF2B5EF4-FFF2-40B4-BE49-F238E27FC236}">
                <a16:creationId xmlns:a16="http://schemas.microsoft.com/office/drawing/2014/main" id="{3CCBDB18-37BA-5AC7-EC01-945F8189DF23}"/>
              </a:ext>
            </a:extLst>
          </p:cNvPr>
          <p:cNvSpPr txBox="1"/>
          <p:nvPr/>
        </p:nvSpPr>
        <p:spPr>
          <a:xfrm>
            <a:off x="5261819" y="3574728"/>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
        <p:nvSpPr>
          <p:cNvPr id="6" name="Rectangle 5">
            <a:extLst>
              <a:ext uri="{FF2B5EF4-FFF2-40B4-BE49-F238E27FC236}">
                <a16:creationId xmlns:a16="http://schemas.microsoft.com/office/drawing/2014/main" id="{1A1B1A0F-C6F7-78A0-5F6D-51F7DFFA9F0B}"/>
              </a:ext>
            </a:extLst>
          </p:cNvPr>
          <p:cNvSpPr/>
          <p:nvPr/>
        </p:nvSpPr>
        <p:spPr>
          <a:xfrm>
            <a:off x="19017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55356FF-118B-D126-CD76-EA8800FC23B0}"/>
              </a:ext>
            </a:extLst>
          </p:cNvPr>
          <p:cNvSpPr/>
          <p:nvPr/>
        </p:nvSpPr>
        <p:spPr>
          <a:xfrm>
            <a:off x="35781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96ED8A8-4830-007D-4955-79126676FBB3}"/>
              </a:ext>
            </a:extLst>
          </p:cNvPr>
          <p:cNvSpPr/>
          <p:nvPr/>
        </p:nvSpPr>
        <p:spPr>
          <a:xfrm>
            <a:off x="5257800"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D2E8B36-AB7C-3717-4779-75693DF64CB0}"/>
              </a:ext>
            </a:extLst>
          </p:cNvPr>
          <p:cNvSpPr txBox="1"/>
          <p:nvPr/>
        </p:nvSpPr>
        <p:spPr>
          <a:xfrm>
            <a:off x="376177" y="5284458"/>
            <a:ext cx="1538509" cy="830997"/>
          </a:xfrm>
          <a:prstGeom prst="rect">
            <a:avLst/>
          </a:prstGeom>
          <a:noFill/>
        </p:spPr>
        <p:txBody>
          <a:bodyPr wrap="square" rtlCol="0">
            <a:spAutoFit/>
          </a:bodyPr>
          <a:lstStyle/>
          <a:p>
            <a:r>
              <a:rPr lang="en-US" dirty="0">
                <a:latin typeface="Calibri Light" panose="020F0302020204030204" pitchFamily="34" charset="0"/>
              </a:rPr>
              <a:t>Quit by Choice</a:t>
            </a:r>
          </a:p>
        </p:txBody>
      </p:sp>
      <p:sp>
        <p:nvSpPr>
          <p:cNvPr id="11" name="TextBox 10">
            <a:extLst>
              <a:ext uri="{FF2B5EF4-FFF2-40B4-BE49-F238E27FC236}">
                <a16:creationId xmlns:a16="http://schemas.microsoft.com/office/drawing/2014/main" id="{C0EBFBFB-7E70-E81F-B8EA-CD7623CD3FD9}"/>
              </a:ext>
            </a:extLst>
          </p:cNvPr>
          <p:cNvSpPr txBox="1"/>
          <p:nvPr/>
        </p:nvSpPr>
        <p:spPr>
          <a:xfrm>
            <a:off x="2426427" y="4569767"/>
            <a:ext cx="696024"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12" name="TextBox 11">
            <a:extLst>
              <a:ext uri="{FF2B5EF4-FFF2-40B4-BE49-F238E27FC236}">
                <a16:creationId xmlns:a16="http://schemas.microsoft.com/office/drawing/2014/main" id="{2191496E-7FEF-B6EF-7CF6-386CD38DEDFF}"/>
              </a:ext>
            </a:extLst>
          </p:cNvPr>
          <p:cNvSpPr txBox="1"/>
          <p:nvPr/>
        </p:nvSpPr>
        <p:spPr>
          <a:xfrm>
            <a:off x="4029864" y="4564106"/>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13" name="TextBox 12">
            <a:extLst>
              <a:ext uri="{FF2B5EF4-FFF2-40B4-BE49-F238E27FC236}">
                <a16:creationId xmlns:a16="http://schemas.microsoft.com/office/drawing/2014/main" id="{23A567ED-24B2-81AE-3014-4E1526E8F891}"/>
              </a:ext>
            </a:extLst>
          </p:cNvPr>
          <p:cNvSpPr txBox="1"/>
          <p:nvPr/>
        </p:nvSpPr>
        <p:spPr>
          <a:xfrm>
            <a:off x="5837902" y="4572598"/>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4" name="TextBox 3">
            <a:extLst>
              <a:ext uri="{FF2B5EF4-FFF2-40B4-BE49-F238E27FC236}">
                <a16:creationId xmlns:a16="http://schemas.microsoft.com/office/drawing/2014/main" id="{10830D5C-E655-86EA-EA7A-76702D45132A}"/>
              </a:ext>
            </a:extLst>
          </p:cNvPr>
          <p:cNvSpPr txBox="1"/>
          <p:nvPr/>
        </p:nvSpPr>
        <p:spPr>
          <a:xfrm>
            <a:off x="7242243" y="4334270"/>
            <a:ext cx="1911973" cy="830997"/>
          </a:xfrm>
          <a:prstGeom prst="rect">
            <a:avLst/>
          </a:prstGeom>
          <a:noFill/>
        </p:spPr>
        <p:txBody>
          <a:bodyPr wrap="square" rtlCol="0">
            <a:spAutoFit/>
          </a:bodyPr>
          <a:lstStyle/>
          <a:p>
            <a:r>
              <a:rPr lang="en-US" dirty="0">
                <a:latin typeface="Calibri Light" panose="020F0302020204030204" pitchFamily="34" charset="0"/>
              </a:rPr>
              <a:t>*Options? Yes</a:t>
            </a:r>
          </a:p>
          <a:p>
            <a:r>
              <a:rPr lang="en-US" dirty="0">
                <a:latin typeface="Calibri Light" panose="020F0302020204030204" pitchFamily="34" charset="0"/>
              </a:rPr>
              <a:t>Stocks? No</a:t>
            </a:r>
          </a:p>
        </p:txBody>
      </p:sp>
    </p:spTree>
    <p:extLst>
      <p:ext uri="{BB962C8B-B14F-4D97-AF65-F5344CB8AC3E}">
        <p14:creationId xmlns:p14="http://schemas.microsoft.com/office/powerpoint/2010/main" val="1662962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Friedman in Financial Markets</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Should we expect unskilled traders to </a:t>
            </a:r>
            <a:r>
              <a:rPr lang="en-US" i="1" dirty="0"/>
              <a:t>shrink, </a:t>
            </a:r>
            <a:r>
              <a:rPr lang="en-US" dirty="0"/>
              <a:t>or </a:t>
            </a:r>
            <a:r>
              <a:rPr lang="en-US" i="1" dirty="0"/>
              <a:t>disappear?</a:t>
            </a:r>
          </a:p>
          <a:p>
            <a:r>
              <a:rPr lang="en-US" dirty="0"/>
              <a:t>Is being skilled about being able to generate </a:t>
            </a:r>
            <a:r>
              <a:rPr lang="en-US" i="1" dirty="0"/>
              <a:t>high returns</a:t>
            </a:r>
            <a:r>
              <a:rPr lang="en-US" dirty="0"/>
              <a:t>? </a:t>
            </a:r>
            <a:br>
              <a:rPr lang="en-US" dirty="0"/>
            </a:br>
            <a:r>
              <a:rPr lang="en-US" i="1" dirty="0"/>
              <a:t>High IQ</a:t>
            </a:r>
            <a:r>
              <a:rPr lang="en-US" dirty="0"/>
              <a:t>? Being able to assess the </a:t>
            </a:r>
            <a:r>
              <a:rPr lang="en-US" i="1" dirty="0"/>
              <a:t>fundamental value</a:t>
            </a:r>
            <a:r>
              <a:rPr lang="en-US" dirty="0"/>
              <a:t> of firms?</a:t>
            </a:r>
          </a:p>
          <a:p>
            <a:endParaRPr lang="en-US" dirty="0"/>
          </a:p>
        </p:txBody>
      </p:sp>
      <p:sp>
        <p:nvSpPr>
          <p:cNvPr id="18" name="Rectangle 17">
            <a:extLst>
              <a:ext uri="{FF2B5EF4-FFF2-40B4-BE49-F238E27FC236}">
                <a16:creationId xmlns:a16="http://schemas.microsoft.com/office/drawing/2014/main" id="{74214CA5-688C-7528-CC61-2D43D00E19D2}"/>
              </a:ext>
            </a:extLst>
          </p:cNvPr>
          <p:cNvSpPr/>
          <p:nvPr/>
        </p:nvSpPr>
        <p:spPr>
          <a:xfrm>
            <a:off x="19017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63485-6D0D-E078-DBB5-0C1CC03EE3E3}"/>
              </a:ext>
            </a:extLst>
          </p:cNvPr>
          <p:cNvSpPr/>
          <p:nvPr/>
        </p:nvSpPr>
        <p:spPr>
          <a:xfrm>
            <a:off x="35781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AD1B85E-A6E4-CC0B-D808-B8DAFB54FE2D}"/>
              </a:ext>
            </a:extLst>
          </p:cNvPr>
          <p:cNvSpPr/>
          <p:nvPr/>
        </p:nvSpPr>
        <p:spPr>
          <a:xfrm>
            <a:off x="5257800"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53B32B-E4BB-4A0E-E96F-BF2970E29D0B}"/>
              </a:ext>
            </a:extLst>
          </p:cNvPr>
          <p:cNvSpPr/>
          <p:nvPr/>
        </p:nvSpPr>
        <p:spPr>
          <a:xfrm>
            <a:off x="19017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91229E4-F4AD-5A00-F69C-2FE891595216}"/>
              </a:ext>
            </a:extLst>
          </p:cNvPr>
          <p:cNvSpPr/>
          <p:nvPr/>
        </p:nvSpPr>
        <p:spPr>
          <a:xfrm>
            <a:off x="35781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8D381C5-11C0-E9D0-13DE-351226CA4F5C}"/>
              </a:ext>
            </a:extLst>
          </p:cNvPr>
          <p:cNvSpPr/>
          <p:nvPr/>
        </p:nvSpPr>
        <p:spPr>
          <a:xfrm>
            <a:off x="5257800"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D106055F-5FA8-1739-4DCB-B9C4670BE47A}"/>
              </a:ext>
            </a:extLst>
          </p:cNvPr>
          <p:cNvSpPr txBox="1"/>
          <p:nvPr/>
        </p:nvSpPr>
        <p:spPr>
          <a:xfrm>
            <a:off x="586504" y="3502967"/>
            <a:ext cx="954107" cy="461665"/>
          </a:xfrm>
          <a:prstGeom prst="rect">
            <a:avLst/>
          </a:prstGeom>
          <a:noFill/>
        </p:spPr>
        <p:txBody>
          <a:bodyPr wrap="none" rtlCol="0">
            <a:spAutoFit/>
          </a:bodyPr>
          <a:lstStyle/>
          <a:p>
            <a:r>
              <a:rPr lang="en-US" dirty="0">
                <a:latin typeface="Calibri Light" panose="020F0302020204030204" pitchFamily="34" charset="0"/>
              </a:rPr>
              <a:t>Shrink</a:t>
            </a:r>
          </a:p>
        </p:txBody>
      </p:sp>
      <p:sp>
        <p:nvSpPr>
          <p:cNvPr id="25" name="TextBox 24">
            <a:extLst>
              <a:ext uri="{FF2B5EF4-FFF2-40B4-BE49-F238E27FC236}">
                <a16:creationId xmlns:a16="http://schemas.microsoft.com/office/drawing/2014/main" id="{217F9438-A746-502D-2BC6-9429D18D893C}"/>
              </a:ext>
            </a:extLst>
          </p:cNvPr>
          <p:cNvSpPr txBox="1"/>
          <p:nvPr/>
        </p:nvSpPr>
        <p:spPr>
          <a:xfrm>
            <a:off x="363248" y="4334271"/>
            <a:ext cx="1538509" cy="830997"/>
          </a:xfrm>
          <a:prstGeom prst="rect">
            <a:avLst/>
          </a:prstGeom>
          <a:noFill/>
        </p:spPr>
        <p:txBody>
          <a:bodyPr wrap="square" rtlCol="0">
            <a:spAutoFit/>
          </a:bodyPr>
          <a:lstStyle/>
          <a:p>
            <a:r>
              <a:rPr lang="en-US" dirty="0">
                <a:latin typeface="Calibri Light" panose="020F0302020204030204" pitchFamily="34" charset="0"/>
              </a:rPr>
              <a:t>Run out of Money</a:t>
            </a:r>
          </a:p>
        </p:txBody>
      </p:sp>
      <p:sp>
        <p:nvSpPr>
          <p:cNvPr id="26" name="TextBox 25">
            <a:extLst>
              <a:ext uri="{FF2B5EF4-FFF2-40B4-BE49-F238E27FC236}">
                <a16:creationId xmlns:a16="http://schemas.microsoft.com/office/drawing/2014/main" id="{A8A0854B-5F1E-F887-4D66-6442FBF0BF4C}"/>
              </a:ext>
            </a:extLst>
          </p:cNvPr>
          <p:cNvSpPr txBox="1"/>
          <p:nvPr/>
        </p:nvSpPr>
        <p:spPr>
          <a:xfrm>
            <a:off x="2262903" y="2662535"/>
            <a:ext cx="1138966" cy="461665"/>
          </a:xfrm>
          <a:prstGeom prst="rect">
            <a:avLst/>
          </a:prstGeom>
          <a:noFill/>
        </p:spPr>
        <p:txBody>
          <a:bodyPr wrap="none" rtlCol="0">
            <a:spAutoFit/>
          </a:bodyPr>
          <a:lstStyle/>
          <a:p>
            <a:r>
              <a:rPr lang="en-US" dirty="0">
                <a:latin typeface="Calibri Light" panose="020F0302020204030204" pitchFamily="34" charset="0"/>
              </a:rPr>
              <a:t>Returns</a:t>
            </a:r>
          </a:p>
        </p:txBody>
      </p:sp>
      <p:sp>
        <p:nvSpPr>
          <p:cNvPr id="27" name="TextBox 26">
            <a:extLst>
              <a:ext uri="{FF2B5EF4-FFF2-40B4-BE49-F238E27FC236}">
                <a16:creationId xmlns:a16="http://schemas.microsoft.com/office/drawing/2014/main" id="{2533A72F-BE8B-6699-C760-8D5F0FDE785E}"/>
              </a:ext>
            </a:extLst>
          </p:cNvPr>
          <p:cNvSpPr txBox="1"/>
          <p:nvPr/>
        </p:nvSpPr>
        <p:spPr>
          <a:xfrm>
            <a:off x="4179765" y="2669419"/>
            <a:ext cx="465192" cy="461665"/>
          </a:xfrm>
          <a:prstGeom prst="rect">
            <a:avLst/>
          </a:prstGeom>
          <a:noFill/>
        </p:spPr>
        <p:txBody>
          <a:bodyPr wrap="none" rtlCol="0">
            <a:spAutoFit/>
          </a:bodyPr>
          <a:lstStyle/>
          <a:p>
            <a:r>
              <a:rPr lang="en-US" dirty="0">
                <a:latin typeface="Calibri Light" panose="020F0302020204030204" pitchFamily="34" charset="0"/>
              </a:rPr>
              <a:t>IQ</a:t>
            </a:r>
          </a:p>
        </p:txBody>
      </p:sp>
      <p:sp>
        <p:nvSpPr>
          <p:cNvPr id="28" name="TextBox 27">
            <a:extLst>
              <a:ext uri="{FF2B5EF4-FFF2-40B4-BE49-F238E27FC236}">
                <a16:creationId xmlns:a16="http://schemas.microsoft.com/office/drawing/2014/main" id="{2ED52391-EE72-3EAB-3EA7-E82E10024F85}"/>
              </a:ext>
            </a:extLst>
          </p:cNvPr>
          <p:cNvSpPr txBox="1"/>
          <p:nvPr/>
        </p:nvSpPr>
        <p:spPr>
          <a:xfrm>
            <a:off x="5243323" y="2669419"/>
            <a:ext cx="1930850" cy="461665"/>
          </a:xfrm>
          <a:prstGeom prst="rect">
            <a:avLst/>
          </a:prstGeom>
          <a:noFill/>
        </p:spPr>
        <p:txBody>
          <a:bodyPr wrap="none" rtlCol="0">
            <a:spAutoFit/>
          </a:bodyPr>
          <a:lstStyle/>
          <a:p>
            <a:r>
              <a:rPr lang="en-US" dirty="0">
                <a:latin typeface="Calibri Light" panose="020F0302020204030204" pitchFamily="34" charset="0"/>
              </a:rPr>
              <a:t>Fundamentals</a:t>
            </a:r>
          </a:p>
        </p:txBody>
      </p:sp>
      <p:sp>
        <p:nvSpPr>
          <p:cNvPr id="29" name="TextBox 28">
            <a:extLst>
              <a:ext uri="{FF2B5EF4-FFF2-40B4-BE49-F238E27FC236}">
                <a16:creationId xmlns:a16="http://schemas.microsoft.com/office/drawing/2014/main" id="{0B3D2482-9021-FE50-DF06-95C97DD9A581}"/>
              </a:ext>
            </a:extLst>
          </p:cNvPr>
          <p:cNvSpPr txBox="1"/>
          <p:nvPr/>
        </p:nvSpPr>
        <p:spPr>
          <a:xfrm>
            <a:off x="1929486" y="3574729"/>
            <a:ext cx="1651799" cy="461665"/>
          </a:xfrm>
          <a:prstGeom prst="rect">
            <a:avLst/>
          </a:prstGeom>
          <a:noFill/>
        </p:spPr>
        <p:txBody>
          <a:bodyPr wrap="none" rtlCol="0">
            <a:spAutoFit/>
          </a:bodyPr>
          <a:lstStyle/>
          <a:p>
            <a:r>
              <a:rPr lang="en-US" dirty="0">
                <a:latin typeface="Calibri Light" panose="020F0302020204030204" pitchFamily="34" charset="0"/>
              </a:rPr>
              <a:t>Tautological</a:t>
            </a:r>
          </a:p>
        </p:txBody>
      </p:sp>
      <p:sp>
        <p:nvSpPr>
          <p:cNvPr id="30" name="TextBox 29">
            <a:extLst>
              <a:ext uri="{FF2B5EF4-FFF2-40B4-BE49-F238E27FC236}">
                <a16:creationId xmlns:a16="http://schemas.microsoft.com/office/drawing/2014/main" id="{EC5193BD-CB09-5A09-E7F4-12284DE13079}"/>
              </a:ext>
            </a:extLst>
          </p:cNvPr>
          <p:cNvSpPr txBox="1"/>
          <p:nvPr/>
        </p:nvSpPr>
        <p:spPr>
          <a:xfrm>
            <a:off x="3669902" y="3582623"/>
            <a:ext cx="1481496" cy="461665"/>
          </a:xfrm>
          <a:prstGeom prst="rect">
            <a:avLst/>
          </a:prstGeom>
          <a:noFill/>
        </p:spPr>
        <p:txBody>
          <a:bodyPr wrap="none" rtlCol="0">
            <a:spAutoFit/>
          </a:bodyPr>
          <a:lstStyle/>
          <a:p>
            <a:r>
              <a:rPr lang="en-US" dirty="0">
                <a:latin typeface="Calibri Light" panose="020F0302020204030204" pitchFamily="34" charset="0"/>
              </a:rPr>
              <a:t>Very Likely</a:t>
            </a:r>
          </a:p>
        </p:txBody>
      </p:sp>
      <p:sp>
        <p:nvSpPr>
          <p:cNvPr id="31" name="TextBox 30">
            <a:extLst>
              <a:ext uri="{FF2B5EF4-FFF2-40B4-BE49-F238E27FC236}">
                <a16:creationId xmlns:a16="http://schemas.microsoft.com/office/drawing/2014/main" id="{3CCBDB18-37BA-5AC7-EC01-945F8189DF23}"/>
              </a:ext>
            </a:extLst>
          </p:cNvPr>
          <p:cNvSpPr txBox="1"/>
          <p:nvPr/>
        </p:nvSpPr>
        <p:spPr>
          <a:xfrm>
            <a:off x="5261819" y="3574728"/>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
        <p:nvSpPr>
          <p:cNvPr id="6" name="Rectangle 5">
            <a:extLst>
              <a:ext uri="{FF2B5EF4-FFF2-40B4-BE49-F238E27FC236}">
                <a16:creationId xmlns:a16="http://schemas.microsoft.com/office/drawing/2014/main" id="{1A1B1A0F-C6F7-78A0-5F6D-51F7DFFA9F0B}"/>
              </a:ext>
            </a:extLst>
          </p:cNvPr>
          <p:cNvSpPr/>
          <p:nvPr/>
        </p:nvSpPr>
        <p:spPr>
          <a:xfrm>
            <a:off x="19017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55356FF-118B-D126-CD76-EA8800FC23B0}"/>
              </a:ext>
            </a:extLst>
          </p:cNvPr>
          <p:cNvSpPr/>
          <p:nvPr/>
        </p:nvSpPr>
        <p:spPr>
          <a:xfrm>
            <a:off x="35781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96ED8A8-4830-007D-4955-79126676FBB3}"/>
              </a:ext>
            </a:extLst>
          </p:cNvPr>
          <p:cNvSpPr/>
          <p:nvPr/>
        </p:nvSpPr>
        <p:spPr>
          <a:xfrm>
            <a:off x="5257800"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D2E8B36-AB7C-3717-4779-75693DF64CB0}"/>
              </a:ext>
            </a:extLst>
          </p:cNvPr>
          <p:cNvSpPr txBox="1"/>
          <p:nvPr/>
        </p:nvSpPr>
        <p:spPr>
          <a:xfrm>
            <a:off x="376177" y="5284458"/>
            <a:ext cx="1538509" cy="830997"/>
          </a:xfrm>
          <a:prstGeom prst="rect">
            <a:avLst/>
          </a:prstGeom>
          <a:noFill/>
        </p:spPr>
        <p:txBody>
          <a:bodyPr wrap="square" rtlCol="0">
            <a:spAutoFit/>
          </a:bodyPr>
          <a:lstStyle/>
          <a:p>
            <a:r>
              <a:rPr lang="en-US" dirty="0">
                <a:latin typeface="Calibri Light" panose="020F0302020204030204" pitchFamily="34" charset="0"/>
              </a:rPr>
              <a:t>Quit by Choice</a:t>
            </a:r>
          </a:p>
        </p:txBody>
      </p:sp>
      <p:sp>
        <p:nvSpPr>
          <p:cNvPr id="10" name="TextBox 9">
            <a:extLst>
              <a:ext uri="{FF2B5EF4-FFF2-40B4-BE49-F238E27FC236}">
                <a16:creationId xmlns:a16="http://schemas.microsoft.com/office/drawing/2014/main" id="{189D7BE2-D504-FD66-FBAC-EEBFBA6E8C1D}"/>
              </a:ext>
            </a:extLst>
          </p:cNvPr>
          <p:cNvSpPr txBox="1"/>
          <p:nvPr/>
        </p:nvSpPr>
        <p:spPr>
          <a:xfrm>
            <a:off x="1939930" y="5299727"/>
            <a:ext cx="1672381" cy="830997"/>
          </a:xfrm>
          <a:prstGeom prst="rect">
            <a:avLst/>
          </a:prstGeom>
          <a:noFill/>
        </p:spPr>
        <p:txBody>
          <a:bodyPr wrap="none" rtlCol="0">
            <a:spAutoFit/>
          </a:bodyPr>
          <a:lstStyle/>
          <a:p>
            <a:r>
              <a:rPr lang="en-US" dirty="0">
                <a:solidFill>
                  <a:srgbClr val="FF0000"/>
                </a:solidFill>
                <a:latin typeface="Calibri Light" panose="020F0302020204030204" pitchFamily="34" charset="0"/>
              </a:rPr>
              <a:t>This Paper</a:t>
            </a:r>
          </a:p>
          <a:p>
            <a:r>
              <a:rPr lang="en-US" dirty="0">
                <a:solidFill>
                  <a:srgbClr val="FF0000"/>
                </a:solidFill>
                <a:latin typeface="Calibri Light" panose="020F0302020204030204" pitchFamily="34" charset="0"/>
              </a:rPr>
              <a:t>Not obvious</a:t>
            </a:r>
          </a:p>
        </p:txBody>
      </p:sp>
      <p:sp>
        <p:nvSpPr>
          <p:cNvPr id="11" name="TextBox 10">
            <a:extLst>
              <a:ext uri="{FF2B5EF4-FFF2-40B4-BE49-F238E27FC236}">
                <a16:creationId xmlns:a16="http://schemas.microsoft.com/office/drawing/2014/main" id="{C0EBFBFB-7E70-E81F-B8EA-CD7623CD3FD9}"/>
              </a:ext>
            </a:extLst>
          </p:cNvPr>
          <p:cNvSpPr txBox="1"/>
          <p:nvPr/>
        </p:nvSpPr>
        <p:spPr>
          <a:xfrm>
            <a:off x="2426427" y="4569767"/>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12" name="TextBox 11">
            <a:extLst>
              <a:ext uri="{FF2B5EF4-FFF2-40B4-BE49-F238E27FC236}">
                <a16:creationId xmlns:a16="http://schemas.microsoft.com/office/drawing/2014/main" id="{2191496E-7FEF-B6EF-7CF6-386CD38DEDFF}"/>
              </a:ext>
            </a:extLst>
          </p:cNvPr>
          <p:cNvSpPr txBox="1"/>
          <p:nvPr/>
        </p:nvSpPr>
        <p:spPr>
          <a:xfrm>
            <a:off x="4029864" y="4564106"/>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13" name="TextBox 12">
            <a:extLst>
              <a:ext uri="{FF2B5EF4-FFF2-40B4-BE49-F238E27FC236}">
                <a16:creationId xmlns:a16="http://schemas.microsoft.com/office/drawing/2014/main" id="{23A567ED-24B2-81AE-3014-4E1526E8F891}"/>
              </a:ext>
            </a:extLst>
          </p:cNvPr>
          <p:cNvSpPr txBox="1"/>
          <p:nvPr/>
        </p:nvSpPr>
        <p:spPr>
          <a:xfrm>
            <a:off x="5837902" y="4572598"/>
            <a:ext cx="542136" cy="461665"/>
          </a:xfrm>
          <a:prstGeom prst="rect">
            <a:avLst/>
          </a:prstGeom>
          <a:noFill/>
        </p:spPr>
        <p:txBody>
          <a:bodyPr wrap="none" rtlCol="0">
            <a:spAutoFit/>
          </a:bodyPr>
          <a:lstStyle/>
          <a:p>
            <a:r>
              <a:rPr lang="en-US" dirty="0">
                <a:latin typeface="Calibri Light" panose="020F0302020204030204" pitchFamily="34" charset="0"/>
              </a:rPr>
              <a:t>No</a:t>
            </a:r>
          </a:p>
        </p:txBody>
      </p:sp>
      <p:sp>
        <p:nvSpPr>
          <p:cNvPr id="4" name="TextBox 3">
            <a:extLst>
              <a:ext uri="{FF2B5EF4-FFF2-40B4-BE49-F238E27FC236}">
                <a16:creationId xmlns:a16="http://schemas.microsoft.com/office/drawing/2014/main" id="{CB297253-6B84-B68A-381B-388221777E87}"/>
              </a:ext>
            </a:extLst>
          </p:cNvPr>
          <p:cNvSpPr txBox="1"/>
          <p:nvPr/>
        </p:nvSpPr>
        <p:spPr>
          <a:xfrm>
            <a:off x="3594301" y="5573324"/>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
        <p:nvSpPr>
          <p:cNvPr id="5" name="TextBox 4">
            <a:extLst>
              <a:ext uri="{FF2B5EF4-FFF2-40B4-BE49-F238E27FC236}">
                <a16:creationId xmlns:a16="http://schemas.microsoft.com/office/drawing/2014/main" id="{889FE4C0-F5E3-92F7-8307-60A494A6E653}"/>
              </a:ext>
            </a:extLst>
          </p:cNvPr>
          <p:cNvSpPr txBox="1"/>
          <p:nvPr/>
        </p:nvSpPr>
        <p:spPr>
          <a:xfrm>
            <a:off x="5266724" y="5573324"/>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Tree>
    <p:extLst>
      <p:ext uri="{BB962C8B-B14F-4D97-AF65-F5344CB8AC3E}">
        <p14:creationId xmlns:p14="http://schemas.microsoft.com/office/powerpoint/2010/main" val="1493834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Individual Selection, Not Market Selection</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Not properly described as market selection, because market doesn’t force you to leave!</a:t>
            </a:r>
          </a:p>
          <a:p>
            <a:pPr lvl="1"/>
            <a:r>
              <a:rPr lang="en-US" dirty="0"/>
              <a:t>Other question: Do you end up affecting aggregate prices</a:t>
            </a:r>
          </a:p>
          <a:p>
            <a:endParaRPr lang="en-US" sz="1000" dirty="0"/>
          </a:p>
          <a:p>
            <a:r>
              <a:rPr lang="en-US" dirty="0"/>
              <a:t>Why might you quit by choice? Several reasons:</a:t>
            </a:r>
          </a:p>
          <a:p>
            <a:endParaRPr lang="en-US" sz="1000" dirty="0"/>
          </a:p>
          <a:p>
            <a:pPr marL="457200" indent="-457200">
              <a:buFont typeface="+mj-lt"/>
              <a:buAutoNum type="arabicPeriod"/>
            </a:pPr>
            <a:r>
              <a:rPr lang="en-US" dirty="0"/>
              <a:t>You (rationally) realize you’re not very good at trading</a:t>
            </a:r>
            <a:endParaRPr lang="en-US" sz="1000" dirty="0"/>
          </a:p>
          <a:p>
            <a:pPr marL="457200" indent="-457200">
              <a:buFont typeface="+mj-lt"/>
              <a:buAutoNum type="arabicPeriod"/>
            </a:pPr>
            <a:r>
              <a:rPr lang="en-US" dirty="0"/>
              <a:t>You (rationally?) decide it’s not fun</a:t>
            </a:r>
          </a:p>
          <a:p>
            <a:pPr marL="457200" indent="-457200">
              <a:buFont typeface="+mj-lt"/>
              <a:buAutoNum type="arabicPeriod"/>
            </a:pPr>
            <a:r>
              <a:rPr lang="en-US" dirty="0"/>
              <a:t>You (irrationally) follow some behavioral rule of participation</a:t>
            </a:r>
          </a:p>
          <a:p>
            <a:endParaRPr lang="en-US" sz="1000" dirty="0"/>
          </a:p>
          <a:p>
            <a:r>
              <a:rPr lang="en-US" dirty="0"/>
              <a:t>Worth honing in on these questions directly</a:t>
            </a:r>
          </a:p>
        </p:txBody>
      </p:sp>
    </p:spTree>
    <p:extLst>
      <p:ext uri="{BB962C8B-B14F-4D97-AF65-F5344CB8AC3E}">
        <p14:creationId xmlns:p14="http://schemas.microsoft.com/office/powerpoint/2010/main" val="2661752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The Paper in One Picture</a:t>
            </a:r>
          </a:p>
        </p:txBody>
      </p:sp>
      <p:pic>
        <p:nvPicPr>
          <p:cNvPr id="6" name="Picture 5">
            <a:extLst>
              <a:ext uri="{FF2B5EF4-FFF2-40B4-BE49-F238E27FC236}">
                <a16:creationId xmlns:a16="http://schemas.microsoft.com/office/drawing/2014/main" id="{A00ECA72-D6E7-DE44-38DC-553F20FCE27F}"/>
              </a:ext>
            </a:extLst>
          </p:cNvPr>
          <p:cNvPicPr>
            <a:picLocks noChangeAspect="1"/>
          </p:cNvPicPr>
          <p:nvPr/>
        </p:nvPicPr>
        <p:blipFill rotWithShape="1">
          <a:blip r:embed="rId2"/>
          <a:srcRect b="5555"/>
          <a:stretch/>
        </p:blipFill>
        <p:spPr>
          <a:xfrm>
            <a:off x="329119" y="1295400"/>
            <a:ext cx="8169530" cy="5181600"/>
          </a:xfrm>
          <a:prstGeom prst="rect">
            <a:avLst/>
          </a:prstGeom>
        </p:spPr>
      </p:pic>
    </p:spTree>
    <p:extLst>
      <p:ext uri="{BB962C8B-B14F-4D97-AF65-F5344CB8AC3E}">
        <p14:creationId xmlns:p14="http://schemas.microsoft.com/office/powerpoint/2010/main" val="2290184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The Paper in One Picture</a:t>
            </a:r>
          </a:p>
        </p:txBody>
      </p:sp>
      <p:pic>
        <p:nvPicPr>
          <p:cNvPr id="6" name="Picture 5">
            <a:extLst>
              <a:ext uri="{FF2B5EF4-FFF2-40B4-BE49-F238E27FC236}">
                <a16:creationId xmlns:a16="http://schemas.microsoft.com/office/drawing/2014/main" id="{A00ECA72-D6E7-DE44-38DC-553F20FCE27F}"/>
              </a:ext>
            </a:extLst>
          </p:cNvPr>
          <p:cNvPicPr>
            <a:picLocks noChangeAspect="1"/>
          </p:cNvPicPr>
          <p:nvPr/>
        </p:nvPicPr>
        <p:blipFill rotWithShape="1">
          <a:blip r:embed="rId2"/>
          <a:srcRect b="5555"/>
          <a:stretch/>
        </p:blipFill>
        <p:spPr>
          <a:xfrm>
            <a:off x="329119" y="1295400"/>
            <a:ext cx="8169530" cy="5181600"/>
          </a:xfrm>
          <a:prstGeom prst="rect">
            <a:avLst/>
          </a:prstGeom>
        </p:spPr>
      </p:pic>
      <p:sp>
        <p:nvSpPr>
          <p:cNvPr id="4" name="TextBox 3">
            <a:extLst>
              <a:ext uri="{FF2B5EF4-FFF2-40B4-BE49-F238E27FC236}">
                <a16:creationId xmlns:a16="http://schemas.microsoft.com/office/drawing/2014/main" id="{14A32A95-861D-07F5-43D8-E53654565F03}"/>
              </a:ext>
            </a:extLst>
          </p:cNvPr>
          <p:cNvSpPr txBox="1"/>
          <p:nvPr/>
        </p:nvSpPr>
        <p:spPr>
          <a:xfrm>
            <a:off x="304800" y="838200"/>
            <a:ext cx="8169530" cy="461665"/>
          </a:xfrm>
          <a:prstGeom prst="rect">
            <a:avLst/>
          </a:prstGeom>
          <a:noFill/>
        </p:spPr>
        <p:txBody>
          <a:bodyPr wrap="square">
            <a:spAutoFit/>
          </a:bodyPr>
          <a:lstStyle/>
          <a:p>
            <a:pPr marL="457200" indent="-457200">
              <a:buFont typeface="+mj-lt"/>
              <a:buAutoNum type="arabicPeriod"/>
            </a:pPr>
            <a:r>
              <a:rPr lang="en-US" dirty="0">
                <a:latin typeface="Calibri Light" panose="020F0302020204030204" pitchFamily="34" charset="0"/>
                <a:cs typeface="Calibri Light" panose="020F0302020204030204" pitchFamily="34" charset="0"/>
              </a:rPr>
              <a:t>You (rationally) realize you’re not very good at trading</a:t>
            </a:r>
          </a:p>
        </p:txBody>
      </p:sp>
      <p:cxnSp>
        <p:nvCxnSpPr>
          <p:cNvPr id="7" name="Straight Connector 6">
            <a:extLst>
              <a:ext uri="{FF2B5EF4-FFF2-40B4-BE49-F238E27FC236}">
                <a16:creationId xmlns:a16="http://schemas.microsoft.com/office/drawing/2014/main" id="{20E2FA12-3AAF-3F76-5E72-CD67DF1F454A}"/>
              </a:ext>
            </a:extLst>
          </p:cNvPr>
          <p:cNvCxnSpPr/>
          <p:nvPr/>
        </p:nvCxnSpPr>
        <p:spPr>
          <a:xfrm>
            <a:off x="1524000" y="1676400"/>
            <a:ext cx="6858000" cy="3810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FD7FCFA-A5DE-A7DB-BD12-154F625F2CD6}"/>
              </a:ext>
            </a:extLst>
          </p:cNvPr>
          <p:cNvSpPr txBox="1"/>
          <p:nvPr/>
        </p:nvSpPr>
        <p:spPr>
          <a:xfrm>
            <a:off x="1905000" y="2514600"/>
            <a:ext cx="2118926" cy="830997"/>
          </a:xfrm>
          <a:prstGeom prst="rect">
            <a:avLst/>
          </a:prstGeom>
          <a:noFill/>
        </p:spPr>
        <p:txBody>
          <a:bodyPr wrap="square">
            <a:spAutoFit/>
          </a:bodyPr>
          <a:lstStyle/>
          <a:p>
            <a:r>
              <a:rPr lang="en-US" dirty="0">
                <a:solidFill>
                  <a:srgbClr val="FF0000"/>
                </a:solidFill>
                <a:latin typeface="Calibri Light" panose="020F0302020204030204" pitchFamily="34" charset="0"/>
                <a:cs typeface="Calibri Light" panose="020F0302020204030204" pitchFamily="34" charset="0"/>
              </a:rPr>
              <a:t>Simplest version of #1.</a:t>
            </a:r>
          </a:p>
        </p:txBody>
      </p:sp>
    </p:spTree>
    <p:extLst>
      <p:ext uri="{BB962C8B-B14F-4D97-AF65-F5344CB8AC3E}">
        <p14:creationId xmlns:p14="http://schemas.microsoft.com/office/powerpoint/2010/main" val="803225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pPr marL="457200" indent="-457200">
              <a:buFont typeface="+mj-lt"/>
              <a:buAutoNum type="arabicPeriod"/>
            </a:pPr>
            <a:r>
              <a:rPr lang="en-US" sz="2400" dirty="0"/>
              <a:t>You (rationally) realize you’re not very good at trading</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Other, sharper tests of #1 relate to seeing if people are using any reasonable estimate of skill</a:t>
            </a:r>
          </a:p>
          <a:p>
            <a:endParaRPr lang="en-US" sz="1000" dirty="0"/>
          </a:p>
          <a:p>
            <a:r>
              <a:rPr lang="en-US" dirty="0"/>
              <a:t>Results show large effects of </a:t>
            </a:r>
            <a:r>
              <a:rPr lang="en-US" i="1" dirty="0"/>
              <a:t>market returns. </a:t>
            </a:r>
            <a:r>
              <a:rPr lang="en-US" dirty="0"/>
              <a:t>So what do both </a:t>
            </a:r>
            <a:r>
              <a:rPr lang="en-US" dirty="0" err="1"/>
              <a:t>i</a:t>
            </a:r>
            <a:r>
              <a:rPr lang="en-US" dirty="0"/>
              <a:t>) shapes, and ii) levels look like if you split out exit as a function of market returns, and deviations from market?</a:t>
            </a:r>
          </a:p>
          <a:p>
            <a:endParaRPr lang="en-US" sz="1000" dirty="0"/>
          </a:p>
          <a:p>
            <a:r>
              <a:rPr lang="en-US" dirty="0"/>
              <a:t>If large effects of common, short term market returns, very unlikely to be skill (shouldn’t even update much on E(R))</a:t>
            </a:r>
          </a:p>
          <a:p>
            <a:endParaRPr lang="en-US" sz="1000" dirty="0"/>
          </a:p>
          <a:p>
            <a:r>
              <a:rPr lang="en-US" dirty="0"/>
              <a:t>If predictions still not downward sloping with market-adjusted returns, even harder to argue for skill story</a:t>
            </a:r>
          </a:p>
        </p:txBody>
      </p:sp>
    </p:spTree>
    <p:extLst>
      <p:ext uri="{BB962C8B-B14F-4D97-AF65-F5344CB8AC3E}">
        <p14:creationId xmlns:p14="http://schemas.microsoft.com/office/powerpoint/2010/main" val="1752088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pPr marL="457200" indent="-457200">
              <a:buFont typeface="+mj-lt"/>
              <a:buAutoNum type="arabicPeriod"/>
            </a:pPr>
            <a:r>
              <a:rPr lang="en-US" sz="2400" dirty="0"/>
              <a:t>You (rationally) realize you’re not very good at trading</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Do traders evaluate actual returns, or just price changes?</a:t>
            </a:r>
            <a:br>
              <a:rPr lang="en-US" dirty="0"/>
            </a:br>
            <a:endParaRPr lang="en-US" dirty="0"/>
          </a:p>
          <a:p>
            <a:r>
              <a:rPr lang="en-US" dirty="0" err="1"/>
              <a:t>Hartzmark</a:t>
            </a:r>
            <a:r>
              <a:rPr lang="en-US" dirty="0"/>
              <a:t> and Solomon (2019): Dividends treated as separate category, rarely included in a total performance calculation</a:t>
            </a:r>
          </a:p>
          <a:p>
            <a:endParaRPr lang="en-US" dirty="0"/>
          </a:p>
          <a:p>
            <a:r>
              <a:rPr lang="en-US" dirty="0"/>
              <a:t>If effects are mostly based on portfolio value minus dividends, even harder to argue it’s a rational skill inference question</a:t>
            </a:r>
          </a:p>
        </p:txBody>
      </p:sp>
    </p:spTree>
    <p:extLst>
      <p:ext uri="{BB962C8B-B14F-4D97-AF65-F5344CB8AC3E}">
        <p14:creationId xmlns:p14="http://schemas.microsoft.com/office/powerpoint/2010/main" val="2447643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2. You (rationally?) decide it’s not fun</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Shape of graph also potentially consistent with #2!</a:t>
            </a:r>
          </a:p>
          <a:p>
            <a:endParaRPr lang="en-US" sz="1000" dirty="0"/>
          </a:p>
          <a:p>
            <a:r>
              <a:rPr lang="en-US" dirty="0"/>
              <a:t>Problem: Variance of cumulative returns strongly tied to how long you’ve been trading</a:t>
            </a:r>
          </a:p>
          <a:p>
            <a:endParaRPr lang="en-US" sz="1000" dirty="0"/>
          </a:p>
          <a:p>
            <a:r>
              <a:rPr lang="en-US" dirty="0"/>
              <a:t>Alternative: People have some (unknown at first) baseline level of how fun they’ll find trading equities</a:t>
            </a:r>
          </a:p>
          <a:p>
            <a:endParaRPr lang="en-US" sz="1050" dirty="0"/>
          </a:p>
          <a:p>
            <a:r>
              <a:rPr lang="en-US" dirty="0"/>
              <a:t>Open up account, trade a little, learn over time about type.</a:t>
            </a:r>
          </a:p>
          <a:p>
            <a:endParaRPr lang="en-US" sz="1000" dirty="0"/>
          </a:p>
          <a:p>
            <a:r>
              <a:rPr lang="en-US" dirty="0"/>
              <a:t>What would this predict? </a:t>
            </a:r>
          </a:p>
        </p:txBody>
      </p:sp>
    </p:spTree>
    <p:extLst>
      <p:ext uri="{BB962C8B-B14F-4D97-AF65-F5344CB8AC3E}">
        <p14:creationId xmlns:p14="http://schemas.microsoft.com/office/powerpoint/2010/main" val="383622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2. You (rationally?) decide it’s not fun</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Those who really hate it find out quickly, and quit quickly. Cumulative returns are close to zero</a:t>
            </a:r>
          </a:p>
          <a:p>
            <a:endParaRPr lang="en-US" sz="1000" dirty="0"/>
          </a:p>
          <a:p>
            <a:r>
              <a:rPr lang="en-US" dirty="0"/>
              <a:t>Those who like it stay in, their volatility grows over time, they end up in both tails of returns </a:t>
            </a:r>
            <a:r>
              <a:rPr lang="en-US" i="1" dirty="0"/>
              <a:t>and </a:t>
            </a:r>
            <a:r>
              <a:rPr lang="en-US" dirty="0"/>
              <a:t>have low exit probabilities</a:t>
            </a:r>
          </a:p>
          <a:p>
            <a:endParaRPr lang="en-US" sz="1050" dirty="0"/>
          </a:p>
          <a:p>
            <a:r>
              <a:rPr lang="en-US" dirty="0"/>
              <a:t>How to rule out? </a:t>
            </a:r>
          </a:p>
          <a:p>
            <a:pPr lvl="1"/>
            <a:r>
              <a:rPr lang="en-US" dirty="0"/>
              <a:t>Use hazard rates, control for duration already in the market</a:t>
            </a:r>
          </a:p>
          <a:p>
            <a:pPr lvl="1"/>
            <a:r>
              <a:rPr lang="en-US" dirty="0"/>
              <a:t>Use annual average returns, instead of cumulative</a:t>
            </a:r>
          </a:p>
          <a:p>
            <a:pPr lvl="1"/>
            <a:r>
              <a:rPr lang="en-US" dirty="0"/>
              <a:t>Year and cohort fixed effects don’t solve fully</a:t>
            </a:r>
          </a:p>
        </p:txBody>
      </p:sp>
    </p:spTree>
    <p:extLst>
      <p:ext uri="{BB962C8B-B14F-4D97-AF65-F5344CB8AC3E}">
        <p14:creationId xmlns:p14="http://schemas.microsoft.com/office/powerpoint/2010/main" val="1674476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Why Might Markets Make Individuals Smart?</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Market Selection – markets tend to reward people who make rational choices, so the smart money drives out the dumb.</a:t>
            </a:r>
          </a:p>
          <a:p>
            <a:r>
              <a:rPr lang="en-US" dirty="0"/>
              <a:t>Friedman (1953) – Often cited, rarely quoted!</a:t>
            </a:r>
          </a:p>
        </p:txBody>
      </p:sp>
    </p:spTree>
    <p:extLst>
      <p:ext uri="{BB962C8B-B14F-4D97-AF65-F5344CB8AC3E}">
        <p14:creationId xmlns:p14="http://schemas.microsoft.com/office/powerpoint/2010/main" val="20881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8416E2A-1129-E4AC-C2C0-A6A7181D623F}"/>
              </a:ext>
            </a:extLst>
          </p:cNvPr>
          <p:cNvSpPr>
            <a:spLocks noGrp="1"/>
          </p:cNvSpPr>
          <p:nvPr>
            <p:ph type="title"/>
          </p:nvPr>
        </p:nvSpPr>
        <p:spPr/>
        <p:txBody>
          <a:bodyPr/>
          <a:lstStyle/>
          <a:p>
            <a:r>
              <a:rPr lang="en-US" dirty="0"/>
              <a:t>2. You (rationally?) decide it’s not fun</a:t>
            </a:r>
          </a:p>
        </p:txBody>
      </p:sp>
      <p:pic>
        <p:nvPicPr>
          <p:cNvPr id="7" name="Picture 6">
            <a:extLst>
              <a:ext uri="{FF2B5EF4-FFF2-40B4-BE49-F238E27FC236}">
                <a16:creationId xmlns:a16="http://schemas.microsoft.com/office/drawing/2014/main" id="{4520072A-E19B-74E0-9FB4-B71267B53DC4}"/>
              </a:ext>
            </a:extLst>
          </p:cNvPr>
          <p:cNvPicPr>
            <a:picLocks noChangeAspect="1"/>
          </p:cNvPicPr>
          <p:nvPr/>
        </p:nvPicPr>
        <p:blipFill>
          <a:blip r:embed="rId2"/>
          <a:stretch>
            <a:fillRect/>
          </a:stretch>
        </p:blipFill>
        <p:spPr>
          <a:xfrm>
            <a:off x="76201" y="1673832"/>
            <a:ext cx="6629400" cy="4866760"/>
          </a:xfrm>
          <a:prstGeom prst="rect">
            <a:avLst/>
          </a:prstGeom>
        </p:spPr>
      </p:pic>
      <p:sp>
        <p:nvSpPr>
          <p:cNvPr id="8" name="TextBox 7">
            <a:extLst>
              <a:ext uri="{FF2B5EF4-FFF2-40B4-BE49-F238E27FC236}">
                <a16:creationId xmlns:a16="http://schemas.microsoft.com/office/drawing/2014/main" id="{0960CC84-87B4-D59D-DC3B-19ED0BF2FDE8}"/>
              </a:ext>
            </a:extLst>
          </p:cNvPr>
          <p:cNvSpPr txBox="1"/>
          <p:nvPr/>
        </p:nvSpPr>
        <p:spPr>
          <a:xfrm>
            <a:off x="304800" y="838200"/>
            <a:ext cx="8169530" cy="830997"/>
          </a:xfrm>
          <a:prstGeom prst="rect">
            <a:avLst/>
          </a:prstGeom>
          <a:noFill/>
        </p:spPr>
        <p:txBody>
          <a:bodyPr wrap="square">
            <a:spAutoFit/>
          </a:bodyPr>
          <a:lstStyle/>
          <a:p>
            <a:r>
              <a:rPr lang="en-US" dirty="0">
                <a:latin typeface="Calibri Light" panose="020F0302020204030204" pitchFamily="34" charset="0"/>
                <a:cs typeface="Calibri Light" panose="020F0302020204030204" pitchFamily="34" charset="0"/>
              </a:rPr>
              <a:t>Probably not whole story, but should test explicitly (also, is “experience” measured years, or self-reported experience?)</a:t>
            </a:r>
          </a:p>
        </p:txBody>
      </p:sp>
    </p:spTree>
    <p:extLst>
      <p:ext uri="{BB962C8B-B14F-4D97-AF65-F5344CB8AC3E}">
        <p14:creationId xmlns:p14="http://schemas.microsoft.com/office/powerpoint/2010/main" val="2668136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sz="2400" dirty="0"/>
              <a:t>3. You (irrationally) follow some behavioral rule of participation</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a:xfrm>
            <a:off x="457200" y="1066800"/>
            <a:ext cx="8458200" cy="5181600"/>
          </a:xfrm>
        </p:spPr>
        <p:txBody>
          <a:bodyPr/>
          <a:lstStyle/>
          <a:p>
            <a:r>
              <a:rPr lang="en-US" dirty="0"/>
              <a:t>Evidence on </a:t>
            </a:r>
            <a:r>
              <a:rPr lang="en-US" dirty="0" err="1"/>
              <a:t>Barberis</a:t>
            </a:r>
            <a:r>
              <a:rPr lang="en-US" dirty="0"/>
              <a:t> (2012) casino model is interesting, credible</a:t>
            </a:r>
          </a:p>
          <a:p>
            <a:endParaRPr lang="en-US" sz="1000" dirty="0"/>
          </a:p>
          <a:p>
            <a:r>
              <a:rPr lang="en-US" dirty="0"/>
              <a:t>Full relationship to disposition effect (selling gains more than losses) and its drivers is tough</a:t>
            </a:r>
          </a:p>
          <a:p>
            <a:endParaRPr lang="en-US" dirty="0"/>
          </a:p>
          <a:p>
            <a:r>
              <a:rPr lang="en-US" dirty="0"/>
              <a:t>Version #1: Disposition effect is about </a:t>
            </a:r>
            <a:r>
              <a:rPr lang="en-US" i="1" dirty="0"/>
              <a:t>when </a:t>
            </a:r>
            <a:r>
              <a:rPr lang="en-US" dirty="0"/>
              <a:t>you sell</a:t>
            </a:r>
          </a:p>
          <a:p>
            <a:pPr lvl="1"/>
            <a:r>
              <a:rPr lang="en-US" sz="1800" dirty="0" err="1"/>
              <a:t>Barberis</a:t>
            </a:r>
            <a:r>
              <a:rPr lang="en-US" sz="1800" dirty="0"/>
              <a:t> (2012), </a:t>
            </a:r>
            <a:r>
              <a:rPr lang="en-US" sz="1800" dirty="0" err="1"/>
              <a:t>Barberis</a:t>
            </a:r>
            <a:r>
              <a:rPr lang="en-US" sz="1800" dirty="0"/>
              <a:t> and </a:t>
            </a:r>
            <a:r>
              <a:rPr lang="en-US" sz="1800" dirty="0" err="1"/>
              <a:t>Xiong</a:t>
            </a:r>
            <a:r>
              <a:rPr lang="en-US" sz="1800" dirty="0"/>
              <a:t> (2012), Ben-David and </a:t>
            </a:r>
            <a:r>
              <a:rPr lang="en-US" sz="1800" dirty="0" err="1"/>
              <a:t>Hirshleifer</a:t>
            </a:r>
            <a:r>
              <a:rPr lang="en-US" sz="1800" dirty="0"/>
              <a:t> (2012)</a:t>
            </a:r>
          </a:p>
          <a:p>
            <a:pPr lvl="1"/>
            <a:endParaRPr lang="en-US" sz="1800" dirty="0"/>
          </a:p>
          <a:p>
            <a:r>
              <a:rPr lang="en-US" dirty="0"/>
              <a:t>Version #2: DE is about </a:t>
            </a:r>
            <a:r>
              <a:rPr lang="en-US" i="1" dirty="0"/>
              <a:t>what </a:t>
            </a:r>
            <a:r>
              <a:rPr lang="en-US" dirty="0"/>
              <a:t>you sell, conditional on a sale</a:t>
            </a:r>
          </a:p>
          <a:p>
            <a:pPr lvl="1"/>
            <a:r>
              <a:rPr lang="en-US" sz="1800" dirty="0" err="1"/>
              <a:t>Odean</a:t>
            </a:r>
            <a:r>
              <a:rPr lang="en-US" sz="1800" dirty="0"/>
              <a:t> (1998), Chang, Solomon and </a:t>
            </a:r>
            <a:r>
              <a:rPr lang="en-US" sz="1800" dirty="0" err="1"/>
              <a:t>Westerfield</a:t>
            </a:r>
            <a:r>
              <a:rPr lang="en-US" sz="1800" dirty="0"/>
              <a:t> (2016), most others</a:t>
            </a:r>
          </a:p>
        </p:txBody>
      </p:sp>
    </p:spTree>
    <p:extLst>
      <p:ext uri="{BB962C8B-B14F-4D97-AF65-F5344CB8AC3E}">
        <p14:creationId xmlns:p14="http://schemas.microsoft.com/office/powerpoint/2010/main" val="285823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sz="2400" dirty="0"/>
              <a:t>3. You (irrationally) follow some behavioral rule of participation</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a:xfrm>
            <a:off x="457200" y="1066800"/>
            <a:ext cx="8458200" cy="5181600"/>
          </a:xfrm>
        </p:spPr>
        <p:txBody>
          <a:bodyPr/>
          <a:lstStyle/>
          <a:p>
            <a:r>
              <a:rPr lang="en-US" dirty="0"/>
              <a:t>“When you quit” is conceptually closer to “When you sell”</a:t>
            </a:r>
          </a:p>
          <a:p>
            <a:r>
              <a:rPr lang="en-US" dirty="0"/>
              <a:t>Ben-David &amp; </a:t>
            </a:r>
            <a:r>
              <a:rPr lang="en-US" dirty="0" err="1"/>
              <a:t>Hirshleifer</a:t>
            </a:r>
            <a:r>
              <a:rPr lang="en-US" dirty="0"/>
              <a:t> (2012) </a:t>
            </a:r>
            <a:br>
              <a:rPr lang="en-US" dirty="0"/>
            </a:br>
            <a:r>
              <a:rPr lang="en-US" dirty="0"/>
              <a:t>find </a:t>
            </a:r>
            <a:r>
              <a:rPr lang="en-US" dirty="0" err="1"/>
              <a:t>v-shape</a:t>
            </a:r>
            <a:r>
              <a:rPr lang="en-US" dirty="0"/>
              <a:t> selling propensity</a:t>
            </a:r>
          </a:p>
          <a:p>
            <a:r>
              <a:rPr lang="en-US" dirty="0"/>
              <a:t>Consistent explanation?</a:t>
            </a:r>
          </a:p>
          <a:p>
            <a:r>
              <a:rPr lang="en-US" dirty="0"/>
              <a:t>“At the stock level, I wait for</a:t>
            </a:r>
            <a:br>
              <a:rPr lang="en-US" dirty="0"/>
            </a:br>
            <a:r>
              <a:rPr lang="en-US" dirty="0"/>
              <a:t>something to happen before</a:t>
            </a:r>
            <a:br>
              <a:rPr lang="en-US" dirty="0"/>
            </a:br>
            <a:r>
              <a:rPr lang="en-US" dirty="0"/>
              <a:t>selling.”</a:t>
            </a:r>
            <a:br>
              <a:rPr lang="en-US" dirty="0"/>
            </a:br>
            <a:br>
              <a:rPr lang="en-US" dirty="0"/>
            </a:br>
            <a:r>
              <a:rPr lang="en-US" dirty="0"/>
              <a:t>“At the account level, if </a:t>
            </a:r>
            <a:br>
              <a:rPr lang="en-US" dirty="0"/>
            </a:br>
            <a:r>
              <a:rPr lang="en-US" dirty="0"/>
              <a:t>nothing happens, I get bored and quit”</a:t>
            </a:r>
          </a:p>
          <a:p>
            <a:r>
              <a:rPr lang="en-US" dirty="0"/>
              <a:t>Different from </a:t>
            </a:r>
            <a:r>
              <a:rPr lang="en-US" dirty="0" err="1"/>
              <a:t>Barberis</a:t>
            </a:r>
            <a:r>
              <a:rPr lang="en-US" dirty="0"/>
              <a:t> (2012), worth pondering</a:t>
            </a:r>
          </a:p>
          <a:p>
            <a:endParaRPr lang="en-US" sz="1800" dirty="0"/>
          </a:p>
        </p:txBody>
      </p:sp>
      <p:pic>
        <p:nvPicPr>
          <p:cNvPr id="4" name="Picture 3">
            <a:extLst>
              <a:ext uri="{FF2B5EF4-FFF2-40B4-BE49-F238E27FC236}">
                <a16:creationId xmlns:a16="http://schemas.microsoft.com/office/drawing/2014/main" id="{B253438F-950B-AFB4-576A-964A65BCB8FB}"/>
              </a:ext>
            </a:extLst>
          </p:cNvPr>
          <p:cNvPicPr>
            <a:picLocks noChangeAspect="1"/>
          </p:cNvPicPr>
          <p:nvPr/>
        </p:nvPicPr>
        <p:blipFill>
          <a:blip r:embed="rId2"/>
          <a:stretch>
            <a:fillRect/>
          </a:stretch>
        </p:blipFill>
        <p:spPr>
          <a:xfrm>
            <a:off x="4813300" y="1625600"/>
            <a:ext cx="4330700" cy="3606800"/>
          </a:xfrm>
          <a:prstGeom prst="rect">
            <a:avLst/>
          </a:prstGeom>
        </p:spPr>
      </p:pic>
    </p:spTree>
    <p:extLst>
      <p:ext uri="{BB962C8B-B14F-4D97-AF65-F5344CB8AC3E}">
        <p14:creationId xmlns:p14="http://schemas.microsoft.com/office/powerpoint/2010/main" val="3121390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sz="2400" dirty="0"/>
              <a:t>3. You (irrationally) follow some behavioral rule of participation</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a:xfrm>
            <a:off x="457200" y="1066800"/>
            <a:ext cx="8458200" cy="5181600"/>
          </a:xfrm>
        </p:spPr>
        <p:txBody>
          <a:bodyPr/>
          <a:lstStyle/>
          <a:p>
            <a:r>
              <a:rPr lang="en-US" dirty="0" err="1"/>
              <a:t>Odean</a:t>
            </a:r>
            <a:r>
              <a:rPr lang="en-US" dirty="0"/>
              <a:t> (1998) DE measure shows large, puzzling negative effect</a:t>
            </a:r>
          </a:p>
          <a:p>
            <a:pPr lvl="1"/>
            <a:r>
              <a:rPr lang="en-US" dirty="0"/>
              <a:t>Worth pondering why that is. </a:t>
            </a:r>
            <a:br>
              <a:rPr lang="en-US" dirty="0"/>
            </a:br>
            <a:endParaRPr lang="en-US" dirty="0"/>
          </a:p>
          <a:p>
            <a:r>
              <a:rPr lang="en-US" dirty="0"/>
              <a:t>Cognitive dissonance (Chang, Solomon and </a:t>
            </a:r>
            <a:r>
              <a:rPr lang="en-US" dirty="0" err="1"/>
              <a:t>Westerfield</a:t>
            </a:r>
            <a:r>
              <a:rPr lang="en-US" dirty="0"/>
              <a:t> (2016)?</a:t>
            </a:r>
          </a:p>
          <a:p>
            <a:pPr lvl="1"/>
            <a:r>
              <a:rPr lang="en-US" dirty="0"/>
              <a:t>I sell winners more than losers because I hate admitting I screwed up</a:t>
            </a:r>
          </a:p>
          <a:p>
            <a:pPr lvl="1"/>
            <a:r>
              <a:rPr lang="en-US" dirty="0"/>
              <a:t>If I rarely admit I screwed up, I’m less likely to learn that I’m unskilled and quit</a:t>
            </a:r>
          </a:p>
          <a:p>
            <a:pPr lvl="1"/>
            <a:endParaRPr lang="en-US" sz="1000" dirty="0"/>
          </a:p>
          <a:p>
            <a:r>
              <a:rPr lang="en-US" dirty="0"/>
              <a:t>Not the only answer, but could make sense here (but different from </a:t>
            </a:r>
            <a:r>
              <a:rPr lang="en-US" dirty="0" err="1"/>
              <a:t>Barberis</a:t>
            </a:r>
            <a:r>
              <a:rPr lang="en-US" dirty="0"/>
              <a:t> (2012)</a:t>
            </a:r>
          </a:p>
          <a:p>
            <a:endParaRPr lang="en-US" dirty="0"/>
          </a:p>
          <a:p>
            <a:endParaRPr lang="en-US" sz="1800" dirty="0"/>
          </a:p>
        </p:txBody>
      </p:sp>
    </p:spTree>
    <p:extLst>
      <p:ext uri="{BB962C8B-B14F-4D97-AF65-F5344CB8AC3E}">
        <p14:creationId xmlns:p14="http://schemas.microsoft.com/office/powerpoint/2010/main" val="246991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1066800" y="1066800"/>
            <a:ext cx="7467600" cy="5029200"/>
          </a:xfrm>
        </p:spPr>
        <p:txBody>
          <a:bodyPr/>
          <a:lstStyle/>
          <a:p>
            <a:pPr lvl="1"/>
            <a:endParaRPr lang="en-US" dirty="0"/>
          </a:p>
          <a:p>
            <a:endParaRPr lang="en-US" dirty="0"/>
          </a:p>
          <a:p>
            <a:pPr lvl="1"/>
            <a:endParaRPr lang="en-US" dirty="0"/>
          </a:p>
        </p:txBody>
      </p:sp>
      <p:sp>
        <p:nvSpPr>
          <p:cNvPr id="4" name="Content Placeholder 2"/>
          <p:cNvSpPr txBox="1">
            <a:spLocks/>
          </p:cNvSpPr>
          <p:nvPr/>
        </p:nvSpPr>
        <p:spPr bwMode="auto">
          <a:xfrm>
            <a:off x="457200" y="1219200"/>
            <a:ext cx="8229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ct val="20000"/>
              </a:spcBef>
              <a:spcAft>
                <a:spcPts val="800"/>
              </a:spcAft>
              <a:buChar char="•"/>
              <a:defRPr sz="2400" baseline="0">
                <a:solidFill>
                  <a:schemeClr val="tx1"/>
                </a:solidFill>
                <a:latin typeface="Calibri Light" panose="020F0302020204030204" pitchFamily="34" charset="0"/>
                <a:ea typeface="+mn-ea"/>
                <a:cs typeface="Calibri Light" panose="020F0302020204030204" pitchFamily="34" charset="0"/>
              </a:defRPr>
            </a:lvl1pPr>
            <a:lvl2pPr marL="742950" indent="-285750" algn="l" rtl="0" fontAlgn="base">
              <a:lnSpc>
                <a:spcPct val="100000"/>
              </a:lnSpc>
              <a:spcBef>
                <a:spcPct val="20000"/>
              </a:spcBef>
              <a:spcAft>
                <a:spcPts val="800"/>
              </a:spcAft>
              <a:buChar char="–"/>
              <a:defRPr sz="2000" baseline="0">
                <a:solidFill>
                  <a:schemeClr val="tx1"/>
                </a:solidFill>
                <a:latin typeface="Calibri Light" panose="020F0302020204030204" pitchFamily="34" charset="0"/>
                <a:cs typeface="Calibri Light" panose="020F0302020204030204" pitchFamily="34" charset="0"/>
              </a:defRPr>
            </a:lvl2pPr>
            <a:lvl3pPr marL="1143000" indent="-228600" algn="l" rtl="0" fontAlgn="base">
              <a:lnSpc>
                <a:spcPct val="100000"/>
              </a:lnSpc>
              <a:spcBef>
                <a:spcPct val="20000"/>
              </a:spcBef>
              <a:spcAft>
                <a:spcPts val="800"/>
              </a:spcAft>
              <a:buChar char="•"/>
              <a:defRPr sz="1800" baseline="0">
                <a:solidFill>
                  <a:schemeClr val="tx1"/>
                </a:solidFill>
                <a:latin typeface="Calibri Light" panose="020F0302020204030204" pitchFamily="34" charset="0"/>
                <a:cs typeface="Calibri Light" panose="020F0302020204030204" pitchFamily="34" charset="0"/>
              </a:defRPr>
            </a:lvl3pPr>
            <a:lvl4pPr marL="1600200" indent="-228600" algn="l" rtl="0" fontAlgn="base">
              <a:lnSpc>
                <a:spcPct val="100000"/>
              </a:lnSpc>
              <a:spcBef>
                <a:spcPct val="20000"/>
              </a:spcBef>
              <a:spcAft>
                <a:spcPts val="800"/>
              </a:spcAft>
              <a:buChar char="–"/>
              <a:defRPr sz="1600" baseline="0">
                <a:solidFill>
                  <a:schemeClr val="tx1"/>
                </a:solidFill>
                <a:latin typeface="Calibri Light" panose="020F0302020204030204" pitchFamily="34" charset="0"/>
                <a:cs typeface="Calibri Light" panose="020F0302020204030204" pitchFamily="34" charset="0"/>
              </a:defRPr>
            </a:lvl4pPr>
            <a:lvl5pPr marL="2057400" indent="-228600" algn="l" rtl="0" fontAlgn="base">
              <a:lnSpc>
                <a:spcPct val="100000"/>
              </a:lnSpc>
              <a:spcBef>
                <a:spcPct val="20000"/>
              </a:spcBef>
              <a:spcAft>
                <a:spcPts val="800"/>
              </a:spcAft>
              <a:buChar char="»"/>
              <a:defRPr sz="1400">
                <a:solidFill>
                  <a:schemeClr val="tx1"/>
                </a:solidFill>
                <a:latin typeface="Calibri Light" panose="020F0302020204030204" pitchFamily="34" charset="0"/>
                <a:cs typeface="Calibri Light" panose="020F03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Neat paper, makes great use of novel dataset</a:t>
            </a:r>
          </a:p>
          <a:p>
            <a:endParaRPr lang="en-US" kern="0" dirty="0"/>
          </a:p>
          <a:p>
            <a:r>
              <a:rPr lang="en-US" kern="0" dirty="0"/>
              <a:t>Simple version of low-skilled guys get driven out seems wrong, but what actually is the driver of these choices?</a:t>
            </a:r>
          </a:p>
          <a:p>
            <a:endParaRPr lang="en-US" kern="0" dirty="0"/>
          </a:p>
          <a:p>
            <a:r>
              <a:rPr lang="en-US" kern="0" dirty="0"/>
              <a:t>Market selection versus individual selection as framing is less clear</a:t>
            </a:r>
          </a:p>
          <a:p>
            <a:endParaRPr lang="en-US" kern="0" dirty="0"/>
          </a:p>
          <a:p>
            <a:r>
              <a:rPr lang="en-US" kern="0" dirty="0"/>
              <a:t>Really interesting to read and think about</a:t>
            </a:r>
          </a:p>
          <a:p>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2456235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Why Might Markets Make Individuals Smart?</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Market Selection – markets tend to reward people who make rational choices, so the smart money drives out the dumb.</a:t>
            </a:r>
          </a:p>
          <a:p>
            <a:r>
              <a:rPr lang="en-US" dirty="0"/>
              <a:t>Friedman (1953) – Often cited, rarely quoted!</a:t>
            </a:r>
          </a:p>
        </p:txBody>
      </p:sp>
      <p:pic>
        <p:nvPicPr>
          <p:cNvPr id="1026" name="Picture 2" descr="Vintage Mickey Mouse Photos That Will Take You Back | Reader's Digest">
            <a:extLst>
              <a:ext uri="{FF2B5EF4-FFF2-40B4-BE49-F238E27FC236}">
                <a16:creationId xmlns:a16="http://schemas.microsoft.com/office/drawing/2014/main" id="{43AE3240-A2F1-F0C1-96FD-753C3E39A6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000" t="14978" r="23333"/>
          <a:stretch/>
        </p:blipFill>
        <p:spPr bwMode="auto">
          <a:xfrm>
            <a:off x="7074666" y="4603846"/>
            <a:ext cx="1656744" cy="1522413"/>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a:extLst>
              <a:ext uri="{FF2B5EF4-FFF2-40B4-BE49-F238E27FC236}">
                <a16:creationId xmlns:a16="http://schemas.microsoft.com/office/drawing/2014/main" id="{F2D70377-E559-2A42-B6E4-C1F29C7FEEE5}"/>
              </a:ext>
            </a:extLst>
          </p:cNvPr>
          <p:cNvSpPr/>
          <p:nvPr/>
        </p:nvSpPr>
        <p:spPr>
          <a:xfrm>
            <a:off x="3833484" y="2828835"/>
            <a:ext cx="2776260" cy="1361371"/>
          </a:xfrm>
          <a:prstGeom prst="wedgeRoundRectCallout">
            <a:avLst>
              <a:gd name="adj1" fmla="val 93048"/>
              <a:gd name="adj2" fmla="val 125783"/>
              <a:gd name="adj3" fmla="val 16667"/>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B38A22A3-A6C4-E4D5-2B98-78A19DEC6ADD}"/>
              </a:ext>
            </a:extLst>
          </p:cNvPr>
          <p:cNvSpPr txBox="1"/>
          <p:nvPr/>
        </p:nvSpPr>
        <p:spPr>
          <a:xfrm>
            <a:off x="3886200" y="2828835"/>
            <a:ext cx="2723544" cy="1200329"/>
          </a:xfrm>
          <a:prstGeom prst="rect">
            <a:avLst/>
          </a:prstGeom>
          <a:noFill/>
        </p:spPr>
        <p:txBody>
          <a:bodyPr wrap="square">
            <a:spAutoFit/>
          </a:bodyPr>
          <a:lstStyle/>
          <a:p>
            <a:r>
              <a:rPr lang="en-US" sz="1800" dirty="0">
                <a:latin typeface="Calibri Light" panose="020F0302020204030204" pitchFamily="34" charset="0"/>
                <a:cs typeface="Calibri Light" panose="020F0302020204030204" pitchFamily="34" charset="0"/>
              </a:rPr>
              <a:t>“Friedman is smarter than you think, so make sure you read the original, not just attributions!</a:t>
            </a:r>
          </a:p>
        </p:txBody>
      </p:sp>
    </p:spTree>
    <p:extLst>
      <p:ext uri="{BB962C8B-B14F-4D97-AF65-F5344CB8AC3E}">
        <p14:creationId xmlns:p14="http://schemas.microsoft.com/office/powerpoint/2010/main" val="88520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Why Might Markets Make Individuals Smart?</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Market Selection – markets tend to reward people who make rational choices, so the smart money drives out the dumb.</a:t>
            </a:r>
          </a:p>
          <a:p>
            <a:r>
              <a:rPr lang="en-US" dirty="0"/>
              <a:t>Friedman (1953) – Often cited, rarely quoted!</a:t>
            </a:r>
          </a:p>
        </p:txBody>
      </p:sp>
      <p:sp>
        <p:nvSpPr>
          <p:cNvPr id="5" name="TextBox 4">
            <a:extLst>
              <a:ext uri="{FF2B5EF4-FFF2-40B4-BE49-F238E27FC236}">
                <a16:creationId xmlns:a16="http://schemas.microsoft.com/office/drawing/2014/main" id="{FC22C395-16E3-C4C7-0184-EC8E919A4BB8}"/>
              </a:ext>
            </a:extLst>
          </p:cNvPr>
          <p:cNvSpPr txBox="1"/>
          <p:nvPr/>
        </p:nvSpPr>
        <p:spPr>
          <a:xfrm>
            <a:off x="434502" y="2844147"/>
            <a:ext cx="6483636" cy="2862322"/>
          </a:xfrm>
          <a:prstGeom prst="rect">
            <a:avLst/>
          </a:prstGeom>
          <a:noFill/>
        </p:spPr>
        <p:txBody>
          <a:bodyPr wrap="square">
            <a:spAutoFit/>
          </a:bodyPr>
          <a:lstStyle/>
          <a:p>
            <a:r>
              <a:rPr lang="en-US" sz="1800" dirty="0">
                <a:latin typeface="Calibri Light" panose="020F0302020204030204" pitchFamily="34" charset="0"/>
                <a:cs typeface="Calibri Light" panose="020F0302020204030204" pitchFamily="34" charset="0"/>
              </a:rPr>
              <a:t>“[U]</a:t>
            </a:r>
            <a:r>
              <a:rPr lang="en-US" sz="1800" dirty="0" err="1">
                <a:latin typeface="Calibri Light" panose="020F0302020204030204" pitchFamily="34" charset="0"/>
                <a:cs typeface="Calibri Light" panose="020F0302020204030204" pitchFamily="34" charset="0"/>
              </a:rPr>
              <a:t>nless</a:t>
            </a:r>
            <a:r>
              <a:rPr lang="en-US" sz="1800" dirty="0">
                <a:latin typeface="Calibri Light" panose="020F0302020204030204" pitchFamily="34" charset="0"/>
                <a:cs typeface="Calibri Light" panose="020F0302020204030204" pitchFamily="34" charset="0"/>
              </a:rPr>
              <a:t> the behavior of businessmen in some way or other approximated behavior consistent with the maximization of returns, it seems unlikely that they would remain in business for long. Let the apparent immediate determinant of business behavior be anything at all – habitual reaction, random chance, or whatnot. Whenever this determinant happens to lead to behavior consistent with rational and informed maximization of returns, the business will prosper and acquire resources with which to expand; whenever it does not, the business will tend to lose resources and can be kept in existence only by the addition of resources from outside. </a:t>
            </a:r>
          </a:p>
        </p:txBody>
      </p:sp>
      <p:pic>
        <p:nvPicPr>
          <p:cNvPr id="1028" name="Picture 4">
            <a:extLst>
              <a:ext uri="{FF2B5EF4-FFF2-40B4-BE49-F238E27FC236}">
                <a16:creationId xmlns:a16="http://schemas.microsoft.com/office/drawing/2014/main" id="{F98F0BD6-D903-6988-A4E1-1E7F5F7878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3902" y="3200400"/>
            <a:ext cx="1831622"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221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What Friedman Did and Didn’t Say</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Argument is originally about </a:t>
            </a:r>
            <a:r>
              <a:rPr lang="en-US" i="1" dirty="0"/>
              <a:t>firms </a:t>
            </a:r>
            <a:r>
              <a:rPr lang="en-US" dirty="0"/>
              <a:t>acting in a maximizing way</a:t>
            </a:r>
          </a:p>
          <a:p>
            <a:endParaRPr lang="en-US" sz="1000" i="1" dirty="0"/>
          </a:p>
          <a:p>
            <a:r>
              <a:rPr lang="en-US" dirty="0"/>
              <a:t>Firms consume resources on an ongoing basis (so die easily)</a:t>
            </a:r>
          </a:p>
          <a:p>
            <a:endParaRPr lang="en-US" sz="1000" dirty="0"/>
          </a:p>
          <a:p>
            <a:r>
              <a:rPr lang="en-US" dirty="0"/>
              <a:t>Firms mostly act in </a:t>
            </a:r>
            <a:r>
              <a:rPr lang="en-US" i="1" dirty="0"/>
              <a:t>product </a:t>
            </a:r>
            <a:r>
              <a:rPr lang="en-US" dirty="0"/>
              <a:t>or </a:t>
            </a:r>
            <a:r>
              <a:rPr lang="en-US" i="1" dirty="0"/>
              <a:t>service </a:t>
            </a:r>
            <a:r>
              <a:rPr lang="en-US" dirty="0"/>
              <a:t>markets</a:t>
            </a:r>
          </a:p>
          <a:p>
            <a:endParaRPr lang="en-US" sz="1000" dirty="0"/>
          </a:p>
          <a:p>
            <a:r>
              <a:rPr lang="en-US" dirty="0"/>
              <a:t>Disciplined by consumers, who care about price and quality (they care about price even if random – Becker 1963)</a:t>
            </a:r>
          </a:p>
          <a:p>
            <a:endParaRPr lang="en-US" sz="1000" dirty="0"/>
          </a:p>
          <a:p>
            <a:r>
              <a:rPr lang="en-US" dirty="0"/>
              <a:t>How exactly should this apply to traders in financial markets?</a:t>
            </a:r>
          </a:p>
          <a:p>
            <a:endParaRPr lang="en-US" dirty="0"/>
          </a:p>
        </p:txBody>
      </p:sp>
    </p:spTree>
    <p:extLst>
      <p:ext uri="{BB962C8B-B14F-4D97-AF65-F5344CB8AC3E}">
        <p14:creationId xmlns:p14="http://schemas.microsoft.com/office/powerpoint/2010/main" val="370469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Friedman in Financial Markets</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Should we expect unskilled traders to </a:t>
            </a:r>
            <a:r>
              <a:rPr lang="en-US" i="1" dirty="0"/>
              <a:t>shrink, </a:t>
            </a:r>
            <a:r>
              <a:rPr lang="en-US" dirty="0"/>
              <a:t>or </a:t>
            </a:r>
            <a:r>
              <a:rPr lang="en-US" i="1" dirty="0"/>
              <a:t>disappear?</a:t>
            </a:r>
          </a:p>
          <a:p>
            <a:r>
              <a:rPr lang="en-US" dirty="0"/>
              <a:t>Is being skilled about being able to generate </a:t>
            </a:r>
            <a:r>
              <a:rPr lang="en-US" i="1" dirty="0"/>
              <a:t>high returns</a:t>
            </a:r>
            <a:r>
              <a:rPr lang="en-US" dirty="0"/>
              <a:t>? </a:t>
            </a:r>
            <a:br>
              <a:rPr lang="en-US" dirty="0"/>
            </a:br>
            <a:r>
              <a:rPr lang="en-US" i="1" dirty="0"/>
              <a:t>High IQ</a:t>
            </a:r>
            <a:r>
              <a:rPr lang="en-US" dirty="0"/>
              <a:t>? Being able to assess the </a:t>
            </a:r>
            <a:r>
              <a:rPr lang="en-US" i="1" dirty="0"/>
              <a:t>fundamental value</a:t>
            </a:r>
            <a:r>
              <a:rPr lang="en-US" dirty="0"/>
              <a:t> of firms?</a:t>
            </a:r>
          </a:p>
          <a:p>
            <a:endParaRPr lang="en-US" dirty="0"/>
          </a:p>
        </p:txBody>
      </p:sp>
      <p:sp>
        <p:nvSpPr>
          <p:cNvPr id="4" name="Rectangle 3">
            <a:extLst>
              <a:ext uri="{FF2B5EF4-FFF2-40B4-BE49-F238E27FC236}">
                <a16:creationId xmlns:a16="http://schemas.microsoft.com/office/drawing/2014/main" id="{9F49E85A-9A1C-41A3-3094-DAE143409539}"/>
              </a:ext>
            </a:extLst>
          </p:cNvPr>
          <p:cNvSpPr/>
          <p:nvPr/>
        </p:nvSpPr>
        <p:spPr>
          <a:xfrm>
            <a:off x="19017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E5F0E-F1FD-A69F-C9F2-3BB98123D59D}"/>
              </a:ext>
            </a:extLst>
          </p:cNvPr>
          <p:cNvSpPr/>
          <p:nvPr/>
        </p:nvSpPr>
        <p:spPr>
          <a:xfrm>
            <a:off x="35781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2EF8EEB-27C0-6BF7-9C87-E5288C423C14}"/>
              </a:ext>
            </a:extLst>
          </p:cNvPr>
          <p:cNvSpPr/>
          <p:nvPr/>
        </p:nvSpPr>
        <p:spPr>
          <a:xfrm>
            <a:off x="5257800"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9FE9F0A-1B73-BED8-9F2A-0F49E4FB2A6A}"/>
              </a:ext>
            </a:extLst>
          </p:cNvPr>
          <p:cNvSpPr/>
          <p:nvPr/>
        </p:nvSpPr>
        <p:spPr>
          <a:xfrm>
            <a:off x="1901757"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F8FFE36-C10B-BE44-6F7B-FCD229F936CF}"/>
              </a:ext>
            </a:extLst>
          </p:cNvPr>
          <p:cNvSpPr/>
          <p:nvPr/>
        </p:nvSpPr>
        <p:spPr>
          <a:xfrm>
            <a:off x="3578157"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36560BB-1705-26DB-0177-BFEB9B4E40C1}"/>
              </a:ext>
            </a:extLst>
          </p:cNvPr>
          <p:cNvSpPr/>
          <p:nvPr/>
        </p:nvSpPr>
        <p:spPr>
          <a:xfrm>
            <a:off x="5257800"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78C9AAE-4EC3-9399-B8C0-5EBF6E13BA94}"/>
              </a:ext>
            </a:extLst>
          </p:cNvPr>
          <p:cNvSpPr txBox="1"/>
          <p:nvPr/>
        </p:nvSpPr>
        <p:spPr>
          <a:xfrm>
            <a:off x="586504" y="3502967"/>
            <a:ext cx="954107" cy="461665"/>
          </a:xfrm>
          <a:prstGeom prst="rect">
            <a:avLst/>
          </a:prstGeom>
          <a:noFill/>
        </p:spPr>
        <p:txBody>
          <a:bodyPr wrap="none" rtlCol="0">
            <a:spAutoFit/>
          </a:bodyPr>
          <a:lstStyle/>
          <a:p>
            <a:r>
              <a:rPr lang="en-US" dirty="0">
                <a:latin typeface="Calibri Light" panose="020F0302020204030204" pitchFamily="34" charset="0"/>
              </a:rPr>
              <a:t>Shrink</a:t>
            </a:r>
          </a:p>
        </p:txBody>
      </p:sp>
      <p:sp>
        <p:nvSpPr>
          <p:cNvPr id="11" name="TextBox 10">
            <a:extLst>
              <a:ext uri="{FF2B5EF4-FFF2-40B4-BE49-F238E27FC236}">
                <a16:creationId xmlns:a16="http://schemas.microsoft.com/office/drawing/2014/main" id="{33B09597-2C8B-3A31-2142-AF543034DA95}"/>
              </a:ext>
            </a:extLst>
          </p:cNvPr>
          <p:cNvSpPr txBox="1"/>
          <p:nvPr/>
        </p:nvSpPr>
        <p:spPr>
          <a:xfrm>
            <a:off x="767642" y="4663800"/>
            <a:ext cx="591829" cy="461665"/>
          </a:xfrm>
          <a:prstGeom prst="rect">
            <a:avLst/>
          </a:prstGeom>
          <a:noFill/>
        </p:spPr>
        <p:txBody>
          <a:bodyPr wrap="none" rtlCol="0">
            <a:spAutoFit/>
          </a:bodyPr>
          <a:lstStyle/>
          <a:p>
            <a:r>
              <a:rPr lang="en-US" dirty="0">
                <a:latin typeface="Calibri Light" panose="020F0302020204030204" pitchFamily="34" charset="0"/>
              </a:rPr>
              <a:t>Die</a:t>
            </a:r>
          </a:p>
        </p:txBody>
      </p:sp>
      <p:sp>
        <p:nvSpPr>
          <p:cNvPr id="12" name="TextBox 11">
            <a:extLst>
              <a:ext uri="{FF2B5EF4-FFF2-40B4-BE49-F238E27FC236}">
                <a16:creationId xmlns:a16="http://schemas.microsoft.com/office/drawing/2014/main" id="{358244BE-B2F9-A57D-C42A-8B7E43109CC2}"/>
              </a:ext>
            </a:extLst>
          </p:cNvPr>
          <p:cNvSpPr txBox="1"/>
          <p:nvPr/>
        </p:nvSpPr>
        <p:spPr>
          <a:xfrm>
            <a:off x="2262903" y="2662535"/>
            <a:ext cx="1138966" cy="461665"/>
          </a:xfrm>
          <a:prstGeom prst="rect">
            <a:avLst/>
          </a:prstGeom>
          <a:noFill/>
        </p:spPr>
        <p:txBody>
          <a:bodyPr wrap="none" rtlCol="0">
            <a:spAutoFit/>
          </a:bodyPr>
          <a:lstStyle/>
          <a:p>
            <a:r>
              <a:rPr lang="en-US" dirty="0">
                <a:latin typeface="Calibri Light" panose="020F0302020204030204" pitchFamily="34" charset="0"/>
              </a:rPr>
              <a:t>Returns</a:t>
            </a:r>
          </a:p>
        </p:txBody>
      </p:sp>
      <p:sp>
        <p:nvSpPr>
          <p:cNvPr id="13" name="TextBox 12">
            <a:extLst>
              <a:ext uri="{FF2B5EF4-FFF2-40B4-BE49-F238E27FC236}">
                <a16:creationId xmlns:a16="http://schemas.microsoft.com/office/drawing/2014/main" id="{85BEC467-5FA9-3A66-6177-9D4E5DACA24B}"/>
              </a:ext>
            </a:extLst>
          </p:cNvPr>
          <p:cNvSpPr txBox="1"/>
          <p:nvPr/>
        </p:nvSpPr>
        <p:spPr>
          <a:xfrm>
            <a:off x="4179765" y="2669419"/>
            <a:ext cx="465192" cy="461665"/>
          </a:xfrm>
          <a:prstGeom prst="rect">
            <a:avLst/>
          </a:prstGeom>
          <a:noFill/>
        </p:spPr>
        <p:txBody>
          <a:bodyPr wrap="none" rtlCol="0">
            <a:spAutoFit/>
          </a:bodyPr>
          <a:lstStyle/>
          <a:p>
            <a:r>
              <a:rPr lang="en-US" dirty="0">
                <a:latin typeface="Calibri Light" panose="020F0302020204030204" pitchFamily="34" charset="0"/>
              </a:rPr>
              <a:t>IQ</a:t>
            </a:r>
          </a:p>
        </p:txBody>
      </p:sp>
      <p:sp>
        <p:nvSpPr>
          <p:cNvPr id="14" name="TextBox 13">
            <a:extLst>
              <a:ext uri="{FF2B5EF4-FFF2-40B4-BE49-F238E27FC236}">
                <a16:creationId xmlns:a16="http://schemas.microsoft.com/office/drawing/2014/main" id="{F32ED24E-7060-1B01-963F-A58616971351}"/>
              </a:ext>
            </a:extLst>
          </p:cNvPr>
          <p:cNvSpPr txBox="1"/>
          <p:nvPr/>
        </p:nvSpPr>
        <p:spPr>
          <a:xfrm>
            <a:off x="5243323" y="2669419"/>
            <a:ext cx="1930850" cy="461665"/>
          </a:xfrm>
          <a:prstGeom prst="rect">
            <a:avLst/>
          </a:prstGeom>
          <a:noFill/>
        </p:spPr>
        <p:txBody>
          <a:bodyPr wrap="none" rtlCol="0">
            <a:spAutoFit/>
          </a:bodyPr>
          <a:lstStyle/>
          <a:p>
            <a:r>
              <a:rPr lang="en-US" dirty="0">
                <a:latin typeface="Calibri Light" panose="020F0302020204030204" pitchFamily="34" charset="0"/>
              </a:rPr>
              <a:t>Fundamentals</a:t>
            </a:r>
          </a:p>
        </p:txBody>
      </p:sp>
    </p:spTree>
    <p:extLst>
      <p:ext uri="{BB962C8B-B14F-4D97-AF65-F5344CB8AC3E}">
        <p14:creationId xmlns:p14="http://schemas.microsoft.com/office/powerpoint/2010/main" val="246922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Friedman in Financial Markets</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Should we expect unskilled traders to </a:t>
            </a:r>
            <a:r>
              <a:rPr lang="en-US" i="1" dirty="0"/>
              <a:t>shrink, </a:t>
            </a:r>
            <a:r>
              <a:rPr lang="en-US" dirty="0"/>
              <a:t>or </a:t>
            </a:r>
            <a:r>
              <a:rPr lang="en-US" i="1" dirty="0"/>
              <a:t>disappear?</a:t>
            </a:r>
          </a:p>
          <a:p>
            <a:r>
              <a:rPr lang="en-US" dirty="0"/>
              <a:t>Is being skilled about being able to generate </a:t>
            </a:r>
            <a:r>
              <a:rPr lang="en-US" i="1" dirty="0"/>
              <a:t>high returns</a:t>
            </a:r>
            <a:r>
              <a:rPr lang="en-US" dirty="0"/>
              <a:t>? </a:t>
            </a:r>
            <a:br>
              <a:rPr lang="en-US" dirty="0"/>
            </a:br>
            <a:r>
              <a:rPr lang="en-US" i="1" dirty="0"/>
              <a:t>High IQ</a:t>
            </a:r>
            <a:r>
              <a:rPr lang="en-US" dirty="0"/>
              <a:t>? Being able to assess the </a:t>
            </a:r>
            <a:r>
              <a:rPr lang="en-US" i="1" dirty="0"/>
              <a:t>fundamental value</a:t>
            </a:r>
            <a:r>
              <a:rPr lang="en-US" dirty="0"/>
              <a:t> of firms?</a:t>
            </a:r>
          </a:p>
          <a:p>
            <a:endParaRPr lang="en-US" dirty="0"/>
          </a:p>
        </p:txBody>
      </p:sp>
      <p:sp>
        <p:nvSpPr>
          <p:cNvPr id="18" name="Rectangle 17">
            <a:extLst>
              <a:ext uri="{FF2B5EF4-FFF2-40B4-BE49-F238E27FC236}">
                <a16:creationId xmlns:a16="http://schemas.microsoft.com/office/drawing/2014/main" id="{74214CA5-688C-7528-CC61-2D43D00E19D2}"/>
              </a:ext>
            </a:extLst>
          </p:cNvPr>
          <p:cNvSpPr/>
          <p:nvPr/>
        </p:nvSpPr>
        <p:spPr>
          <a:xfrm>
            <a:off x="19017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63485-6D0D-E078-DBB5-0C1CC03EE3E3}"/>
              </a:ext>
            </a:extLst>
          </p:cNvPr>
          <p:cNvSpPr/>
          <p:nvPr/>
        </p:nvSpPr>
        <p:spPr>
          <a:xfrm>
            <a:off x="35781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AD1B85E-A6E4-CC0B-D808-B8DAFB54FE2D}"/>
              </a:ext>
            </a:extLst>
          </p:cNvPr>
          <p:cNvSpPr/>
          <p:nvPr/>
        </p:nvSpPr>
        <p:spPr>
          <a:xfrm>
            <a:off x="5257800"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53B32B-E4BB-4A0E-E96F-BF2970E29D0B}"/>
              </a:ext>
            </a:extLst>
          </p:cNvPr>
          <p:cNvSpPr/>
          <p:nvPr/>
        </p:nvSpPr>
        <p:spPr>
          <a:xfrm>
            <a:off x="1901757"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91229E4-F4AD-5A00-F69C-2FE891595216}"/>
              </a:ext>
            </a:extLst>
          </p:cNvPr>
          <p:cNvSpPr/>
          <p:nvPr/>
        </p:nvSpPr>
        <p:spPr>
          <a:xfrm>
            <a:off x="3578157"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8D381C5-11C0-E9D0-13DE-351226CA4F5C}"/>
              </a:ext>
            </a:extLst>
          </p:cNvPr>
          <p:cNvSpPr/>
          <p:nvPr/>
        </p:nvSpPr>
        <p:spPr>
          <a:xfrm>
            <a:off x="5257800"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D106055F-5FA8-1739-4DCB-B9C4670BE47A}"/>
              </a:ext>
            </a:extLst>
          </p:cNvPr>
          <p:cNvSpPr txBox="1"/>
          <p:nvPr/>
        </p:nvSpPr>
        <p:spPr>
          <a:xfrm>
            <a:off x="586504" y="3502967"/>
            <a:ext cx="954107" cy="461665"/>
          </a:xfrm>
          <a:prstGeom prst="rect">
            <a:avLst/>
          </a:prstGeom>
          <a:noFill/>
        </p:spPr>
        <p:txBody>
          <a:bodyPr wrap="none" rtlCol="0">
            <a:spAutoFit/>
          </a:bodyPr>
          <a:lstStyle/>
          <a:p>
            <a:r>
              <a:rPr lang="en-US" dirty="0">
                <a:latin typeface="Calibri Light" panose="020F0302020204030204" pitchFamily="34" charset="0"/>
              </a:rPr>
              <a:t>Shrink</a:t>
            </a:r>
          </a:p>
        </p:txBody>
      </p:sp>
      <p:sp>
        <p:nvSpPr>
          <p:cNvPr id="25" name="TextBox 24">
            <a:extLst>
              <a:ext uri="{FF2B5EF4-FFF2-40B4-BE49-F238E27FC236}">
                <a16:creationId xmlns:a16="http://schemas.microsoft.com/office/drawing/2014/main" id="{217F9438-A746-502D-2BC6-9429D18D893C}"/>
              </a:ext>
            </a:extLst>
          </p:cNvPr>
          <p:cNvSpPr txBox="1"/>
          <p:nvPr/>
        </p:nvSpPr>
        <p:spPr>
          <a:xfrm>
            <a:off x="767642" y="4663800"/>
            <a:ext cx="591829" cy="461665"/>
          </a:xfrm>
          <a:prstGeom prst="rect">
            <a:avLst/>
          </a:prstGeom>
          <a:noFill/>
        </p:spPr>
        <p:txBody>
          <a:bodyPr wrap="none" rtlCol="0">
            <a:spAutoFit/>
          </a:bodyPr>
          <a:lstStyle/>
          <a:p>
            <a:r>
              <a:rPr lang="en-US" dirty="0">
                <a:latin typeface="Calibri Light" panose="020F0302020204030204" pitchFamily="34" charset="0"/>
              </a:rPr>
              <a:t>Die</a:t>
            </a:r>
          </a:p>
        </p:txBody>
      </p:sp>
      <p:sp>
        <p:nvSpPr>
          <p:cNvPr id="26" name="TextBox 25">
            <a:extLst>
              <a:ext uri="{FF2B5EF4-FFF2-40B4-BE49-F238E27FC236}">
                <a16:creationId xmlns:a16="http://schemas.microsoft.com/office/drawing/2014/main" id="{A8A0854B-5F1E-F887-4D66-6442FBF0BF4C}"/>
              </a:ext>
            </a:extLst>
          </p:cNvPr>
          <p:cNvSpPr txBox="1"/>
          <p:nvPr/>
        </p:nvSpPr>
        <p:spPr>
          <a:xfrm>
            <a:off x="2262903" y="2662535"/>
            <a:ext cx="1138966" cy="461665"/>
          </a:xfrm>
          <a:prstGeom prst="rect">
            <a:avLst/>
          </a:prstGeom>
          <a:noFill/>
        </p:spPr>
        <p:txBody>
          <a:bodyPr wrap="none" rtlCol="0">
            <a:spAutoFit/>
          </a:bodyPr>
          <a:lstStyle/>
          <a:p>
            <a:r>
              <a:rPr lang="en-US" dirty="0">
                <a:latin typeface="Calibri Light" panose="020F0302020204030204" pitchFamily="34" charset="0"/>
              </a:rPr>
              <a:t>Returns</a:t>
            </a:r>
          </a:p>
        </p:txBody>
      </p:sp>
      <p:sp>
        <p:nvSpPr>
          <p:cNvPr id="27" name="TextBox 26">
            <a:extLst>
              <a:ext uri="{FF2B5EF4-FFF2-40B4-BE49-F238E27FC236}">
                <a16:creationId xmlns:a16="http://schemas.microsoft.com/office/drawing/2014/main" id="{2533A72F-BE8B-6699-C760-8D5F0FDE785E}"/>
              </a:ext>
            </a:extLst>
          </p:cNvPr>
          <p:cNvSpPr txBox="1"/>
          <p:nvPr/>
        </p:nvSpPr>
        <p:spPr>
          <a:xfrm>
            <a:off x="4179765" y="2669419"/>
            <a:ext cx="465192" cy="461665"/>
          </a:xfrm>
          <a:prstGeom prst="rect">
            <a:avLst/>
          </a:prstGeom>
          <a:noFill/>
        </p:spPr>
        <p:txBody>
          <a:bodyPr wrap="none" rtlCol="0">
            <a:spAutoFit/>
          </a:bodyPr>
          <a:lstStyle/>
          <a:p>
            <a:r>
              <a:rPr lang="en-US" dirty="0">
                <a:latin typeface="Calibri Light" panose="020F0302020204030204" pitchFamily="34" charset="0"/>
              </a:rPr>
              <a:t>IQ</a:t>
            </a:r>
          </a:p>
        </p:txBody>
      </p:sp>
      <p:sp>
        <p:nvSpPr>
          <p:cNvPr id="28" name="TextBox 27">
            <a:extLst>
              <a:ext uri="{FF2B5EF4-FFF2-40B4-BE49-F238E27FC236}">
                <a16:creationId xmlns:a16="http://schemas.microsoft.com/office/drawing/2014/main" id="{2ED52391-EE72-3EAB-3EA7-E82E10024F85}"/>
              </a:ext>
            </a:extLst>
          </p:cNvPr>
          <p:cNvSpPr txBox="1"/>
          <p:nvPr/>
        </p:nvSpPr>
        <p:spPr>
          <a:xfrm>
            <a:off x="5243323" y="2669419"/>
            <a:ext cx="1930850" cy="461665"/>
          </a:xfrm>
          <a:prstGeom prst="rect">
            <a:avLst/>
          </a:prstGeom>
          <a:noFill/>
        </p:spPr>
        <p:txBody>
          <a:bodyPr wrap="none" rtlCol="0">
            <a:spAutoFit/>
          </a:bodyPr>
          <a:lstStyle/>
          <a:p>
            <a:r>
              <a:rPr lang="en-US" dirty="0">
                <a:latin typeface="Calibri Light" panose="020F0302020204030204" pitchFamily="34" charset="0"/>
              </a:rPr>
              <a:t>Fundamentals</a:t>
            </a:r>
          </a:p>
        </p:txBody>
      </p:sp>
      <p:sp>
        <p:nvSpPr>
          <p:cNvPr id="29" name="TextBox 28">
            <a:extLst>
              <a:ext uri="{FF2B5EF4-FFF2-40B4-BE49-F238E27FC236}">
                <a16:creationId xmlns:a16="http://schemas.microsoft.com/office/drawing/2014/main" id="{0B3D2482-9021-FE50-DF06-95C97DD9A581}"/>
              </a:ext>
            </a:extLst>
          </p:cNvPr>
          <p:cNvSpPr txBox="1"/>
          <p:nvPr/>
        </p:nvSpPr>
        <p:spPr>
          <a:xfrm>
            <a:off x="1929486" y="3574729"/>
            <a:ext cx="1651799" cy="461665"/>
          </a:xfrm>
          <a:prstGeom prst="rect">
            <a:avLst/>
          </a:prstGeom>
          <a:noFill/>
        </p:spPr>
        <p:txBody>
          <a:bodyPr wrap="none" rtlCol="0">
            <a:spAutoFit/>
          </a:bodyPr>
          <a:lstStyle/>
          <a:p>
            <a:r>
              <a:rPr lang="en-US" dirty="0">
                <a:latin typeface="Calibri Light" panose="020F0302020204030204" pitchFamily="34" charset="0"/>
              </a:rPr>
              <a:t>Tautological</a:t>
            </a:r>
          </a:p>
        </p:txBody>
      </p:sp>
      <p:sp>
        <p:nvSpPr>
          <p:cNvPr id="30" name="TextBox 29">
            <a:extLst>
              <a:ext uri="{FF2B5EF4-FFF2-40B4-BE49-F238E27FC236}">
                <a16:creationId xmlns:a16="http://schemas.microsoft.com/office/drawing/2014/main" id="{EC5193BD-CB09-5A09-E7F4-12284DE13079}"/>
              </a:ext>
            </a:extLst>
          </p:cNvPr>
          <p:cNvSpPr txBox="1"/>
          <p:nvPr/>
        </p:nvSpPr>
        <p:spPr>
          <a:xfrm>
            <a:off x="3669902" y="3582623"/>
            <a:ext cx="1481496" cy="461665"/>
          </a:xfrm>
          <a:prstGeom prst="rect">
            <a:avLst/>
          </a:prstGeom>
          <a:noFill/>
        </p:spPr>
        <p:txBody>
          <a:bodyPr wrap="none" rtlCol="0">
            <a:spAutoFit/>
          </a:bodyPr>
          <a:lstStyle/>
          <a:p>
            <a:r>
              <a:rPr lang="en-US" dirty="0">
                <a:latin typeface="Calibri Light" panose="020F0302020204030204" pitchFamily="34" charset="0"/>
              </a:rPr>
              <a:t>Very Likely</a:t>
            </a:r>
          </a:p>
        </p:txBody>
      </p:sp>
      <p:sp>
        <p:nvSpPr>
          <p:cNvPr id="31" name="TextBox 30">
            <a:extLst>
              <a:ext uri="{FF2B5EF4-FFF2-40B4-BE49-F238E27FC236}">
                <a16:creationId xmlns:a16="http://schemas.microsoft.com/office/drawing/2014/main" id="{3CCBDB18-37BA-5AC7-EC01-945F8189DF23}"/>
              </a:ext>
            </a:extLst>
          </p:cNvPr>
          <p:cNvSpPr txBox="1"/>
          <p:nvPr/>
        </p:nvSpPr>
        <p:spPr>
          <a:xfrm>
            <a:off x="5261819" y="3574728"/>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Tree>
    <p:extLst>
      <p:ext uri="{BB962C8B-B14F-4D97-AF65-F5344CB8AC3E}">
        <p14:creationId xmlns:p14="http://schemas.microsoft.com/office/powerpoint/2010/main" val="2146704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Friedman in Financial Markets</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Should we expect unskilled traders to </a:t>
            </a:r>
            <a:r>
              <a:rPr lang="en-US" i="1" dirty="0"/>
              <a:t>shrink, </a:t>
            </a:r>
            <a:r>
              <a:rPr lang="en-US" dirty="0"/>
              <a:t>or </a:t>
            </a:r>
            <a:r>
              <a:rPr lang="en-US" i="1" dirty="0"/>
              <a:t>disappear?</a:t>
            </a:r>
          </a:p>
          <a:p>
            <a:r>
              <a:rPr lang="en-US" dirty="0"/>
              <a:t>Is being skilled about being able to generate </a:t>
            </a:r>
            <a:r>
              <a:rPr lang="en-US" i="1" dirty="0"/>
              <a:t>high returns</a:t>
            </a:r>
            <a:r>
              <a:rPr lang="en-US" dirty="0"/>
              <a:t>? </a:t>
            </a:r>
            <a:br>
              <a:rPr lang="en-US" dirty="0"/>
            </a:br>
            <a:r>
              <a:rPr lang="en-US" i="1" dirty="0"/>
              <a:t>High IQ</a:t>
            </a:r>
            <a:r>
              <a:rPr lang="en-US" dirty="0"/>
              <a:t>? Being able to assess the </a:t>
            </a:r>
            <a:r>
              <a:rPr lang="en-US" i="1" dirty="0"/>
              <a:t>fundamental value</a:t>
            </a:r>
            <a:r>
              <a:rPr lang="en-US" dirty="0"/>
              <a:t> of firms?</a:t>
            </a:r>
          </a:p>
          <a:p>
            <a:endParaRPr lang="en-US" dirty="0"/>
          </a:p>
        </p:txBody>
      </p:sp>
      <p:sp>
        <p:nvSpPr>
          <p:cNvPr id="18" name="Rectangle 17">
            <a:extLst>
              <a:ext uri="{FF2B5EF4-FFF2-40B4-BE49-F238E27FC236}">
                <a16:creationId xmlns:a16="http://schemas.microsoft.com/office/drawing/2014/main" id="{74214CA5-688C-7528-CC61-2D43D00E19D2}"/>
              </a:ext>
            </a:extLst>
          </p:cNvPr>
          <p:cNvSpPr/>
          <p:nvPr/>
        </p:nvSpPr>
        <p:spPr>
          <a:xfrm>
            <a:off x="19017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63485-6D0D-E078-DBB5-0C1CC03EE3E3}"/>
              </a:ext>
            </a:extLst>
          </p:cNvPr>
          <p:cNvSpPr/>
          <p:nvPr/>
        </p:nvSpPr>
        <p:spPr>
          <a:xfrm>
            <a:off x="35781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AD1B85E-A6E4-CC0B-D808-B8DAFB54FE2D}"/>
              </a:ext>
            </a:extLst>
          </p:cNvPr>
          <p:cNvSpPr/>
          <p:nvPr/>
        </p:nvSpPr>
        <p:spPr>
          <a:xfrm>
            <a:off x="5257800"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53B32B-E4BB-4A0E-E96F-BF2970E29D0B}"/>
              </a:ext>
            </a:extLst>
          </p:cNvPr>
          <p:cNvSpPr/>
          <p:nvPr/>
        </p:nvSpPr>
        <p:spPr>
          <a:xfrm>
            <a:off x="1901757"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91229E4-F4AD-5A00-F69C-2FE891595216}"/>
              </a:ext>
            </a:extLst>
          </p:cNvPr>
          <p:cNvSpPr/>
          <p:nvPr/>
        </p:nvSpPr>
        <p:spPr>
          <a:xfrm>
            <a:off x="3578157"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8D381C5-11C0-E9D0-13DE-351226CA4F5C}"/>
              </a:ext>
            </a:extLst>
          </p:cNvPr>
          <p:cNvSpPr/>
          <p:nvPr/>
        </p:nvSpPr>
        <p:spPr>
          <a:xfrm>
            <a:off x="5257800" y="43434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D106055F-5FA8-1739-4DCB-B9C4670BE47A}"/>
              </a:ext>
            </a:extLst>
          </p:cNvPr>
          <p:cNvSpPr txBox="1"/>
          <p:nvPr/>
        </p:nvSpPr>
        <p:spPr>
          <a:xfrm>
            <a:off x="586504" y="3502967"/>
            <a:ext cx="954107" cy="461665"/>
          </a:xfrm>
          <a:prstGeom prst="rect">
            <a:avLst/>
          </a:prstGeom>
          <a:noFill/>
        </p:spPr>
        <p:txBody>
          <a:bodyPr wrap="none" rtlCol="0">
            <a:spAutoFit/>
          </a:bodyPr>
          <a:lstStyle/>
          <a:p>
            <a:r>
              <a:rPr lang="en-US" dirty="0">
                <a:latin typeface="Calibri Light" panose="020F0302020204030204" pitchFamily="34" charset="0"/>
              </a:rPr>
              <a:t>Shrink</a:t>
            </a:r>
          </a:p>
        </p:txBody>
      </p:sp>
      <p:sp>
        <p:nvSpPr>
          <p:cNvPr id="25" name="TextBox 24">
            <a:extLst>
              <a:ext uri="{FF2B5EF4-FFF2-40B4-BE49-F238E27FC236}">
                <a16:creationId xmlns:a16="http://schemas.microsoft.com/office/drawing/2014/main" id="{217F9438-A746-502D-2BC6-9429D18D893C}"/>
              </a:ext>
            </a:extLst>
          </p:cNvPr>
          <p:cNvSpPr txBox="1"/>
          <p:nvPr/>
        </p:nvSpPr>
        <p:spPr>
          <a:xfrm>
            <a:off x="767642" y="4663800"/>
            <a:ext cx="591829" cy="461665"/>
          </a:xfrm>
          <a:prstGeom prst="rect">
            <a:avLst/>
          </a:prstGeom>
          <a:noFill/>
        </p:spPr>
        <p:txBody>
          <a:bodyPr wrap="none" rtlCol="0">
            <a:spAutoFit/>
          </a:bodyPr>
          <a:lstStyle/>
          <a:p>
            <a:r>
              <a:rPr lang="en-US" dirty="0">
                <a:latin typeface="Calibri Light" panose="020F0302020204030204" pitchFamily="34" charset="0"/>
              </a:rPr>
              <a:t>Die</a:t>
            </a:r>
          </a:p>
        </p:txBody>
      </p:sp>
      <p:sp>
        <p:nvSpPr>
          <p:cNvPr id="26" name="TextBox 25">
            <a:extLst>
              <a:ext uri="{FF2B5EF4-FFF2-40B4-BE49-F238E27FC236}">
                <a16:creationId xmlns:a16="http://schemas.microsoft.com/office/drawing/2014/main" id="{A8A0854B-5F1E-F887-4D66-6442FBF0BF4C}"/>
              </a:ext>
            </a:extLst>
          </p:cNvPr>
          <p:cNvSpPr txBox="1"/>
          <p:nvPr/>
        </p:nvSpPr>
        <p:spPr>
          <a:xfrm>
            <a:off x="2262903" y="2662535"/>
            <a:ext cx="1138966" cy="461665"/>
          </a:xfrm>
          <a:prstGeom prst="rect">
            <a:avLst/>
          </a:prstGeom>
          <a:noFill/>
        </p:spPr>
        <p:txBody>
          <a:bodyPr wrap="none" rtlCol="0">
            <a:spAutoFit/>
          </a:bodyPr>
          <a:lstStyle/>
          <a:p>
            <a:r>
              <a:rPr lang="en-US" dirty="0">
                <a:latin typeface="Calibri Light" panose="020F0302020204030204" pitchFamily="34" charset="0"/>
              </a:rPr>
              <a:t>Returns</a:t>
            </a:r>
          </a:p>
        </p:txBody>
      </p:sp>
      <p:sp>
        <p:nvSpPr>
          <p:cNvPr id="27" name="TextBox 26">
            <a:extLst>
              <a:ext uri="{FF2B5EF4-FFF2-40B4-BE49-F238E27FC236}">
                <a16:creationId xmlns:a16="http://schemas.microsoft.com/office/drawing/2014/main" id="{2533A72F-BE8B-6699-C760-8D5F0FDE785E}"/>
              </a:ext>
            </a:extLst>
          </p:cNvPr>
          <p:cNvSpPr txBox="1"/>
          <p:nvPr/>
        </p:nvSpPr>
        <p:spPr>
          <a:xfrm>
            <a:off x="4179765" y="2669419"/>
            <a:ext cx="465192" cy="461665"/>
          </a:xfrm>
          <a:prstGeom prst="rect">
            <a:avLst/>
          </a:prstGeom>
          <a:noFill/>
        </p:spPr>
        <p:txBody>
          <a:bodyPr wrap="none" rtlCol="0">
            <a:spAutoFit/>
          </a:bodyPr>
          <a:lstStyle/>
          <a:p>
            <a:r>
              <a:rPr lang="en-US" dirty="0">
                <a:latin typeface="Calibri Light" panose="020F0302020204030204" pitchFamily="34" charset="0"/>
              </a:rPr>
              <a:t>IQ</a:t>
            </a:r>
          </a:p>
        </p:txBody>
      </p:sp>
      <p:sp>
        <p:nvSpPr>
          <p:cNvPr id="28" name="TextBox 27">
            <a:extLst>
              <a:ext uri="{FF2B5EF4-FFF2-40B4-BE49-F238E27FC236}">
                <a16:creationId xmlns:a16="http://schemas.microsoft.com/office/drawing/2014/main" id="{2ED52391-EE72-3EAB-3EA7-E82E10024F85}"/>
              </a:ext>
            </a:extLst>
          </p:cNvPr>
          <p:cNvSpPr txBox="1"/>
          <p:nvPr/>
        </p:nvSpPr>
        <p:spPr>
          <a:xfrm>
            <a:off x="5243323" y="2669419"/>
            <a:ext cx="1930850" cy="461665"/>
          </a:xfrm>
          <a:prstGeom prst="rect">
            <a:avLst/>
          </a:prstGeom>
          <a:noFill/>
        </p:spPr>
        <p:txBody>
          <a:bodyPr wrap="none" rtlCol="0">
            <a:spAutoFit/>
          </a:bodyPr>
          <a:lstStyle/>
          <a:p>
            <a:r>
              <a:rPr lang="en-US" dirty="0">
                <a:latin typeface="Calibri Light" panose="020F0302020204030204" pitchFamily="34" charset="0"/>
              </a:rPr>
              <a:t>Fundamentals</a:t>
            </a:r>
          </a:p>
        </p:txBody>
      </p:sp>
      <p:sp>
        <p:nvSpPr>
          <p:cNvPr id="29" name="TextBox 28">
            <a:extLst>
              <a:ext uri="{FF2B5EF4-FFF2-40B4-BE49-F238E27FC236}">
                <a16:creationId xmlns:a16="http://schemas.microsoft.com/office/drawing/2014/main" id="{0B3D2482-9021-FE50-DF06-95C97DD9A581}"/>
              </a:ext>
            </a:extLst>
          </p:cNvPr>
          <p:cNvSpPr txBox="1"/>
          <p:nvPr/>
        </p:nvSpPr>
        <p:spPr>
          <a:xfrm>
            <a:off x="1929486" y="3574729"/>
            <a:ext cx="1651799" cy="461665"/>
          </a:xfrm>
          <a:prstGeom prst="rect">
            <a:avLst/>
          </a:prstGeom>
          <a:noFill/>
        </p:spPr>
        <p:txBody>
          <a:bodyPr wrap="none" rtlCol="0">
            <a:spAutoFit/>
          </a:bodyPr>
          <a:lstStyle/>
          <a:p>
            <a:r>
              <a:rPr lang="en-US" dirty="0">
                <a:latin typeface="Calibri Light" panose="020F0302020204030204" pitchFamily="34" charset="0"/>
              </a:rPr>
              <a:t>Tautological</a:t>
            </a:r>
          </a:p>
        </p:txBody>
      </p:sp>
      <p:sp>
        <p:nvSpPr>
          <p:cNvPr id="30" name="TextBox 29">
            <a:extLst>
              <a:ext uri="{FF2B5EF4-FFF2-40B4-BE49-F238E27FC236}">
                <a16:creationId xmlns:a16="http://schemas.microsoft.com/office/drawing/2014/main" id="{EC5193BD-CB09-5A09-E7F4-12284DE13079}"/>
              </a:ext>
            </a:extLst>
          </p:cNvPr>
          <p:cNvSpPr txBox="1"/>
          <p:nvPr/>
        </p:nvSpPr>
        <p:spPr>
          <a:xfrm>
            <a:off x="3669902" y="3582623"/>
            <a:ext cx="1481496" cy="461665"/>
          </a:xfrm>
          <a:prstGeom prst="rect">
            <a:avLst/>
          </a:prstGeom>
          <a:noFill/>
        </p:spPr>
        <p:txBody>
          <a:bodyPr wrap="none" rtlCol="0">
            <a:spAutoFit/>
          </a:bodyPr>
          <a:lstStyle/>
          <a:p>
            <a:r>
              <a:rPr lang="en-US" dirty="0">
                <a:latin typeface="Calibri Light" panose="020F0302020204030204" pitchFamily="34" charset="0"/>
              </a:rPr>
              <a:t>Very Likely</a:t>
            </a:r>
          </a:p>
        </p:txBody>
      </p:sp>
      <p:sp>
        <p:nvSpPr>
          <p:cNvPr id="31" name="TextBox 30">
            <a:extLst>
              <a:ext uri="{FF2B5EF4-FFF2-40B4-BE49-F238E27FC236}">
                <a16:creationId xmlns:a16="http://schemas.microsoft.com/office/drawing/2014/main" id="{3CCBDB18-37BA-5AC7-EC01-945F8189DF23}"/>
              </a:ext>
            </a:extLst>
          </p:cNvPr>
          <p:cNvSpPr txBox="1"/>
          <p:nvPr/>
        </p:nvSpPr>
        <p:spPr>
          <a:xfrm>
            <a:off x="5261819" y="3574728"/>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
        <p:nvSpPr>
          <p:cNvPr id="32" name="TextBox 31">
            <a:extLst>
              <a:ext uri="{FF2B5EF4-FFF2-40B4-BE49-F238E27FC236}">
                <a16:creationId xmlns:a16="http://schemas.microsoft.com/office/drawing/2014/main" id="{7DF3E0BB-F977-67EA-6451-26D4F44AB733}"/>
              </a:ext>
            </a:extLst>
          </p:cNvPr>
          <p:cNvSpPr txBox="1"/>
          <p:nvPr/>
        </p:nvSpPr>
        <p:spPr>
          <a:xfrm>
            <a:off x="5265062" y="4736148"/>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
        <p:nvSpPr>
          <p:cNvPr id="4" name="TextBox 3">
            <a:extLst>
              <a:ext uri="{FF2B5EF4-FFF2-40B4-BE49-F238E27FC236}">
                <a16:creationId xmlns:a16="http://schemas.microsoft.com/office/drawing/2014/main" id="{24543512-DFA9-5479-EBDF-5FD4D87E14E1}"/>
              </a:ext>
            </a:extLst>
          </p:cNvPr>
          <p:cNvSpPr txBox="1"/>
          <p:nvPr/>
        </p:nvSpPr>
        <p:spPr>
          <a:xfrm>
            <a:off x="1961768" y="4719935"/>
            <a:ext cx="1672381" cy="830997"/>
          </a:xfrm>
          <a:prstGeom prst="rect">
            <a:avLst/>
          </a:prstGeom>
          <a:noFill/>
        </p:spPr>
        <p:txBody>
          <a:bodyPr wrap="none" rtlCol="0">
            <a:spAutoFit/>
          </a:bodyPr>
          <a:lstStyle/>
          <a:p>
            <a:r>
              <a:rPr lang="en-US" dirty="0">
                <a:solidFill>
                  <a:srgbClr val="FF0000"/>
                </a:solidFill>
                <a:latin typeface="Calibri Light" panose="020F0302020204030204" pitchFamily="34" charset="0"/>
              </a:rPr>
              <a:t>This Paper</a:t>
            </a:r>
          </a:p>
          <a:p>
            <a:r>
              <a:rPr lang="en-US" dirty="0">
                <a:solidFill>
                  <a:srgbClr val="FF0000"/>
                </a:solidFill>
                <a:latin typeface="Calibri Light" panose="020F0302020204030204" pitchFamily="34" charset="0"/>
              </a:rPr>
              <a:t>Not obvious</a:t>
            </a:r>
          </a:p>
        </p:txBody>
      </p:sp>
      <p:sp>
        <p:nvSpPr>
          <p:cNvPr id="5" name="TextBox 4">
            <a:extLst>
              <a:ext uri="{FF2B5EF4-FFF2-40B4-BE49-F238E27FC236}">
                <a16:creationId xmlns:a16="http://schemas.microsoft.com/office/drawing/2014/main" id="{244B82A2-B949-06EE-4EFB-E6FE59CDDB1C}"/>
              </a:ext>
            </a:extLst>
          </p:cNvPr>
          <p:cNvSpPr txBox="1"/>
          <p:nvPr/>
        </p:nvSpPr>
        <p:spPr>
          <a:xfrm>
            <a:off x="3570942" y="4733703"/>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Tree>
    <p:extLst>
      <p:ext uri="{BB962C8B-B14F-4D97-AF65-F5344CB8AC3E}">
        <p14:creationId xmlns:p14="http://schemas.microsoft.com/office/powerpoint/2010/main" val="288096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1F42-7664-7066-B66B-72CFCC18D84E}"/>
              </a:ext>
            </a:extLst>
          </p:cNvPr>
          <p:cNvSpPr>
            <a:spLocks noGrp="1"/>
          </p:cNvSpPr>
          <p:nvPr>
            <p:ph type="title"/>
          </p:nvPr>
        </p:nvSpPr>
        <p:spPr/>
        <p:txBody>
          <a:bodyPr/>
          <a:lstStyle/>
          <a:p>
            <a:r>
              <a:rPr lang="en-US" dirty="0"/>
              <a:t>Friedman in Financial Markets</a:t>
            </a:r>
          </a:p>
        </p:txBody>
      </p:sp>
      <p:sp>
        <p:nvSpPr>
          <p:cNvPr id="3" name="Content Placeholder 2">
            <a:extLst>
              <a:ext uri="{FF2B5EF4-FFF2-40B4-BE49-F238E27FC236}">
                <a16:creationId xmlns:a16="http://schemas.microsoft.com/office/drawing/2014/main" id="{CC37BEF1-DE68-35DB-75BD-E97292F63708}"/>
              </a:ext>
            </a:extLst>
          </p:cNvPr>
          <p:cNvSpPr>
            <a:spLocks noGrp="1"/>
          </p:cNvSpPr>
          <p:nvPr>
            <p:ph idx="1"/>
          </p:nvPr>
        </p:nvSpPr>
        <p:spPr/>
        <p:txBody>
          <a:bodyPr/>
          <a:lstStyle/>
          <a:p>
            <a:r>
              <a:rPr lang="en-US" dirty="0"/>
              <a:t>Should we expect unskilled traders to </a:t>
            </a:r>
            <a:r>
              <a:rPr lang="en-US" i="1" dirty="0"/>
              <a:t>shrink, </a:t>
            </a:r>
            <a:r>
              <a:rPr lang="en-US" dirty="0"/>
              <a:t>or </a:t>
            </a:r>
            <a:r>
              <a:rPr lang="en-US" i="1" dirty="0"/>
              <a:t>disappear?</a:t>
            </a:r>
          </a:p>
          <a:p>
            <a:r>
              <a:rPr lang="en-US" dirty="0"/>
              <a:t>Is being skilled about being able to generate </a:t>
            </a:r>
            <a:r>
              <a:rPr lang="en-US" i="1" dirty="0"/>
              <a:t>high returns</a:t>
            </a:r>
            <a:r>
              <a:rPr lang="en-US" dirty="0"/>
              <a:t>? </a:t>
            </a:r>
            <a:br>
              <a:rPr lang="en-US" dirty="0"/>
            </a:br>
            <a:r>
              <a:rPr lang="en-US" i="1" dirty="0"/>
              <a:t>High IQ</a:t>
            </a:r>
            <a:r>
              <a:rPr lang="en-US" dirty="0"/>
              <a:t>? Being able to assess the </a:t>
            </a:r>
            <a:r>
              <a:rPr lang="en-US" i="1" dirty="0"/>
              <a:t>fundamental value</a:t>
            </a:r>
            <a:r>
              <a:rPr lang="en-US" dirty="0"/>
              <a:t> of firms?</a:t>
            </a:r>
          </a:p>
          <a:p>
            <a:endParaRPr lang="en-US" dirty="0"/>
          </a:p>
        </p:txBody>
      </p:sp>
      <p:sp>
        <p:nvSpPr>
          <p:cNvPr id="18" name="Rectangle 17">
            <a:extLst>
              <a:ext uri="{FF2B5EF4-FFF2-40B4-BE49-F238E27FC236}">
                <a16:creationId xmlns:a16="http://schemas.microsoft.com/office/drawing/2014/main" id="{74214CA5-688C-7528-CC61-2D43D00E19D2}"/>
              </a:ext>
            </a:extLst>
          </p:cNvPr>
          <p:cNvSpPr/>
          <p:nvPr/>
        </p:nvSpPr>
        <p:spPr>
          <a:xfrm>
            <a:off x="19017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63485-6D0D-E078-DBB5-0C1CC03EE3E3}"/>
              </a:ext>
            </a:extLst>
          </p:cNvPr>
          <p:cNvSpPr/>
          <p:nvPr/>
        </p:nvSpPr>
        <p:spPr>
          <a:xfrm>
            <a:off x="3578157"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AD1B85E-A6E4-CC0B-D808-B8DAFB54FE2D}"/>
              </a:ext>
            </a:extLst>
          </p:cNvPr>
          <p:cNvSpPr/>
          <p:nvPr/>
        </p:nvSpPr>
        <p:spPr>
          <a:xfrm>
            <a:off x="5257800" y="3124200"/>
            <a:ext cx="1676400" cy="1219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53B32B-E4BB-4A0E-E96F-BF2970E29D0B}"/>
              </a:ext>
            </a:extLst>
          </p:cNvPr>
          <p:cNvSpPr/>
          <p:nvPr/>
        </p:nvSpPr>
        <p:spPr>
          <a:xfrm>
            <a:off x="19017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91229E4-F4AD-5A00-F69C-2FE891595216}"/>
              </a:ext>
            </a:extLst>
          </p:cNvPr>
          <p:cNvSpPr/>
          <p:nvPr/>
        </p:nvSpPr>
        <p:spPr>
          <a:xfrm>
            <a:off x="3578157"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8D381C5-11C0-E9D0-13DE-351226CA4F5C}"/>
              </a:ext>
            </a:extLst>
          </p:cNvPr>
          <p:cNvSpPr/>
          <p:nvPr/>
        </p:nvSpPr>
        <p:spPr>
          <a:xfrm>
            <a:off x="5257800" y="4343400"/>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D106055F-5FA8-1739-4DCB-B9C4670BE47A}"/>
              </a:ext>
            </a:extLst>
          </p:cNvPr>
          <p:cNvSpPr txBox="1"/>
          <p:nvPr/>
        </p:nvSpPr>
        <p:spPr>
          <a:xfrm>
            <a:off x="586504" y="3502967"/>
            <a:ext cx="954107" cy="461665"/>
          </a:xfrm>
          <a:prstGeom prst="rect">
            <a:avLst/>
          </a:prstGeom>
          <a:noFill/>
        </p:spPr>
        <p:txBody>
          <a:bodyPr wrap="none" rtlCol="0">
            <a:spAutoFit/>
          </a:bodyPr>
          <a:lstStyle/>
          <a:p>
            <a:r>
              <a:rPr lang="en-US" dirty="0">
                <a:latin typeface="Calibri Light" panose="020F0302020204030204" pitchFamily="34" charset="0"/>
              </a:rPr>
              <a:t>Shrink</a:t>
            </a:r>
          </a:p>
        </p:txBody>
      </p:sp>
      <p:sp>
        <p:nvSpPr>
          <p:cNvPr id="25" name="TextBox 24">
            <a:extLst>
              <a:ext uri="{FF2B5EF4-FFF2-40B4-BE49-F238E27FC236}">
                <a16:creationId xmlns:a16="http://schemas.microsoft.com/office/drawing/2014/main" id="{217F9438-A746-502D-2BC6-9429D18D893C}"/>
              </a:ext>
            </a:extLst>
          </p:cNvPr>
          <p:cNvSpPr txBox="1"/>
          <p:nvPr/>
        </p:nvSpPr>
        <p:spPr>
          <a:xfrm>
            <a:off x="363248" y="4334271"/>
            <a:ext cx="1538509" cy="830997"/>
          </a:xfrm>
          <a:prstGeom prst="rect">
            <a:avLst/>
          </a:prstGeom>
          <a:noFill/>
        </p:spPr>
        <p:txBody>
          <a:bodyPr wrap="square" rtlCol="0">
            <a:spAutoFit/>
          </a:bodyPr>
          <a:lstStyle/>
          <a:p>
            <a:r>
              <a:rPr lang="en-US" dirty="0">
                <a:latin typeface="Calibri Light" panose="020F0302020204030204" pitchFamily="34" charset="0"/>
              </a:rPr>
              <a:t>Run out of Money</a:t>
            </a:r>
          </a:p>
        </p:txBody>
      </p:sp>
      <p:sp>
        <p:nvSpPr>
          <p:cNvPr id="26" name="TextBox 25">
            <a:extLst>
              <a:ext uri="{FF2B5EF4-FFF2-40B4-BE49-F238E27FC236}">
                <a16:creationId xmlns:a16="http://schemas.microsoft.com/office/drawing/2014/main" id="{A8A0854B-5F1E-F887-4D66-6442FBF0BF4C}"/>
              </a:ext>
            </a:extLst>
          </p:cNvPr>
          <p:cNvSpPr txBox="1"/>
          <p:nvPr/>
        </p:nvSpPr>
        <p:spPr>
          <a:xfrm>
            <a:off x="2262903" y="2662535"/>
            <a:ext cx="1138966" cy="461665"/>
          </a:xfrm>
          <a:prstGeom prst="rect">
            <a:avLst/>
          </a:prstGeom>
          <a:noFill/>
        </p:spPr>
        <p:txBody>
          <a:bodyPr wrap="none" rtlCol="0">
            <a:spAutoFit/>
          </a:bodyPr>
          <a:lstStyle/>
          <a:p>
            <a:r>
              <a:rPr lang="en-US" dirty="0">
                <a:latin typeface="Calibri Light" panose="020F0302020204030204" pitchFamily="34" charset="0"/>
              </a:rPr>
              <a:t>Returns</a:t>
            </a:r>
          </a:p>
        </p:txBody>
      </p:sp>
      <p:sp>
        <p:nvSpPr>
          <p:cNvPr id="27" name="TextBox 26">
            <a:extLst>
              <a:ext uri="{FF2B5EF4-FFF2-40B4-BE49-F238E27FC236}">
                <a16:creationId xmlns:a16="http://schemas.microsoft.com/office/drawing/2014/main" id="{2533A72F-BE8B-6699-C760-8D5F0FDE785E}"/>
              </a:ext>
            </a:extLst>
          </p:cNvPr>
          <p:cNvSpPr txBox="1"/>
          <p:nvPr/>
        </p:nvSpPr>
        <p:spPr>
          <a:xfrm>
            <a:off x="4179765" y="2669419"/>
            <a:ext cx="465192" cy="461665"/>
          </a:xfrm>
          <a:prstGeom prst="rect">
            <a:avLst/>
          </a:prstGeom>
          <a:noFill/>
        </p:spPr>
        <p:txBody>
          <a:bodyPr wrap="none" rtlCol="0">
            <a:spAutoFit/>
          </a:bodyPr>
          <a:lstStyle/>
          <a:p>
            <a:r>
              <a:rPr lang="en-US" dirty="0">
                <a:latin typeface="Calibri Light" panose="020F0302020204030204" pitchFamily="34" charset="0"/>
              </a:rPr>
              <a:t>IQ</a:t>
            </a:r>
          </a:p>
        </p:txBody>
      </p:sp>
      <p:sp>
        <p:nvSpPr>
          <p:cNvPr id="28" name="TextBox 27">
            <a:extLst>
              <a:ext uri="{FF2B5EF4-FFF2-40B4-BE49-F238E27FC236}">
                <a16:creationId xmlns:a16="http://schemas.microsoft.com/office/drawing/2014/main" id="{2ED52391-EE72-3EAB-3EA7-E82E10024F85}"/>
              </a:ext>
            </a:extLst>
          </p:cNvPr>
          <p:cNvSpPr txBox="1"/>
          <p:nvPr/>
        </p:nvSpPr>
        <p:spPr>
          <a:xfrm>
            <a:off x="5243323" y="2669419"/>
            <a:ext cx="1930850" cy="461665"/>
          </a:xfrm>
          <a:prstGeom prst="rect">
            <a:avLst/>
          </a:prstGeom>
          <a:noFill/>
        </p:spPr>
        <p:txBody>
          <a:bodyPr wrap="none" rtlCol="0">
            <a:spAutoFit/>
          </a:bodyPr>
          <a:lstStyle/>
          <a:p>
            <a:r>
              <a:rPr lang="en-US" dirty="0">
                <a:latin typeface="Calibri Light" panose="020F0302020204030204" pitchFamily="34" charset="0"/>
              </a:rPr>
              <a:t>Fundamentals</a:t>
            </a:r>
          </a:p>
        </p:txBody>
      </p:sp>
      <p:sp>
        <p:nvSpPr>
          <p:cNvPr id="29" name="TextBox 28">
            <a:extLst>
              <a:ext uri="{FF2B5EF4-FFF2-40B4-BE49-F238E27FC236}">
                <a16:creationId xmlns:a16="http://schemas.microsoft.com/office/drawing/2014/main" id="{0B3D2482-9021-FE50-DF06-95C97DD9A581}"/>
              </a:ext>
            </a:extLst>
          </p:cNvPr>
          <p:cNvSpPr txBox="1"/>
          <p:nvPr/>
        </p:nvSpPr>
        <p:spPr>
          <a:xfrm>
            <a:off x="1929486" y="3574729"/>
            <a:ext cx="1651799" cy="461665"/>
          </a:xfrm>
          <a:prstGeom prst="rect">
            <a:avLst/>
          </a:prstGeom>
          <a:noFill/>
        </p:spPr>
        <p:txBody>
          <a:bodyPr wrap="none" rtlCol="0">
            <a:spAutoFit/>
          </a:bodyPr>
          <a:lstStyle/>
          <a:p>
            <a:r>
              <a:rPr lang="en-US" dirty="0">
                <a:latin typeface="Calibri Light" panose="020F0302020204030204" pitchFamily="34" charset="0"/>
              </a:rPr>
              <a:t>Tautological</a:t>
            </a:r>
          </a:p>
        </p:txBody>
      </p:sp>
      <p:sp>
        <p:nvSpPr>
          <p:cNvPr id="30" name="TextBox 29">
            <a:extLst>
              <a:ext uri="{FF2B5EF4-FFF2-40B4-BE49-F238E27FC236}">
                <a16:creationId xmlns:a16="http://schemas.microsoft.com/office/drawing/2014/main" id="{EC5193BD-CB09-5A09-E7F4-12284DE13079}"/>
              </a:ext>
            </a:extLst>
          </p:cNvPr>
          <p:cNvSpPr txBox="1"/>
          <p:nvPr/>
        </p:nvSpPr>
        <p:spPr>
          <a:xfrm>
            <a:off x="3669902" y="3582623"/>
            <a:ext cx="1481496" cy="461665"/>
          </a:xfrm>
          <a:prstGeom prst="rect">
            <a:avLst/>
          </a:prstGeom>
          <a:noFill/>
        </p:spPr>
        <p:txBody>
          <a:bodyPr wrap="none" rtlCol="0">
            <a:spAutoFit/>
          </a:bodyPr>
          <a:lstStyle/>
          <a:p>
            <a:r>
              <a:rPr lang="en-US" dirty="0">
                <a:latin typeface="Calibri Light" panose="020F0302020204030204" pitchFamily="34" charset="0"/>
              </a:rPr>
              <a:t>Very Likely</a:t>
            </a:r>
          </a:p>
        </p:txBody>
      </p:sp>
      <p:sp>
        <p:nvSpPr>
          <p:cNvPr id="31" name="TextBox 30">
            <a:extLst>
              <a:ext uri="{FF2B5EF4-FFF2-40B4-BE49-F238E27FC236}">
                <a16:creationId xmlns:a16="http://schemas.microsoft.com/office/drawing/2014/main" id="{3CCBDB18-37BA-5AC7-EC01-945F8189DF23}"/>
              </a:ext>
            </a:extLst>
          </p:cNvPr>
          <p:cNvSpPr txBox="1"/>
          <p:nvPr/>
        </p:nvSpPr>
        <p:spPr>
          <a:xfrm>
            <a:off x="5261819" y="3574728"/>
            <a:ext cx="1672381" cy="461665"/>
          </a:xfrm>
          <a:prstGeom prst="rect">
            <a:avLst/>
          </a:prstGeom>
          <a:noFill/>
        </p:spPr>
        <p:txBody>
          <a:bodyPr wrap="none" rtlCol="0">
            <a:spAutoFit/>
          </a:bodyPr>
          <a:lstStyle/>
          <a:p>
            <a:r>
              <a:rPr lang="en-US" dirty="0">
                <a:latin typeface="Calibri Light" panose="020F0302020204030204" pitchFamily="34" charset="0"/>
              </a:rPr>
              <a:t>Not obvious</a:t>
            </a:r>
          </a:p>
        </p:txBody>
      </p:sp>
      <p:sp>
        <p:nvSpPr>
          <p:cNvPr id="6" name="Rectangle 5">
            <a:extLst>
              <a:ext uri="{FF2B5EF4-FFF2-40B4-BE49-F238E27FC236}">
                <a16:creationId xmlns:a16="http://schemas.microsoft.com/office/drawing/2014/main" id="{1A1B1A0F-C6F7-78A0-5F6D-51F7DFFA9F0B}"/>
              </a:ext>
            </a:extLst>
          </p:cNvPr>
          <p:cNvSpPr/>
          <p:nvPr/>
        </p:nvSpPr>
        <p:spPr>
          <a:xfrm>
            <a:off x="19017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55356FF-118B-D126-CD76-EA8800FC23B0}"/>
              </a:ext>
            </a:extLst>
          </p:cNvPr>
          <p:cNvSpPr/>
          <p:nvPr/>
        </p:nvSpPr>
        <p:spPr>
          <a:xfrm>
            <a:off x="3578157"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96ED8A8-4830-007D-4955-79126676FBB3}"/>
              </a:ext>
            </a:extLst>
          </p:cNvPr>
          <p:cNvSpPr/>
          <p:nvPr/>
        </p:nvSpPr>
        <p:spPr>
          <a:xfrm>
            <a:off x="5257800" y="5263461"/>
            <a:ext cx="1676400"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D2E8B36-AB7C-3717-4779-75693DF64CB0}"/>
              </a:ext>
            </a:extLst>
          </p:cNvPr>
          <p:cNvSpPr txBox="1"/>
          <p:nvPr/>
        </p:nvSpPr>
        <p:spPr>
          <a:xfrm>
            <a:off x="376177" y="5284458"/>
            <a:ext cx="1538509" cy="830997"/>
          </a:xfrm>
          <a:prstGeom prst="rect">
            <a:avLst/>
          </a:prstGeom>
          <a:noFill/>
        </p:spPr>
        <p:txBody>
          <a:bodyPr wrap="square" rtlCol="0">
            <a:spAutoFit/>
          </a:bodyPr>
          <a:lstStyle/>
          <a:p>
            <a:r>
              <a:rPr lang="en-US" dirty="0">
                <a:latin typeface="Calibri Light" panose="020F0302020204030204" pitchFamily="34" charset="0"/>
              </a:rPr>
              <a:t>Quit by Choice</a:t>
            </a:r>
          </a:p>
        </p:txBody>
      </p:sp>
    </p:spTree>
    <p:extLst>
      <p:ext uri="{BB962C8B-B14F-4D97-AF65-F5344CB8AC3E}">
        <p14:creationId xmlns:p14="http://schemas.microsoft.com/office/powerpoint/2010/main" val="658879303"/>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42102</TotalTime>
  <Words>1577</Words>
  <Application>Microsoft Macintosh PowerPoint</Application>
  <PresentationFormat>On-screen Show (4:3)</PresentationFormat>
  <Paragraphs>210</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Default Design</vt:lpstr>
      <vt:lpstr>Discussion of “﻿Does Market Selection Eliminate Unskilled Investors? Evidence from Chinese Brokerage Account Records”</vt:lpstr>
      <vt:lpstr>Why Might Markets Make Individuals Smart?</vt:lpstr>
      <vt:lpstr>Why Might Markets Make Individuals Smart?</vt:lpstr>
      <vt:lpstr>Why Might Markets Make Individuals Smart?</vt:lpstr>
      <vt:lpstr>What Friedman Did and Didn’t Say</vt:lpstr>
      <vt:lpstr>Friedman in Financial Markets</vt:lpstr>
      <vt:lpstr>Friedman in Financial Markets</vt:lpstr>
      <vt:lpstr>Friedman in Financial Markets</vt:lpstr>
      <vt:lpstr>Friedman in Financial Markets</vt:lpstr>
      <vt:lpstr>Friedman in Financial Markets</vt:lpstr>
      <vt:lpstr>Friedman in Financial Markets</vt:lpstr>
      <vt:lpstr>Friedman in Financial Markets</vt:lpstr>
      <vt:lpstr>Individual Selection, Not Market Selection</vt:lpstr>
      <vt:lpstr>The Paper in One Picture</vt:lpstr>
      <vt:lpstr>The Paper in One Picture</vt:lpstr>
      <vt:lpstr>You (rationally) realize you’re not very good at trading</vt:lpstr>
      <vt:lpstr>You (rationally) realize you’re not very good at trading</vt:lpstr>
      <vt:lpstr>2. You (rationally?) decide it’s not fun</vt:lpstr>
      <vt:lpstr>2. You (rationally?) decide it’s not fun</vt:lpstr>
      <vt:lpstr>2. You (rationally?) decide it’s not fun</vt:lpstr>
      <vt:lpstr>3. You (irrationally) follow some behavioral rule of participation</vt:lpstr>
      <vt:lpstr>3. You (irrationally) follow some behavioral rule of participation</vt:lpstr>
      <vt:lpstr>3. You (irrationally) follow some behavioral rule of participation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Solomon</dc:creator>
  <cp:lastModifiedBy>David Solomon</cp:lastModifiedBy>
  <cp:revision>1184</cp:revision>
  <dcterms:created xsi:type="dcterms:W3CDTF">2006-10-18T02:33:47Z</dcterms:created>
  <dcterms:modified xsi:type="dcterms:W3CDTF">2024-04-02T09:44:30Z</dcterms:modified>
</cp:coreProperties>
</file>